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8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  <p:sldId id="271" r:id="rId11"/>
    <p:sldId id="263" r:id="rId12"/>
    <p:sldId id="264" r:id="rId13"/>
    <p:sldId id="272" r:id="rId14"/>
    <p:sldId id="265" r:id="rId15"/>
    <p:sldId id="273" r:id="rId16"/>
    <p:sldId id="276" r:id="rId17"/>
    <p:sldId id="278" r:id="rId18"/>
    <p:sldId id="277" r:id="rId19"/>
    <p:sldId id="279" r:id="rId20"/>
    <p:sldId id="275" r:id="rId21"/>
    <p:sldId id="274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7208" autoAdjust="0"/>
  </p:normalViewPr>
  <p:slideViewPr>
    <p:cSldViewPr snapToGrid="0">
      <p:cViewPr varScale="1">
        <p:scale>
          <a:sx n="74" d="100"/>
          <a:sy n="74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E015-1F58-4BAB-ACF5-F24D51D5D98A}" type="datetimeFigureOut">
              <a:rPr lang="hr-HR" smtClean="0"/>
              <a:t>20.11.2018.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A23C-B32B-4A12-A493-AE0DA492D1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548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1 - </a:t>
            </a:r>
          </a:p>
          <a:p>
            <a:r>
              <a:rPr lang="hr-HR" dirty="0" smtClean="0"/>
              <a:t>2 - </a:t>
            </a:r>
            <a:r>
              <a:rPr lang="hr-HR" dirty="0" err="1" smtClean="0"/>
              <a:t>true</a:t>
            </a:r>
            <a:endParaRPr lang="hr-HR" dirty="0" smtClean="0"/>
          </a:p>
          <a:p>
            <a:r>
              <a:rPr lang="hr-HR" dirty="0" smtClean="0"/>
              <a:t>3 - </a:t>
            </a:r>
            <a:r>
              <a:rPr lang="hr-HR" dirty="0" err="1" smtClean="0"/>
              <a:t>false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0A23C-B32B-4A12-A493-AE0DA492D12B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76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4437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44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65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1009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6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117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28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73386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75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572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60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Varijable – operatori - </a:t>
            </a:r>
            <a:r>
              <a:rPr lang="hr-HR" dirty="0" err="1" smtClean="0">
                <a:solidFill>
                  <a:schemeClr val="tx1"/>
                </a:solidFill>
              </a:rPr>
              <a:t>stringovi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Napišite program koji će od korisnika tražiti unos dva broja, a zatim ispisati zbroj, razliku, produkt, kvocijent ta dva broja. Kvocijent neka bude zaokružen na dvije decimale.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Napišite program koji će od korisnika tražiti unos četveroznamenkastog broja, a zatim taj broj ispisati u jedinicama, deseticama, stoticama, tisućicama i desetinama tisućica.</a:t>
            </a:r>
          </a:p>
        </p:txBody>
      </p:sp>
    </p:spTree>
    <p:extLst>
      <p:ext uri="{BB962C8B-B14F-4D97-AF65-F5344CB8AC3E}">
        <p14:creationId xmlns:p14="http://schemas.microsoft.com/office/powerpoint/2010/main" val="246482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Računske operacije – relacijski operatori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/>
          </p:nvPr>
        </p:nvGraphicFramePr>
        <p:xfrm>
          <a:off x="1193800" y="1800225"/>
          <a:ext cx="10515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hr-HR" dirty="0" smtClean="0">
                          <a:effectLst/>
                        </a:rPr>
                        <a:t>Opis </a:t>
                      </a:r>
                      <a:r>
                        <a:rPr lang="hr-HR" b="0" dirty="0" smtClean="0">
                          <a:effectLst/>
                        </a:rPr>
                        <a:t>(sve</a:t>
                      </a:r>
                      <a:r>
                        <a:rPr lang="hr-HR" b="0" baseline="0" dirty="0" smtClean="0">
                          <a:effectLst/>
                        </a:rPr>
                        <a:t> provjera vraćaju </a:t>
                      </a:r>
                      <a:r>
                        <a:rPr lang="hr-HR" b="0" i="1" baseline="0" dirty="0" err="1" smtClean="0">
                          <a:effectLst/>
                        </a:rPr>
                        <a:t>true</a:t>
                      </a:r>
                      <a:r>
                        <a:rPr lang="hr-HR" b="0" i="0" baseline="0" dirty="0" smtClean="0">
                          <a:effectLst/>
                        </a:rPr>
                        <a:t> ili </a:t>
                      </a:r>
                      <a:r>
                        <a:rPr lang="hr-HR" b="0" i="1" baseline="0" dirty="0" err="1" smtClean="0">
                          <a:effectLst/>
                        </a:rPr>
                        <a:t>false</a:t>
                      </a:r>
                      <a:r>
                        <a:rPr lang="hr-HR" b="0" i="0" baseline="0" dirty="0" smtClean="0">
                          <a:effectLst/>
                        </a:rPr>
                        <a:t> s obzirom je li uvjet zadovoljen ili nije)</a:t>
                      </a:r>
                      <a:endParaRPr lang="hr-HR" b="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Primjer (A = 10 i B = 20)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Jesu</a:t>
                      </a:r>
                      <a:r>
                        <a:rPr lang="hr-HR" baseline="0" dirty="0" smtClean="0">
                          <a:effectLst/>
                        </a:rPr>
                        <a:t> li operatori jednaki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(A == B) </a:t>
                      </a:r>
                      <a:r>
                        <a:rPr lang="hr-HR" dirty="0" smtClean="0">
                          <a:effectLst/>
                        </a:rPr>
                        <a:t>je </a:t>
                      </a:r>
                      <a:r>
                        <a:rPr lang="hr-HR" dirty="0" err="1" smtClean="0">
                          <a:effectLst/>
                        </a:rPr>
                        <a:t>false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Da li </a:t>
                      </a:r>
                      <a:r>
                        <a:rPr lang="hr-HR" baseline="0" dirty="0" smtClean="0">
                          <a:effectLst/>
                        </a:rPr>
                        <a:t>operatori nisu jednaki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(A != B) </a:t>
                      </a:r>
                      <a:r>
                        <a:rPr lang="hr-HR" dirty="0" smtClean="0">
                          <a:effectLst/>
                        </a:rPr>
                        <a:t>je </a:t>
                      </a:r>
                      <a:r>
                        <a:rPr lang="hr-HR" dirty="0" err="1">
                          <a:effectLst/>
                        </a:rPr>
                        <a:t>true</a:t>
                      </a:r>
                      <a:r>
                        <a:rPr lang="hr-HR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Lijevi</a:t>
                      </a:r>
                      <a:r>
                        <a:rPr lang="hr-HR" baseline="0" dirty="0" smtClean="0">
                          <a:effectLst/>
                        </a:rPr>
                        <a:t> je veći od desnog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(A &gt; B) </a:t>
                      </a:r>
                      <a:r>
                        <a:rPr lang="hr-HR" dirty="0" smtClean="0">
                          <a:effectLst/>
                        </a:rPr>
                        <a:t>je</a:t>
                      </a:r>
                      <a:r>
                        <a:rPr lang="hr-HR" baseline="0" dirty="0" smtClean="0">
                          <a:effectLst/>
                        </a:rPr>
                        <a:t> </a:t>
                      </a:r>
                      <a:r>
                        <a:rPr lang="hr-HR" baseline="0" dirty="0" err="1" smtClean="0">
                          <a:effectLst/>
                        </a:rPr>
                        <a:t>false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Lijevi</a:t>
                      </a:r>
                      <a:r>
                        <a:rPr lang="hr-HR" baseline="0" dirty="0" smtClean="0">
                          <a:effectLst/>
                        </a:rPr>
                        <a:t> je manji od desnog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(A &lt; B) </a:t>
                      </a:r>
                      <a:r>
                        <a:rPr lang="hr-HR" dirty="0" smtClean="0">
                          <a:effectLst/>
                        </a:rPr>
                        <a:t>je 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Lijevi je veći ili jednak desnom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(A &gt;= </a:t>
                      </a:r>
                      <a:r>
                        <a:rPr lang="en-US" dirty="0" smtClean="0">
                          <a:effectLst/>
                        </a:rPr>
                        <a:t>B</a:t>
                      </a:r>
                      <a:r>
                        <a:rPr lang="hr-HR" dirty="0" smtClean="0">
                          <a:effectLst/>
                        </a:rPr>
                        <a:t>) je </a:t>
                      </a:r>
                      <a:r>
                        <a:rPr lang="hr-HR" dirty="0" err="1" smtClean="0">
                          <a:effectLst/>
                        </a:rPr>
                        <a:t>false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Lijevi je manji ili</a:t>
                      </a:r>
                      <a:r>
                        <a:rPr lang="hr-HR" baseline="0" dirty="0" smtClean="0">
                          <a:effectLst/>
                        </a:rPr>
                        <a:t> jednak desnom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(A &lt;= B) </a:t>
                      </a:r>
                      <a:r>
                        <a:rPr lang="hr-HR" dirty="0" smtClean="0">
                          <a:effectLst/>
                        </a:rPr>
                        <a:t>je 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 smtClean="0">
                          <a:effectLst/>
                        </a:rPr>
                        <a:t>.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1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Računske operacije – logički operatori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/>
          </p:nvPr>
        </p:nvGraphicFramePr>
        <p:xfrm>
          <a:off x="1193800" y="1800225"/>
          <a:ext cx="1051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Opis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Primjer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Logički „i” (AND) 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(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 smtClean="0">
                          <a:effectLst/>
                        </a:rPr>
                        <a:t> </a:t>
                      </a:r>
                      <a:r>
                        <a:rPr lang="hr-HR" dirty="0">
                          <a:effectLst/>
                        </a:rPr>
                        <a:t>&amp;&amp; 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 smtClean="0">
                          <a:effectLst/>
                        </a:rPr>
                        <a:t>) je 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 smtClean="0">
                          <a:effectLst/>
                        </a:rPr>
                        <a:t>.</a:t>
                      </a:r>
                    </a:p>
                    <a:p>
                      <a:pPr fontAlgn="t"/>
                      <a:r>
                        <a:rPr lang="hr-HR" dirty="0" smtClean="0">
                          <a:effectLst/>
                        </a:rPr>
                        <a:t>(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 smtClean="0">
                          <a:effectLst/>
                        </a:rPr>
                        <a:t> &amp;&amp;</a:t>
                      </a:r>
                      <a:r>
                        <a:rPr lang="hr-HR" baseline="0" dirty="0" smtClean="0">
                          <a:effectLst/>
                        </a:rPr>
                        <a:t> </a:t>
                      </a:r>
                      <a:r>
                        <a:rPr lang="hr-HR" baseline="0" dirty="0" err="1" smtClean="0">
                          <a:effectLst/>
                        </a:rPr>
                        <a:t>false</a:t>
                      </a:r>
                      <a:r>
                        <a:rPr lang="hr-HR" baseline="0" dirty="0" smtClean="0">
                          <a:effectLst/>
                        </a:rPr>
                        <a:t>) je </a:t>
                      </a:r>
                      <a:r>
                        <a:rPr lang="hr-HR" baseline="0" dirty="0" err="1" smtClean="0">
                          <a:effectLst/>
                        </a:rPr>
                        <a:t>false</a:t>
                      </a:r>
                      <a:r>
                        <a:rPr lang="hr-HR" baseline="0" dirty="0" smtClean="0">
                          <a:effectLst/>
                        </a:rPr>
                        <a:t>.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Logički „ili” (OR) operator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(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 smtClean="0">
                          <a:effectLst/>
                        </a:rPr>
                        <a:t> </a:t>
                      </a:r>
                      <a:r>
                        <a:rPr lang="hr-HR" dirty="0">
                          <a:effectLst/>
                        </a:rPr>
                        <a:t>|| </a:t>
                      </a:r>
                      <a:r>
                        <a:rPr lang="hr-HR" dirty="0" err="1" smtClean="0">
                          <a:effectLst/>
                        </a:rPr>
                        <a:t>false</a:t>
                      </a:r>
                      <a:r>
                        <a:rPr lang="hr-HR" dirty="0" smtClean="0">
                          <a:effectLst/>
                        </a:rPr>
                        <a:t>) je </a:t>
                      </a:r>
                      <a:r>
                        <a:rPr lang="hr-HR" dirty="0" err="1">
                          <a:effectLst/>
                        </a:rPr>
                        <a:t>true</a:t>
                      </a:r>
                      <a:r>
                        <a:rPr lang="hr-HR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Logički „ne” (NOT) operator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!(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 smtClean="0">
                          <a:effectLst/>
                        </a:rPr>
                        <a:t> </a:t>
                      </a:r>
                      <a:r>
                        <a:rPr lang="hr-HR" dirty="0">
                          <a:effectLst/>
                        </a:rPr>
                        <a:t>&amp;&amp; </a:t>
                      </a:r>
                      <a:r>
                        <a:rPr lang="hr-HR" dirty="0" err="1" smtClean="0">
                          <a:effectLst/>
                        </a:rPr>
                        <a:t>true</a:t>
                      </a:r>
                      <a:r>
                        <a:rPr lang="hr-HR" dirty="0" smtClean="0">
                          <a:effectLst/>
                        </a:rPr>
                        <a:t>) je </a:t>
                      </a:r>
                      <a:r>
                        <a:rPr lang="hr-HR" dirty="0" err="1" smtClean="0">
                          <a:effectLst/>
                        </a:rPr>
                        <a:t>false</a:t>
                      </a:r>
                      <a:r>
                        <a:rPr lang="hr-HR" dirty="0" smtClean="0">
                          <a:effectLst/>
                        </a:rPr>
                        <a:t>.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1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Evaluiraj ove izraze: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(5 &lt; 3 || (7 / 2) &gt; !(6 == 6)) &amp;&amp; !!</a:t>
            </a:r>
            <a:r>
              <a:rPr lang="hr-HR" dirty="0" err="1" smtClean="0"/>
              <a:t>true</a:t>
            </a:r>
            <a:r>
              <a:rPr lang="hr-HR" dirty="0" smtClean="0"/>
              <a:t> || </a:t>
            </a:r>
            <a:r>
              <a:rPr lang="hr-HR" dirty="0" err="1" smtClean="0"/>
              <a:t>false</a:t>
            </a:r>
            <a:endParaRPr lang="hr-HR" dirty="0" smtClean="0"/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!((!(</a:t>
            </a:r>
            <a:r>
              <a:rPr lang="hr-HR" dirty="0" err="1" smtClean="0"/>
              <a:t>true</a:t>
            </a:r>
            <a:r>
              <a:rPr lang="hr-HR" dirty="0" smtClean="0"/>
              <a:t> &amp;&amp; </a:t>
            </a:r>
            <a:r>
              <a:rPr lang="hr-HR" dirty="0" err="1" smtClean="0"/>
              <a:t>false</a:t>
            </a:r>
            <a:r>
              <a:rPr lang="hr-HR" dirty="0" smtClean="0"/>
              <a:t>) &amp;&amp; !(</a:t>
            </a:r>
            <a:r>
              <a:rPr lang="hr-HR" dirty="0" err="1" smtClean="0"/>
              <a:t>true</a:t>
            </a:r>
            <a:r>
              <a:rPr lang="hr-HR" dirty="0" smtClean="0"/>
              <a:t> || </a:t>
            </a:r>
            <a:r>
              <a:rPr lang="hr-HR" dirty="0" err="1" smtClean="0"/>
              <a:t>false</a:t>
            </a:r>
            <a:r>
              <a:rPr lang="hr-HR" dirty="0" smtClean="0"/>
              <a:t>)) &amp;&amp; (!(</a:t>
            </a:r>
            <a:r>
              <a:rPr lang="hr-HR" dirty="0" err="1" smtClean="0"/>
              <a:t>false</a:t>
            </a:r>
            <a:r>
              <a:rPr lang="hr-HR" dirty="0" smtClean="0"/>
              <a:t> &amp;&amp; </a:t>
            </a:r>
            <a:r>
              <a:rPr lang="hr-HR" dirty="0" err="1" smtClean="0"/>
              <a:t>true</a:t>
            </a:r>
            <a:r>
              <a:rPr lang="hr-HR" dirty="0" smtClean="0"/>
              <a:t>) || !(</a:t>
            </a:r>
            <a:r>
              <a:rPr lang="hr-HR" dirty="0" err="1" smtClean="0"/>
              <a:t>false</a:t>
            </a:r>
            <a:r>
              <a:rPr lang="hr-HR" dirty="0" smtClean="0"/>
              <a:t> || </a:t>
            </a:r>
            <a:r>
              <a:rPr lang="hr-HR" dirty="0" err="1" smtClean="0"/>
              <a:t>true</a:t>
            </a:r>
            <a:r>
              <a:rPr lang="hr-HR" dirty="0" smtClean="0"/>
              <a:t>)))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!(!(1 &gt; 2 || 3 &lt; 4) &amp;&amp; (5 == 6 &amp;&amp; 7 &lt;= 8) || 9 &gt;= 0)</a:t>
            </a:r>
          </a:p>
        </p:txBody>
      </p:sp>
    </p:spTree>
    <p:extLst>
      <p:ext uri="{BB962C8B-B14F-4D97-AF65-F5344CB8AC3E}">
        <p14:creationId xmlns:p14="http://schemas.microsoft.com/office/powerpoint/2010/main" val="399891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Računske operacije – operatori dodjele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/>
          </p:nvPr>
        </p:nvGraphicFramePr>
        <p:xfrm>
          <a:off x="1193800" y="1800225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Opis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Primjer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Operator na lijevoj</a:t>
                      </a:r>
                      <a:r>
                        <a:rPr lang="hr-HR" baseline="0" dirty="0" smtClean="0">
                          <a:effectLst/>
                        </a:rPr>
                        <a:t> strani poprima vrijednost operatora s desne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 = A + B </a:t>
                      </a:r>
                      <a:r>
                        <a:rPr lang="hr-HR" dirty="0" smtClean="0">
                          <a:effectLst/>
                        </a:rPr>
                        <a:t>će spremiti vrijednost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A + B </a:t>
                      </a:r>
                      <a:r>
                        <a:rPr lang="hr-HR" dirty="0" smtClean="0">
                          <a:effectLst/>
                        </a:rPr>
                        <a:t>u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Lijevom</a:t>
                      </a:r>
                      <a:r>
                        <a:rPr lang="hr-HR" baseline="0" dirty="0" smtClean="0">
                          <a:effectLst/>
                        </a:rPr>
                        <a:t> operatoru će se zbrojiti vrijednost desnog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 += A </a:t>
                      </a:r>
                      <a:r>
                        <a:rPr lang="hr-HR" dirty="0" smtClean="0">
                          <a:effectLst/>
                        </a:rPr>
                        <a:t>je jednako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C = C + 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Od lijevog</a:t>
                      </a:r>
                      <a:r>
                        <a:rPr lang="hr-HR" baseline="0" dirty="0" smtClean="0">
                          <a:effectLst/>
                        </a:rPr>
                        <a:t> operatora će se oduzeti vrijednost desnog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 -= A </a:t>
                      </a:r>
                      <a:r>
                        <a:rPr lang="hr-HR" dirty="0" smtClean="0">
                          <a:effectLst/>
                        </a:rPr>
                        <a:t>je jednako </a:t>
                      </a:r>
                      <a:r>
                        <a:rPr lang="en-US" dirty="0" smtClean="0">
                          <a:effectLst/>
                        </a:rPr>
                        <a:t>C </a:t>
                      </a:r>
                      <a:r>
                        <a:rPr lang="en-US" dirty="0">
                          <a:effectLst/>
                        </a:rPr>
                        <a:t>= C - 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Lijevi</a:t>
                      </a:r>
                      <a:r>
                        <a:rPr lang="hr-HR" baseline="0" dirty="0" smtClean="0">
                          <a:effectLst/>
                        </a:rPr>
                        <a:t> operator će se pomnožiti s vrijednošću desnog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 *= A </a:t>
                      </a:r>
                      <a:r>
                        <a:rPr lang="hr-HR" dirty="0" smtClean="0">
                          <a:effectLst/>
                        </a:rPr>
                        <a:t>je jednako </a:t>
                      </a:r>
                      <a:r>
                        <a:rPr lang="en-US" dirty="0" smtClean="0">
                          <a:effectLst/>
                        </a:rPr>
                        <a:t>C </a:t>
                      </a:r>
                      <a:r>
                        <a:rPr lang="en-US" dirty="0">
                          <a:effectLst/>
                        </a:rPr>
                        <a:t>= C * 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Lijevi</a:t>
                      </a:r>
                      <a:r>
                        <a:rPr lang="hr-HR" baseline="0" dirty="0" smtClean="0">
                          <a:effectLst/>
                        </a:rPr>
                        <a:t> operator će se podijeliti s vrijednošću desnog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 /= A </a:t>
                      </a:r>
                      <a:r>
                        <a:rPr lang="hr-HR" dirty="0" smtClean="0">
                          <a:effectLst/>
                        </a:rPr>
                        <a:t>je jednako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C = C / A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6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Napiši program koji će iskoristiti svaki operator dodjele za dva broja koja korisnik </a:t>
            </a:r>
            <a:r>
              <a:rPr lang="hr-HR" smtClean="0"/>
              <a:t>unese.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5438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Stringovi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 smtClean="0"/>
              <a:t>String</a:t>
            </a:r>
            <a:r>
              <a:rPr lang="hr-HR" dirty="0" smtClean="0"/>
              <a:t> je u programskim jezicima niz znakova (tekst)</a:t>
            </a:r>
          </a:p>
          <a:p>
            <a:r>
              <a:rPr lang="hr-HR" dirty="0" smtClean="0"/>
              <a:t>Možemo ga stvoriti na C način putem </a:t>
            </a:r>
            <a:r>
              <a:rPr lang="hr-HR" dirty="0" err="1" smtClean="0"/>
              <a:t>char</a:t>
            </a:r>
            <a:r>
              <a:rPr lang="hr-HR" dirty="0" smtClean="0"/>
              <a:t>[] polja*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*više o poljima u prezentacijama koje slijede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898266"/>
            <a:ext cx="3149410" cy="2458468"/>
          </a:xfrm>
          <a:prstGeom prst="rect">
            <a:avLst/>
          </a:prstGeom>
        </p:spPr>
      </p:pic>
      <p:graphicFrame>
        <p:nvGraphicFramePr>
          <p:cNvPr id="6" name="Tablica 5"/>
          <p:cNvGraphicFramePr>
            <a:graphicFrameLocks noGrp="1"/>
          </p:cNvGraphicFramePr>
          <p:nvPr>
            <p:extLst/>
          </p:nvPr>
        </p:nvGraphicFramePr>
        <p:xfrm>
          <a:off x="4701129" y="3578860"/>
          <a:ext cx="68789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92"/>
                <a:gridCol w="1146492"/>
                <a:gridCol w="1146492"/>
                <a:gridCol w="1146492"/>
                <a:gridCol w="1146492"/>
                <a:gridCol w="1146492"/>
              </a:tblGrid>
              <a:tr h="284464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</a:t>
                      </a:r>
                      <a:endParaRPr lang="hr-HR" dirty="0"/>
                    </a:p>
                  </a:txBody>
                  <a:tcPr/>
                </a:tc>
              </a:tr>
              <a:tr h="284464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\0</a:t>
                      </a:r>
                      <a:endParaRPr lang="hr-HR" dirty="0"/>
                    </a:p>
                  </a:txBody>
                  <a:tcPr/>
                </a:tc>
              </a:tr>
              <a:tr h="284464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006FF8C0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006FF8C4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…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…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…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…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1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Stringovi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Naredbe za manipuliranje </a:t>
            </a:r>
            <a:r>
              <a:rPr lang="hr-HR" dirty="0" err="1" smtClean="0"/>
              <a:t>stringovima</a:t>
            </a:r>
            <a:r>
              <a:rPr lang="hr-HR" dirty="0" smtClean="0"/>
              <a:t>:</a:t>
            </a:r>
          </a:p>
          <a:p>
            <a:pPr lvl="1"/>
            <a:r>
              <a:rPr lang="hr-HR" dirty="0" err="1" smtClean="0"/>
              <a:t>strcpy</a:t>
            </a:r>
            <a:r>
              <a:rPr lang="hr-HR" dirty="0" smtClean="0"/>
              <a:t>(s1, s2) – kopira </a:t>
            </a:r>
            <a:r>
              <a:rPr lang="hr-HR" dirty="0" err="1" smtClean="0"/>
              <a:t>string</a:t>
            </a:r>
            <a:r>
              <a:rPr lang="hr-HR" dirty="0" smtClean="0"/>
              <a:t> 2 u </a:t>
            </a:r>
            <a:r>
              <a:rPr lang="hr-HR" dirty="0" err="1" smtClean="0"/>
              <a:t>string</a:t>
            </a:r>
            <a:r>
              <a:rPr lang="hr-HR" dirty="0" smtClean="0"/>
              <a:t> 1</a:t>
            </a:r>
          </a:p>
          <a:p>
            <a:pPr lvl="1"/>
            <a:r>
              <a:rPr lang="hr-HR" dirty="0" err="1" smtClean="0"/>
              <a:t>strcat</a:t>
            </a:r>
            <a:r>
              <a:rPr lang="hr-HR" dirty="0" smtClean="0"/>
              <a:t>(s1, s2) – spaja </a:t>
            </a:r>
            <a:r>
              <a:rPr lang="hr-HR" dirty="0" err="1" smtClean="0"/>
              <a:t>string</a:t>
            </a:r>
            <a:r>
              <a:rPr lang="hr-HR" dirty="0" smtClean="0"/>
              <a:t> 1 i </a:t>
            </a:r>
            <a:r>
              <a:rPr lang="hr-HR" dirty="0" err="1" smtClean="0"/>
              <a:t>string</a:t>
            </a:r>
            <a:r>
              <a:rPr lang="hr-HR" dirty="0" smtClean="0"/>
              <a:t> 2</a:t>
            </a:r>
          </a:p>
          <a:p>
            <a:pPr lvl="1"/>
            <a:r>
              <a:rPr lang="hr-HR" dirty="0" err="1" smtClean="0"/>
              <a:t>strlen</a:t>
            </a:r>
            <a:r>
              <a:rPr lang="hr-HR" dirty="0" smtClean="0"/>
              <a:t>(s1) – vraća dužinu </a:t>
            </a:r>
            <a:r>
              <a:rPr lang="hr-HR" dirty="0" err="1" smtClean="0"/>
              <a:t>stringa</a:t>
            </a:r>
            <a:endParaRPr lang="hr-HR" dirty="0" smtClean="0"/>
          </a:p>
          <a:p>
            <a:pPr lvl="1"/>
            <a:r>
              <a:rPr lang="hr-HR" dirty="0" err="1" smtClean="0"/>
              <a:t>strcmp</a:t>
            </a:r>
            <a:r>
              <a:rPr lang="hr-HR" dirty="0" smtClean="0"/>
              <a:t>(s1, s2) – uspoređuje </a:t>
            </a:r>
            <a:r>
              <a:rPr lang="hr-HR" dirty="0" err="1" smtClean="0"/>
              <a:t>stringove</a:t>
            </a:r>
            <a:endParaRPr lang="hr-HR" dirty="0" smtClean="0"/>
          </a:p>
          <a:p>
            <a:pPr lvl="1"/>
            <a:r>
              <a:rPr lang="hr-HR" dirty="0" err="1" smtClean="0"/>
              <a:t>strchr</a:t>
            </a:r>
            <a:r>
              <a:rPr lang="hr-HR" dirty="0" smtClean="0"/>
              <a:t>(s1, </a:t>
            </a:r>
            <a:r>
              <a:rPr lang="hr-HR" dirty="0" err="1" smtClean="0"/>
              <a:t>ch</a:t>
            </a:r>
            <a:r>
              <a:rPr lang="hr-HR" dirty="0" smtClean="0"/>
              <a:t>) – vraća lokaciju znaka </a:t>
            </a:r>
            <a:r>
              <a:rPr lang="hr-HR" dirty="0" err="1" smtClean="0"/>
              <a:t>ch</a:t>
            </a:r>
            <a:r>
              <a:rPr lang="hr-HR" dirty="0" smtClean="0"/>
              <a:t> u </a:t>
            </a:r>
            <a:r>
              <a:rPr lang="hr-HR" dirty="0" err="1" smtClean="0"/>
              <a:t>stringu</a:t>
            </a:r>
            <a:endParaRPr lang="hr-HR" dirty="0" smtClean="0"/>
          </a:p>
          <a:p>
            <a:pPr lvl="1"/>
            <a:r>
              <a:rPr lang="hr-HR" dirty="0" err="1" smtClean="0"/>
              <a:t>strstr</a:t>
            </a:r>
            <a:r>
              <a:rPr lang="hr-HR" dirty="0" smtClean="0"/>
              <a:t>(s1, s2) – </a:t>
            </a:r>
            <a:r>
              <a:rPr lang="hr-HR" dirty="0" err="1" smtClean="0"/>
              <a:t>vraža</a:t>
            </a:r>
            <a:r>
              <a:rPr lang="hr-HR" dirty="0" smtClean="0"/>
              <a:t> lokaciju </a:t>
            </a:r>
            <a:r>
              <a:rPr lang="hr-HR" dirty="0" err="1" smtClean="0"/>
              <a:t>stringa</a:t>
            </a:r>
            <a:r>
              <a:rPr lang="hr-HR" dirty="0" smtClean="0"/>
              <a:t> 2 u </a:t>
            </a:r>
            <a:r>
              <a:rPr lang="hr-HR" dirty="0" err="1" smtClean="0"/>
              <a:t>stringu</a:t>
            </a:r>
            <a:r>
              <a:rPr lang="hr-HR" dirty="0" smtClean="0"/>
              <a:t> 1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6890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Stringovi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STL </a:t>
            </a:r>
            <a:r>
              <a:rPr lang="hr-HR" dirty="0" err="1"/>
              <a:t>S</a:t>
            </a:r>
            <a:r>
              <a:rPr lang="hr-HR" dirty="0" err="1" smtClean="0"/>
              <a:t>tring</a:t>
            </a:r>
            <a:r>
              <a:rPr lang="hr-HR" dirty="0" smtClean="0"/>
              <a:t> klasa u C++u</a:t>
            </a:r>
          </a:p>
          <a:p>
            <a:pPr lvl="1"/>
            <a:r>
              <a:rPr lang="hr-HR" dirty="0" smtClean="0"/>
              <a:t>ima puno više funkcija nego od </a:t>
            </a:r>
            <a:r>
              <a:rPr lang="hr-HR" dirty="0" err="1" smtClean="0"/>
              <a:t>char</a:t>
            </a:r>
            <a:r>
              <a:rPr lang="hr-HR" dirty="0" smtClean="0"/>
              <a:t>[]</a:t>
            </a:r>
          </a:p>
          <a:p>
            <a:r>
              <a:rPr lang="hr-HR" dirty="0" smtClean="0"/>
              <a:t>Dodajemo </a:t>
            </a:r>
            <a:r>
              <a:rPr lang="hr-HR" dirty="0" err="1" smtClean="0"/>
              <a:t>header</a:t>
            </a:r>
            <a:r>
              <a:rPr lang="hr-HR" dirty="0" smtClean="0"/>
              <a:t> &lt;</a:t>
            </a:r>
            <a:r>
              <a:rPr lang="hr-HR" dirty="0" err="1" smtClean="0"/>
              <a:t>string</a:t>
            </a:r>
            <a:r>
              <a:rPr lang="hr-HR" dirty="0" smtClean="0"/>
              <a:t>&gt;</a:t>
            </a:r>
          </a:p>
          <a:p>
            <a:r>
              <a:rPr lang="hr-HR" dirty="0" smtClean="0"/>
              <a:t>Varijable deklariramo sa </a:t>
            </a:r>
            <a:r>
              <a:rPr lang="hr-HR" i="1" dirty="0" err="1" smtClean="0"/>
              <a:t>string</a:t>
            </a:r>
            <a:endParaRPr lang="hr-HR" dirty="0" smtClean="0"/>
          </a:p>
          <a:p>
            <a:r>
              <a:rPr lang="hr-HR" dirty="0">
                <a:hlinkClick r:id="rId2"/>
              </a:rPr>
              <a:t>http://www.cplusplus.com/reference/string/string</a:t>
            </a:r>
            <a:r>
              <a:rPr lang="hr-HR" dirty="0" smtClean="0">
                <a:hlinkClick r:id="rId2"/>
              </a:rPr>
              <a:t>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564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Stringovi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 err="1"/>
              <a:t>g</a:t>
            </a:r>
            <a:r>
              <a:rPr lang="hr-HR" i="1" dirty="0" err="1" smtClean="0"/>
              <a:t>etline</a:t>
            </a:r>
            <a:r>
              <a:rPr lang="hr-HR" dirty="0" smtClean="0"/>
              <a:t> – kada želimo omogućiti korisniku unos više od jedne riječi</a:t>
            </a:r>
          </a:p>
          <a:p>
            <a:pPr marL="457200" lvl="1" indent="0">
              <a:buNone/>
            </a:pPr>
            <a:r>
              <a:rPr lang="hr-HR" dirty="0" err="1" smtClean="0"/>
              <a:t>getline</a:t>
            </a:r>
            <a:r>
              <a:rPr lang="hr-HR" dirty="0" smtClean="0"/>
              <a:t>(cin, </a:t>
            </a:r>
            <a:r>
              <a:rPr lang="hr-HR" dirty="0" err="1" smtClean="0"/>
              <a:t>txt</a:t>
            </a:r>
            <a:r>
              <a:rPr lang="hr-HR" dirty="0" smtClean="0"/>
              <a:t>)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78" y="3359909"/>
            <a:ext cx="3921313" cy="17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Varijable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r-HR" dirty="0" smtClean="0"/>
              <a:t>varijabla predstavlja određeno mjesto u memoriji računala kojemu je dodijeljeno određeno ime</a:t>
            </a:r>
          </a:p>
          <a:p>
            <a:pPr algn="just"/>
            <a:r>
              <a:rPr lang="hr-HR" dirty="0" smtClean="0"/>
              <a:t>u C++-u se varijablama mora odrediti vrsta (tip) zato da bi se odredilo koliko se mjesta u memoriji mora rezervirati za vrijednost koju će ta varijabla poprimiti (npr.</a:t>
            </a:r>
            <a:r>
              <a:rPr lang="hr-HR" dirty="0"/>
              <a:t> </a:t>
            </a:r>
            <a:r>
              <a:rPr lang="hr-HR" i="1" dirty="0" err="1" smtClean="0"/>
              <a:t>int</a:t>
            </a:r>
            <a:r>
              <a:rPr lang="hr-HR" i="1" dirty="0" smtClean="0"/>
              <a:t> </a:t>
            </a:r>
            <a:r>
              <a:rPr lang="hr-HR" i="1" dirty="0" err="1" smtClean="0"/>
              <a:t>koordinata_x</a:t>
            </a:r>
            <a:r>
              <a:rPr lang="hr-HR" dirty="0" smtClean="0"/>
              <a:t>; ili </a:t>
            </a:r>
            <a:r>
              <a:rPr lang="hr-HR" i="1" dirty="0" err="1" smtClean="0"/>
              <a:t>char</a:t>
            </a:r>
            <a:r>
              <a:rPr lang="hr-HR" i="1" dirty="0" smtClean="0"/>
              <a:t> slovo;</a:t>
            </a:r>
            <a:r>
              <a:rPr lang="hr-HR" dirty="0" smtClean="0"/>
              <a:t>)</a:t>
            </a:r>
          </a:p>
          <a:p>
            <a:pPr algn="just"/>
            <a:r>
              <a:rPr lang="hr-HR" dirty="0" smtClean="0"/>
              <a:t>nazivi varijabli se uglavnom pišu malim slovima odvojeno donjom crticom te bi trebali opisati svoju svrhu (npr. </a:t>
            </a:r>
            <a:r>
              <a:rPr lang="hr-HR" i="1" dirty="0" err="1" smtClean="0"/>
              <a:t>maks_brzina</a:t>
            </a:r>
            <a:r>
              <a:rPr lang="hr-HR" dirty="0" smtClean="0"/>
              <a:t>, </a:t>
            </a:r>
            <a:r>
              <a:rPr lang="hr-HR" i="1" dirty="0" err="1" smtClean="0"/>
              <a:t>broj_okretaja_motora</a:t>
            </a:r>
            <a:r>
              <a:rPr lang="hr-HR" dirty="0" smtClean="0"/>
              <a:t>, </a:t>
            </a:r>
            <a:r>
              <a:rPr lang="hr-HR" i="1" dirty="0" smtClean="0"/>
              <a:t>prezime</a:t>
            </a:r>
            <a:r>
              <a:rPr lang="hr-HR" dirty="0" smtClean="0"/>
              <a:t>, itd.)</a:t>
            </a:r>
          </a:p>
        </p:txBody>
      </p:sp>
    </p:spTree>
    <p:extLst>
      <p:ext uri="{BB962C8B-B14F-4D97-AF65-F5344CB8AC3E}">
        <p14:creationId xmlns:p14="http://schemas.microsoft.com/office/powerpoint/2010/main" val="396543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</a:t>
            </a:r>
            <a:r>
              <a:rPr lang="hr-HR" dirty="0" smtClean="0"/>
              <a:t>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Koristeći se linkom s prethodnog slajda pokušajte samostalno ispisati sljedeće za zadane </a:t>
            </a:r>
            <a:r>
              <a:rPr lang="hr-HR" dirty="0" err="1" smtClean="0"/>
              <a:t>stringove</a:t>
            </a:r>
            <a:r>
              <a:rPr lang="hr-HR" dirty="0" smtClean="0"/>
              <a:t> (</a:t>
            </a:r>
            <a:r>
              <a:rPr lang="hr-HR" dirty="0" err="1" smtClean="0"/>
              <a:t>welcome</a:t>
            </a:r>
            <a:r>
              <a:rPr lang="hr-HR" dirty="0" smtClean="0"/>
              <a:t>, w3resource):</a:t>
            </a:r>
          </a:p>
          <a:p>
            <a:pPr lvl="1"/>
            <a:r>
              <a:rPr lang="hr-HR" dirty="0" smtClean="0"/>
              <a:t>Duljina</a:t>
            </a:r>
          </a:p>
          <a:p>
            <a:pPr lvl="1"/>
            <a:r>
              <a:rPr lang="hr-HR" dirty="0" smtClean="0"/>
              <a:t>Znak na poziciji (indeksu) 3</a:t>
            </a:r>
          </a:p>
          <a:p>
            <a:pPr lvl="1"/>
            <a:r>
              <a:rPr lang="hr-HR" dirty="0" smtClean="0"/>
              <a:t>Je li </a:t>
            </a:r>
            <a:r>
              <a:rPr lang="hr-HR" dirty="0" err="1" smtClean="0"/>
              <a:t>string</a:t>
            </a:r>
            <a:r>
              <a:rPr lang="hr-HR" dirty="0" smtClean="0"/>
              <a:t> prazan</a:t>
            </a:r>
          </a:p>
          <a:p>
            <a:pPr lvl="1"/>
            <a:r>
              <a:rPr lang="hr-HR" dirty="0" smtClean="0"/>
              <a:t>4 znaka od 3. indeksa</a:t>
            </a:r>
          </a:p>
          <a:p>
            <a:pPr lvl="1"/>
            <a:r>
              <a:rPr lang="hr-HR" dirty="0" smtClean="0"/>
              <a:t>Zamijenite „</a:t>
            </a:r>
            <a:r>
              <a:rPr lang="hr-HR" dirty="0" err="1" smtClean="0"/>
              <a:t>come</a:t>
            </a:r>
            <a:r>
              <a:rPr lang="hr-HR" dirty="0" smtClean="0"/>
              <a:t>” s „</a:t>
            </a:r>
            <a:r>
              <a:rPr lang="hr-HR" dirty="0" err="1" smtClean="0"/>
              <a:t>went</a:t>
            </a:r>
            <a:r>
              <a:rPr lang="hr-HR" dirty="0" smtClean="0"/>
              <a:t>” u „</a:t>
            </a:r>
            <a:r>
              <a:rPr lang="hr-HR" dirty="0" err="1" smtClean="0"/>
              <a:t>welcome</a:t>
            </a:r>
            <a:r>
              <a:rPr lang="hr-HR" dirty="0" smtClean="0"/>
              <a:t>” </a:t>
            </a:r>
            <a:r>
              <a:rPr lang="hr-HR" dirty="0" err="1" smtClean="0"/>
              <a:t>stringu</a:t>
            </a:r>
            <a:endParaRPr lang="hr-HR" dirty="0" smtClean="0"/>
          </a:p>
          <a:p>
            <a:pPr lvl="1"/>
            <a:r>
              <a:rPr lang="hr-HR" dirty="0" smtClean="0"/>
              <a:t>Dodajte neki </a:t>
            </a:r>
            <a:r>
              <a:rPr lang="hr-HR" dirty="0" err="1" smtClean="0"/>
              <a:t>string</a:t>
            </a:r>
            <a:r>
              <a:rPr lang="hr-HR" dirty="0" smtClean="0"/>
              <a:t> po želji na kraj svakog </a:t>
            </a:r>
            <a:r>
              <a:rPr lang="hr-HR" dirty="0" err="1" smtClean="0"/>
              <a:t>stringa</a:t>
            </a:r>
            <a:endParaRPr lang="hr-HR" dirty="0"/>
          </a:p>
          <a:p>
            <a:pPr lvl="1"/>
            <a:r>
              <a:rPr lang="hr-HR" dirty="0" smtClean="0"/>
              <a:t>Ubacite </a:t>
            </a:r>
            <a:r>
              <a:rPr lang="hr-HR" dirty="0" err="1" smtClean="0"/>
              <a:t>string</a:t>
            </a:r>
            <a:r>
              <a:rPr lang="hr-HR" dirty="0" smtClean="0"/>
              <a:t> „ubacivanje” na 3. indeks</a:t>
            </a:r>
          </a:p>
          <a:p>
            <a:pPr lvl="1"/>
            <a:r>
              <a:rPr lang="hr-HR" dirty="0" smtClean="0"/>
              <a:t>Omogućite korisniku da unese rečenicu pa ju ispišite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518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2276"/>
            <a:ext cx="12192000" cy="8778240"/>
          </a:xfrm>
        </p:spPr>
      </p:pic>
    </p:spTree>
    <p:extLst>
      <p:ext uri="{BB962C8B-B14F-4D97-AF65-F5344CB8AC3E}">
        <p14:creationId xmlns:p14="http://schemas.microsoft.com/office/powerpoint/2010/main" val="19249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/>
          </p:nvPr>
        </p:nvGraphicFramePr>
        <p:xfrm>
          <a:off x="1193800" y="18002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Tip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Ključna riječ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Boolean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Character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Integer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int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Floating</a:t>
                      </a:r>
                      <a:r>
                        <a:rPr lang="hr-HR" dirty="0">
                          <a:effectLst/>
                        </a:rPr>
                        <a:t> </a:t>
                      </a:r>
                      <a:r>
                        <a:rPr lang="hr-HR" dirty="0" err="1">
                          <a:effectLst/>
                        </a:rPr>
                        <a:t>point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Double</a:t>
                      </a:r>
                      <a:r>
                        <a:rPr lang="hr-HR" dirty="0">
                          <a:effectLst/>
                        </a:rPr>
                        <a:t> </a:t>
                      </a:r>
                      <a:r>
                        <a:rPr lang="hr-HR" dirty="0" err="1">
                          <a:effectLst/>
                        </a:rPr>
                        <a:t>floating</a:t>
                      </a:r>
                      <a:r>
                        <a:rPr lang="hr-HR" dirty="0">
                          <a:effectLst/>
                        </a:rPr>
                        <a:t> </a:t>
                      </a:r>
                      <a:r>
                        <a:rPr lang="hr-HR" dirty="0" err="1">
                          <a:effectLst/>
                        </a:rPr>
                        <a:t>point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Bez vrijednosti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Wide </a:t>
                      </a:r>
                      <a:r>
                        <a:rPr lang="hr-HR" dirty="0" err="1">
                          <a:effectLst/>
                        </a:rPr>
                        <a:t>character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wchar_t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1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 - detaljno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/>
          </p:nvPr>
        </p:nvGraphicFramePr>
        <p:xfrm>
          <a:off x="1193800" y="1800225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Tip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Zauzeće</a:t>
                      </a:r>
                      <a:r>
                        <a:rPr lang="hr-HR" baseline="0" dirty="0" smtClean="0">
                          <a:effectLst/>
                        </a:rPr>
                        <a:t> memorije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Raspon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1byte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-128 to 127 or 0 to 255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unsigned 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1byte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signed 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1byte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-128 to 127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-2147483648 to 2147483647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unsigned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0 to 4294967295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signed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-2147483648 to 2147483647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short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2bytes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-32768 to 32767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unsigned short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2bytes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 - detaljno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/>
          </p:nvPr>
        </p:nvGraphicFramePr>
        <p:xfrm>
          <a:off x="1193800" y="18002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Tip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Zauzeće</a:t>
                      </a:r>
                      <a:r>
                        <a:rPr lang="hr-HR" baseline="0" dirty="0" smtClean="0">
                          <a:effectLst/>
                        </a:rPr>
                        <a:t> memorije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Raspon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signed</a:t>
                      </a:r>
                      <a:r>
                        <a:rPr lang="hr-HR" dirty="0">
                          <a:effectLst/>
                        </a:rPr>
                        <a:t> short </a:t>
                      </a:r>
                      <a:r>
                        <a:rPr lang="hr-HR" dirty="0" err="1">
                          <a:effectLst/>
                        </a:rPr>
                        <a:t>int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2bytes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-32768 to 32767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long</a:t>
                      </a:r>
                      <a:r>
                        <a:rPr lang="hr-HR" dirty="0">
                          <a:effectLst/>
                        </a:rPr>
                        <a:t> </a:t>
                      </a:r>
                      <a:r>
                        <a:rPr lang="hr-HR" dirty="0" err="1">
                          <a:effectLst/>
                        </a:rPr>
                        <a:t>int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signed long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unsigned long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+/- 3.4e +/- 38 (~7 </a:t>
                      </a:r>
                      <a:r>
                        <a:rPr lang="hr-HR" dirty="0" smtClean="0">
                          <a:effectLst/>
                        </a:rPr>
                        <a:t>znamenki)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+/- 1.7e +/- 308 (~15 </a:t>
                      </a:r>
                      <a:r>
                        <a:rPr lang="hr-HR" dirty="0" smtClean="0">
                          <a:effectLst/>
                        </a:rPr>
                        <a:t>znamenki)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long</a:t>
                      </a:r>
                      <a:r>
                        <a:rPr lang="hr-HR" dirty="0">
                          <a:effectLst/>
                        </a:rPr>
                        <a:t> </a:t>
                      </a:r>
                      <a:r>
                        <a:rPr lang="hr-HR" dirty="0" err="1">
                          <a:effectLst/>
                        </a:rPr>
                        <a:t>double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+/- 1.7e +/- 308 (~15 </a:t>
                      </a:r>
                      <a:r>
                        <a:rPr lang="hr-HR" dirty="0" smtClean="0">
                          <a:effectLst/>
                        </a:rPr>
                        <a:t>znamenki)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 err="1">
                          <a:effectLst/>
                        </a:rPr>
                        <a:t>wchar_t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1 wide </a:t>
                      </a:r>
                      <a:r>
                        <a:rPr lang="hr-HR" dirty="0" smtClean="0">
                          <a:effectLst/>
                        </a:rPr>
                        <a:t>znak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43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Korištenje varijabli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Spremanje vrijednosti u varijablu: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r>
              <a:rPr lang="hr-HR" i="1" dirty="0" err="1" smtClean="0"/>
              <a:t>int</a:t>
            </a:r>
            <a:r>
              <a:rPr lang="hr-HR" i="1" dirty="0" smtClean="0"/>
              <a:t> x = 10;</a:t>
            </a:r>
            <a:r>
              <a:rPr lang="hr-HR" dirty="0" smtClean="0"/>
              <a:t> - spremanje broja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i="1" dirty="0" err="1" smtClean="0"/>
              <a:t>char</a:t>
            </a:r>
            <a:r>
              <a:rPr lang="hr-HR" i="1" dirty="0" smtClean="0"/>
              <a:t> y = ‘A’;</a:t>
            </a:r>
            <a:r>
              <a:rPr lang="hr-HR" dirty="0" smtClean="0"/>
              <a:t> - spremanje znak (koristimo navodnike)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i="1" dirty="0" err="1" smtClean="0"/>
              <a:t>int</a:t>
            </a:r>
            <a:r>
              <a:rPr lang="hr-HR" i="1" dirty="0" smtClean="0"/>
              <a:t> a = x;</a:t>
            </a:r>
            <a:r>
              <a:rPr lang="hr-HR" dirty="0" smtClean="0"/>
              <a:t> - spremanje vrijednosti varijable x u varijablu a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Definiranje konstanti (uobičajeno se pišu velikim slovima)</a:t>
            </a:r>
          </a:p>
          <a:p>
            <a:pPr lvl="1"/>
            <a:r>
              <a:rPr lang="hr-HR" dirty="0" smtClean="0"/>
              <a:t>naredba </a:t>
            </a:r>
            <a:r>
              <a:rPr lang="hr-HR" dirty="0" err="1" smtClean="0"/>
              <a:t>predprocesoru</a:t>
            </a:r>
            <a:r>
              <a:rPr lang="hr-HR" dirty="0" smtClean="0"/>
              <a:t> - </a:t>
            </a:r>
            <a:r>
              <a:rPr lang="hr-HR" i="1" dirty="0" smtClean="0"/>
              <a:t>#</a:t>
            </a:r>
            <a:r>
              <a:rPr lang="hr-HR" i="1" dirty="0" err="1" smtClean="0"/>
              <a:t>define</a:t>
            </a:r>
            <a:r>
              <a:rPr lang="hr-HR" dirty="0" smtClean="0"/>
              <a:t> naziv vrijednost (npr. </a:t>
            </a:r>
            <a:r>
              <a:rPr lang="hr-HR" i="1" dirty="0" smtClean="0"/>
              <a:t>#</a:t>
            </a:r>
            <a:r>
              <a:rPr lang="hr-HR" i="1" dirty="0" err="1" smtClean="0"/>
              <a:t>define</a:t>
            </a:r>
            <a:r>
              <a:rPr lang="hr-HR" i="1" dirty="0" smtClean="0"/>
              <a:t> DUZINA 10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prefiks pri deklaraciji varijable – </a:t>
            </a:r>
            <a:r>
              <a:rPr lang="hr-HR" i="1" dirty="0" err="1" smtClean="0"/>
              <a:t>const</a:t>
            </a:r>
            <a:r>
              <a:rPr lang="hr-HR" dirty="0" smtClean="0"/>
              <a:t> (npr. </a:t>
            </a:r>
            <a:r>
              <a:rPr lang="hr-HR" i="1" dirty="0" err="1" smtClean="0"/>
              <a:t>const</a:t>
            </a:r>
            <a:r>
              <a:rPr lang="hr-HR" i="1" dirty="0" smtClean="0"/>
              <a:t> </a:t>
            </a:r>
            <a:r>
              <a:rPr lang="hr-HR" i="1" dirty="0" err="1" smtClean="0"/>
              <a:t>float</a:t>
            </a:r>
            <a:r>
              <a:rPr lang="hr-HR" i="1" dirty="0" smtClean="0"/>
              <a:t> PI = 3.14;</a:t>
            </a:r>
            <a:r>
              <a:rPr lang="hr-HR" dirty="0" smtClean="0"/>
              <a:t>)</a:t>
            </a:r>
          </a:p>
          <a:p>
            <a:pPr lvl="1"/>
            <a:r>
              <a:rPr lang="hr-HR" i="1" dirty="0" err="1"/>
              <a:t>s</a:t>
            </a:r>
            <a:r>
              <a:rPr lang="hr-HR" i="1" dirty="0" err="1" smtClean="0"/>
              <a:t>tatic</a:t>
            </a:r>
            <a:r>
              <a:rPr lang="hr-HR" dirty="0" smtClean="0"/>
              <a:t> i </a:t>
            </a:r>
            <a:r>
              <a:rPr lang="hr-HR" i="1" dirty="0" err="1" smtClean="0"/>
              <a:t>extern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92548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Područje vrijednosti varijabli (</a:t>
            </a:r>
            <a:r>
              <a:rPr lang="hr-HR" dirty="0" err="1" smtClean="0"/>
              <a:t>variable</a:t>
            </a:r>
            <a:r>
              <a:rPr lang="hr-HR" dirty="0" smtClean="0"/>
              <a:t> </a:t>
            </a:r>
            <a:r>
              <a:rPr lang="hr-HR" dirty="0" err="1" smtClean="0"/>
              <a:t>scope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lokalne i globalne </a:t>
            </a:r>
            <a:r>
              <a:rPr lang="hr-HR" dirty="0" smtClean="0"/>
              <a:t>varijable</a:t>
            </a:r>
          </a:p>
          <a:p>
            <a:r>
              <a:rPr lang="hr-HR" i="1" dirty="0" smtClean="0"/>
              <a:t>{ }</a:t>
            </a:r>
            <a:r>
              <a:rPr lang="hr-HR" dirty="0" smtClean="0"/>
              <a:t> – blok koda – stvara granice u kojima se varijabla stvorena unutar bloka koristi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26" y="3129632"/>
            <a:ext cx="3049744" cy="30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2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Napišite program u kojemu ćete deklarirati 5 različitih tipova varijabli i svaku postaviti na neku vrijednost pa ih ispisati.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Izmijenite prethodni zadatak na način da korisnik sam unosi vrijednosti koje će se ispisati.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Deklarirajte PI kao globalnu varijablu.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program u kojemu će korisnik unijeti 2 vrijednosti u varijable, a zatim će se varijablama izmijeniti vrijednosti i ispisati.</a:t>
            </a:r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944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Računske operacije – aritmetički operatori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98868"/>
              </p:ext>
            </p:extLst>
          </p:nvPr>
        </p:nvGraphicFramePr>
        <p:xfrm>
          <a:off x="1193800" y="18002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Opis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Primjer (A = 10 i B = 21)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Zbrajanje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+ B </a:t>
                      </a:r>
                      <a:r>
                        <a:rPr lang="hr-HR" dirty="0" smtClean="0">
                          <a:effectLst/>
                        </a:rPr>
                        <a:t>daje</a:t>
                      </a:r>
                      <a:r>
                        <a:rPr lang="en-US" dirty="0" smtClean="0">
                          <a:effectLst/>
                        </a:rPr>
                        <a:t> 3</a:t>
                      </a:r>
                      <a:r>
                        <a:rPr lang="hr-HR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Oduzimanje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- B </a:t>
                      </a:r>
                      <a:r>
                        <a:rPr lang="hr-HR" dirty="0" smtClean="0">
                          <a:effectLst/>
                        </a:rPr>
                        <a:t>daje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US" dirty="0" smtClean="0">
                          <a:effectLst/>
                        </a:rPr>
                        <a:t>1</a:t>
                      </a:r>
                      <a:r>
                        <a:rPr lang="hr-HR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Množenje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* B </a:t>
                      </a:r>
                      <a:r>
                        <a:rPr lang="hr-HR" dirty="0" smtClean="0">
                          <a:effectLst/>
                        </a:rPr>
                        <a:t>daje</a:t>
                      </a:r>
                      <a:r>
                        <a:rPr lang="en-US" dirty="0" smtClean="0">
                          <a:effectLst/>
                        </a:rPr>
                        <a:t> 2</a:t>
                      </a:r>
                      <a:r>
                        <a:rPr lang="hr-HR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Dijeljenje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 / A </a:t>
                      </a:r>
                      <a:r>
                        <a:rPr lang="hr-HR" dirty="0" smtClean="0">
                          <a:effectLst/>
                        </a:rPr>
                        <a:t>daje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 smtClean="0">
                          <a:effectLst/>
                        </a:rPr>
                        <a:t>Operator ostatka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 % A </a:t>
                      </a:r>
                      <a:r>
                        <a:rPr lang="hr-HR" dirty="0" smtClean="0">
                          <a:effectLst/>
                        </a:rPr>
                        <a:t>daje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hr-HR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Inkrementalni operator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A++ </a:t>
                      </a:r>
                      <a:r>
                        <a:rPr lang="hr-HR" dirty="0" smtClean="0">
                          <a:effectLst/>
                        </a:rPr>
                        <a:t>daje </a:t>
                      </a:r>
                      <a:r>
                        <a:rPr lang="hr-H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hr-HR">
                          <a:effectLst/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Dekrementalni operator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dirty="0">
                          <a:effectLst/>
                        </a:rPr>
                        <a:t>A-- </a:t>
                      </a:r>
                      <a:r>
                        <a:rPr lang="hr-HR" dirty="0" smtClean="0">
                          <a:effectLst/>
                        </a:rPr>
                        <a:t>daje </a:t>
                      </a:r>
                      <a:r>
                        <a:rPr lang="hr-HR" dirty="0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52462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187</TotalTime>
  <Words>1107</Words>
  <Application>Microsoft Office PowerPoint</Application>
  <PresentationFormat>Široki zaslon</PresentationFormat>
  <Paragraphs>247</Paragraphs>
  <Slides>21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4" baseType="lpstr">
      <vt:lpstr>Arial</vt:lpstr>
      <vt:lpstr>Calibri</vt:lpstr>
      <vt:lpstr>BootcampIT-template</vt:lpstr>
      <vt:lpstr>Programiranje</vt:lpstr>
      <vt:lpstr>Varijable</vt:lpstr>
      <vt:lpstr>Tipovi podataka</vt:lpstr>
      <vt:lpstr>Tipovi podataka - detaljno</vt:lpstr>
      <vt:lpstr>Tipovi podataka - detaljno</vt:lpstr>
      <vt:lpstr>Korištenje varijabli</vt:lpstr>
      <vt:lpstr>Područje vrijednosti varijabli (variable scope)</vt:lpstr>
      <vt:lpstr>Zadaci</vt:lpstr>
      <vt:lpstr>Računske operacije – aritmetički operatori</vt:lpstr>
      <vt:lpstr>Zadaci</vt:lpstr>
      <vt:lpstr>Računske operacije – relacijski operatori</vt:lpstr>
      <vt:lpstr>Računske operacije – logički operatori</vt:lpstr>
      <vt:lpstr>Zadaci</vt:lpstr>
      <vt:lpstr>Računske operacije – operatori dodjele</vt:lpstr>
      <vt:lpstr>Zadaci</vt:lpstr>
      <vt:lpstr>Stringovi</vt:lpstr>
      <vt:lpstr>Stringovi</vt:lpstr>
      <vt:lpstr>Stringovi</vt:lpstr>
      <vt:lpstr>Stringovi</vt:lpstr>
      <vt:lpstr>Zadaci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Varijable</dc:title>
  <dc:creator>Ivan Mušanović</dc:creator>
  <cp:lastModifiedBy>Ivan Mušanović</cp:lastModifiedBy>
  <cp:revision>20</cp:revision>
  <dcterms:created xsi:type="dcterms:W3CDTF">2018-10-15T13:22:48Z</dcterms:created>
  <dcterms:modified xsi:type="dcterms:W3CDTF">2018-11-20T07:55:08Z</dcterms:modified>
</cp:coreProperties>
</file>