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090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77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214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83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2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789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05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418353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81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520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8512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Pokazivači i dinamička alokacija memorije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Pokazivači (</a:t>
            </a:r>
            <a:r>
              <a:rPr lang="hr-HR" dirty="0" err="1" smtClean="0"/>
              <a:t>pointers</a:t>
            </a:r>
            <a:r>
              <a:rPr lang="hr-HR" dirty="0" smtClean="0"/>
              <a:t>) i dinamička alokacija memorije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282700" y="1765300"/>
          <a:ext cx="10566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67"/>
                <a:gridCol w="1761067"/>
                <a:gridCol w="1761067"/>
                <a:gridCol w="1761067"/>
                <a:gridCol w="1761067"/>
                <a:gridCol w="1761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56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76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12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254</a:t>
                      </a:r>
                      <a:endParaRPr lang="hr-HR" dirty="0"/>
                    </a:p>
                  </a:txBody>
                  <a:tcPr marL="91882" marR="9188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00BCF978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00BCF97C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00BCF980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00BCF984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00BCF988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00BCF98C</a:t>
                      </a:r>
                      <a:endParaRPr lang="hr-HR" dirty="0"/>
                    </a:p>
                  </a:txBody>
                  <a:tcPr marL="91882" marR="91882"/>
                </a:tc>
              </a:tr>
            </a:tbl>
          </a:graphicData>
        </a:graphic>
      </p:graphicFrame>
      <p:sp>
        <p:nvSpPr>
          <p:cNvPr id="5" name="TekstniOkvir 4"/>
          <p:cNvSpPr txBox="1"/>
          <p:nvPr/>
        </p:nvSpPr>
        <p:spPr>
          <a:xfrm>
            <a:off x="838200" y="2702242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dirty="0" smtClean="0"/>
              <a:t>Memorija je podijeljena u adrese veličine 1 bajta, a svaki tip podatka zauzima određeni dio memorije (npr. </a:t>
            </a:r>
            <a:r>
              <a:rPr lang="hr-HR" dirty="0" err="1" smtClean="0"/>
              <a:t>int</a:t>
            </a:r>
            <a:r>
              <a:rPr lang="hr-HR" dirty="0" smtClean="0"/>
              <a:t> zauzima 4 bajta -&gt; od memorijske adrese 00BCF980 do 00BCF904)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dirty="0" smtClean="0"/>
              <a:t>Kako bi došli do adrese neke varijable koristimo znak &amp; (npr. </a:t>
            </a:r>
            <a:r>
              <a:rPr lang="hr-HR" dirty="0" err="1" smtClean="0"/>
              <a:t>int</a:t>
            </a:r>
            <a:r>
              <a:rPr lang="hr-HR" dirty="0" smtClean="0"/>
              <a:t> varijabla; </a:t>
            </a:r>
            <a:r>
              <a:rPr lang="hr-HR" dirty="0" err="1" smtClean="0"/>
              <a:t>cout</a:t>
            </a:r>
            <a:r>
              <a:rPr lang="hr-HR" dirty="0" smtClean="0"/>
              <a:t> &lt;&lt; &amp;varijabla;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dirty="0" smtClean="0"/>
              <a:t>Pokazivač je posebna vrsta varijable u koju se sprema adresa neke druge varijable, a označava se znakom * prije naziva varijable (npr. *varijabla;)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dirty="0" smtClean="0"/>
              <a:t>Pokazivači se deklariraju i inicijaliziraju na sljedeći način:</a:t>
            </a:r>
          </a:p>
          <a:p>
            <a:pPr algn="just"/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dirty="0" err="1" smtClean="0"/>
              <a:t>int</a:t>
            </a:r>
            <a:r>
              <a:rPr lang="hr-HR" dirty="0" smtClean="0"/>
              <a:t> *</a:t>
            </a:r>
            <a:r>
              <a:rPr lang="hr-HR" dirty="0" err="1" smtClean="0"/>
              <a:t>p_x</a:t>
            </a:r>
            <a:r>
              <a:rPr lang="hr-HR" dirty="0" smtClean="0"/>
              <a:t> = &amp;varijabla; // ili prazan pokazivač: </a:t>
            </a:r>
            <a:r>
              <a:rPr lang="hr-HR" dirty="0" err="1" smtClean="0"/>
              <a:t>int</a:t>
            </a:r>
            <a:r>
              <a:rPr lang="hr-HR" dirty="0" smtClean="0"/>
              <a:t> *</a:t>
            </a:r>
            <a:r>
              <a:rPr lang="hr-HR" dirty="0" err="1" smtClean="0"/>
              <a:t>p_x</a:t>
            </a:r>
            <a:r>
              <a:rPr lang="hr-HR" dirty="0" smtClean="0"/>
              <a:t>_ = </a:t>
            </a:r>
            <a:r>
              <a:rPr lang="hr-HR" dirty="0" err="1" smtClean="0"/>
              <a:t>nullptr</a:t>
            </a:r>
            <a:r>
              <a:rPr lang="hr-HR" dirty="0" smtClean="0"/>
              <a:t>; ili samo </a:t>
            </a:r>
            <a:r>
              <a:rPr lang="hr-HR" dirty="0" err="1" smtClean="0"/>
              <a:t>null</a:t>
            </a:r>
            <a:r>
              <a:rPr lang="hr-HR" dirty="0" smtClean="0"/>
              <a:t>;</a:t>
            </a:r>
          </a:p>
          <a:p>
            <a:pPr algn="just"/>
            <a:endParaRPr lang="hr-HR" dirty="0"/>
          </a:p>
          <a:p>
            <a:pPr algn="just"/>
            <a:r>
              <a:rPr lang="hr-HR" dirty="0" smtClean="0"/>
              <a:t>Kada deklariramo pokazivač moramo mu odrediti tip (</a:t>
            </a:r>
            <a:r>
              <a:rPr lang="hr-HR" dirty="0" err="1" smtClean="0"/>
              <a:t>int</a:t>
            </a:r>
            <a:r>
              <a:rPr lang="hr-HR" dirty="0" smtClean="0"/>
              <a:t>), upisati znak *, naziv (</a:t>
            </a:r>
            <a:r>
              <a:rPr lang="hr-HR" dirty="0" err="1" smtClean="0"/>
              <a:t>p_x</a:t>
            </a:r>
            <a:r>
              <a:rPr lang="hr-HR" dirty="0" smtClean="0"/>
              <a:t> – </a:t>
            </a:r>
            <a:r>
              <a:rPr lang="hr-HR" dirty="0" err="1" smtClean="0"/>
              <a:t>prefix</a:t>
            </a:r>
            <a:r>
              <a:rPr lang="hr-HR" dirty="0" smtClean="0"/>
              <a:t> p za lakše prepoznavanje pokazivača) te mu postavimo vrijednost ili </a:t>
            </a:r>
            <a:r>
              <a:rPr lang="hr-HR" i="1" dirty="0" err="1" smtClean="0"/>
              <a:t>nullptr</a:t>
            </a:r>
            <a:r>
              <a:rPr lang="hr-HR" dirty="0" smtClean="0"/>
              <a:t> ili adresu neke druge varijable (&amp;varijabla).</a:t>
            </a: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297801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9" y="2878601"/>
            <a:ext cx="4701476" cy="294265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Pokazivači (</a:t>
            </a:r>
            <a:r>
              <a:rPr lang="hr-HR" dirty="0" err="1" smtClean="0"/>
              <a:t>pointers</a:t>
            </a:r>
            <a:r>
              <a:rPr lang="hr-HR" dirty="0" smtClean="0"/>
              <a:t>) i dinamička alokacija memorije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282700" y="1765300"/>
          <a:ext cx="10566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67"/>
                <a:gridCol w="1761067"/>
                <a:gridCol w="1761067"/>
                <a:gridCol w="1761067"/>
                <a:gridCol w="1761067"/>
                <a:gridCol w="1761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56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76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12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254</a:t>
                      </a:r>
                      <a:endParaRPr lang="hr-HR" dirty="0"/>
                    </a:p>
                  </a:txBody>
                  <a:tcPr marL="91882" marR="9188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00BCF978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00BCF97C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00BCF980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00BCF984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00BCF988</a:t>
                      </a:r>
                      <a:endParaRPr lang="hr-HR" dirty="0"/>
                    </a:p>
                  </a:txBody>
                  <a:tcPr marL="91882" marR="918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00BCF98C</a:t>
                      </a:r>
                      <a:endParaRPr lang="hr-HR" dirty="0"/>
                    </a:p>
                  </a:txBody>
                  <a:tcPr marL="91882" marR="91882"/>
                </a:tc>
              </a:tr>
            </a:tbl>
          </a:graphicData>
        </a:graphic>
      </p:graphicFrame>
      <p:sp>
        <p:nvSpPr>
          <p:cNvPr id="5" name="TekstniOkvir 4"/>
          <p:cNvSpPr txBox="1"/>
          <p:nvPr/>
        </p:nvSpPr>
        <p:spPr>
          <a:xfrm>
            <a:off x="5353480" y="2702242"/>
            <a:ext cx="6000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hr-HR" dirty="0" smtClean="0"/>
          </a:p>
          <a:p>
            <a:pPr algn="just"/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dirty="0" err="1" smtClean="0"/>
              <a:t>int</a:t>
            </a:r>
            <a:r>
              <a:rPr lang="hr-HR" dirty="0" smtClean="0"/>
              <a:t> *</a:t>
            </a:r>
            <a:r>
              <a:rPr lang="hr-HR" dirty="0" err="1" smtClean="0"/>
              <a:t>p_x</a:t>
            </a:r>
            <a:r>
              <a:rPr lang="hr-HR" dirty="0" smtClean="0"/>
              <a:t> = &amp;varijabla;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dirty="0" smtClean="0"/>
              <a:t>kako bi pristupili vrijednosti elementa na kojega pokazivač pokazuje koristimo se operatorom </a:t>
            </a:r>
            <a:r>
              <a:rPr lang="hr-HR" dirty="0" err="1" smtClean="0"/>
              <a:t>dereferenciranja</a:t>
            </a:r>
            <a:r>
              <a:rPr lang="hr-HR" dirty="0"/>
              <a:t> </a:t>
            </a:r>
            <a:r>
              <a:rPr lang="hr-HR" dirty="0" smtClean="0"/>
              <a:t>* (npr. </a:t>
            </a:r>
            <a:r>
              <a:rPr lang="hr-HR" dirty="0" err="1" smtClean="0"/>
              <a:t>cout</a:t>
            </a:r>
            <a:r>
              <a:rPr lang="hr-HR" dirty="0" smtClean="0"/>
              <a:t> &lt;&lt; *</a:t>
            </a:r>
            <a:r>
              <a:rPr lang="hr-HR" dirty="0" err="1" smtClean="0"/>
              <a:t>p_x</a:t>
            </a:r>
            <a:r>
              <a:rPr lang="hr-H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26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Pokazivači (</a:t>
            </a:r>
            <a:r>
              <a:rPr lang="hr-HR" dirty="0" err="1" smtClean="0"/>
              <a:t>pointers</a:t>
            </a:r>
            <a:r>
              <a:rPr lang="hr-HR" dirty="0" smtClean="0"/>
              <a:t>) i dinamička alokacija memorije</a:t>
            </a:r>
            <a:endParaRPr lang="hr-HR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dirty="0" smtClean="0"/>
              <a:t>dinamičku alokaciju memorije koristimo kako bi mogli unositi podatke preko limita kojega smo ranije alocirali tijekom izvođenja programa</a:t>
            </a:r>
          </a:p>
          <a:p>
            <a:pPr algn="just"/>
            <a:r>
              <a:rPr lang="hr-HR" dirty="0" smtClean="0"/>
              <a:t>npr. kada želimo da korisnik unosi podatke u polje, ali ne znamo ranije koliko će se podataka unijeti)</a:t>
            </a:r>
          </a:p>
          <a:p>
            <a:pPr algn="just"/>
            <a:r>
              <a:rPr lang="hr-HR" dirty="0" smtClean="0"/>
              <a:t>za to su nam potrebni pokazivači</a:t>
            </a:r>
          </a:p>
          <a:p>
            <a:pPr algn="just"/>
            <a:r>
              <a:rPr lang="hr-HR" dirty="0"/>
              <a:t>n</a:t>
            </a:r>
            <a:r>
              <a:rPr lang="hr-HR" dirty="0" smtClean="0"/>
              <a:t>ovu memoriju alociramo naredbom </a:t>
            </a:r>
            <a:r>
              <a:rPr lang="hr-HR" i="1" dirty="0" err="1" smtClean="0"/>
              <a:t>new</a:t>
            </a:r>
            <a:r>
              <a:rPr lang="hr-HR" dirty="0" smtClean="0"/>
              <a:t>, a nakon što nam više ne treba moramo ju osloboditi naredbom </a:t>
            </a:r>
            <a:r>
              <a:rPr lang="hr-HR" i="1" dirty="0" err="1" smtClean="0"/>
              <a:t>delete</a:t>
            </a:r>
            <a:endParaRPr lang="hr-HR" i="1" dirty="0"/>
          </a:p>
          <a:p>
            <a:pPr algn="just"/>
            <a:r>
              <a:rPr lang="hr-HR" i="1" dirty="0"/>
              <a:t>c</a:t>
            </a:r>
            <a:r>
              <a:rPr lang="hr-HR" i="1" dirty="0" smtClean="0"/>
              <a:t>urenje memorije (</a:t>
            </a:r>
            <a:r>
              <a:rPr lang="hr-HR" i="1" dirty="0" err="1" smtClean="0"/>
              <a:t>memory</a:t>
            </a:r>
            <a:r>
              <a:rPr lang="hr-HR" i="1" dirty="0" smtClean="0"/>
              <a:t> </a:t>
            </a:r>
            <a:r>
              <a:rPr lang="hr-HR" i="1" dirty="0" err="1" smtClean="0"/>
              <a:t>leak</a:t>
            </a:r>
            <a:r>
              <a:rPr lang="hr-HR" i="1" dirty="0" smtClean="0"/>
              <a:t>) – </a:t>
            </a:r>
            <a:r>
              <a:rPr lang="hr-HR" dirty="0" smtClean="0"/>
              <a:t>kada zaboravimo memoriju osloboditi – može dovesti do nepredviđenog ponašanja</a:t>
            </a: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78272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Pokazivači (</a:t>
            </a:r>
            <a:r>
              <a:rPr lang="hr-HR" dirty="0" err="1" smtClean="0"/>
              <a:t>pointers</a:t>
            </a:r>
            <a:r>
              <a:rPr lang="hr-HR" dirty="0" smtClean="0"/>
              <a:t>) i dinamička alokacija memorije</a:t>
            </a:r>
            <a:endParaRPr lang="hr-HR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r-HR" dirty="0" smtClean="0"/>
              <a:t>Alokacija dinamičke memorije i oslobađanje nakon korištenja.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18" y="2571212"/>
            <a:ext cx="10221647" cy="30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7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Pokazivači (</a:t>
            </a:r>
            <a:r>
              <a:rPr lang="hr-HR" dirty="0" err="1" smtClean="0"/>
              <a:t>pointers</a:t>
            </a:r>
            <a:r>
              <a:rPr lang="hr-HR" dirty="0" smtClean="0"/>
              <a:t>) i dinamička alokacija memorije</a:t>
            </a:r>
            <a:endParaRPr lang="hr-HR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>
          <a:xfrm>
            <a:off x="1282700" y="1825625"/>
            <a:ext cx="489915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r-HR" dirty="0" smtClean="0"/>
              <a:t>Primjer dinamičke alokacije memorije polja (npr. kada korisnik treba odrediti veličinu polja) te </a:t>
            </a:r>
            <a:r>
              <a:rPr lang="hr-HR" dirty="0" err="1" smtClean="0"/>
              <a:t>dealokacija</a:t>
            </a:r>
            <a:r>
              <a:rPr lang="hr-HR" dirty="0" smtClean="0"/>
              <a:t> memorije nakon korištenja. </a:t>
            </a: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91" y="1251575"/>
            <a:ext cx="4597757" cy="53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 dirty="0" smtClean="0"/>
              <a:t>Stvori 3 varijable te ispiši njihove adrese.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koji će dinamički stvoriti polje.</a:t>
            </a:r>
          </a:p>
          <a:p>
            <a:pPr marL="514350" indent="-514350">
              <a:buAutoNum type="arabicPeriod"/>
            </a:pPr>
            <a:r>
              <a:rPr lang="hr-HR" dirty="0" smtClean="0"/>
              <a:t>Izmijeni prethodni zadatak na način da se u slučaju </a:t>
            </a:r>
            <a:r>
              <a:rPr lang="hr-HR" dirty="0" err="1" smtClean="0"/>
              <a:t>popunjenja</a:t>
            </a:r>
            <a:r>
              <a:rPr lang="hr-HR" dirty="0" smtClean="0"/>
              <a:t> svih elemenata polje automatski poveća za polovicu trenutne veličine. (Npr. početno polje ima 4 elementa, pri prvom povećanju uveća se za polovicu (2) pa sada ima 6 elemenata ukupno, u sljedećem uvećanju naraste za 3 elementa pa ima 9, itd..)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koji će stvoriti dinamičko dvodimenzionalno polje.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r-HR" dirty="0"/>
              <a:t>Napiši program koji će stvoriti dinamičko </a:t>
            </a:r>
            <a:r>
              <a:rPr lang="hr-HR" dirty="0" smtClean="0"/>
              <a:t>trodimenzionalno </a:t>
            </a:r>
            <a:r>
              <a:rPr lang="hr-HR" dirty="0"/>
              <a:t>polje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599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9246"/>
            <a:ext cx="12192000" cy="9296400"/>
          </a:xfrm>
        </p:spPr>
      </p:pic>
    </p:spTree>
    <p:extLst>
      <p:ext uri="{BB962C8B-B14F-4D97-AF65-F5344CB8AC3E}">
        <p14:creationId xmlns:p14="http://schemas.microsoft.com/office/powerpoint/2010/main" val="38887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363</Words>
  <Application>Microsoft Office PowerPoint</Application>
  <PresentationFormat>Široki zaslon</PresentationFormat>
  <Paragraphs>58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1" baseType="lpstr">
      <vt:lpstr>Arial</vt:lpstr>
      <vt:lpstr>Calibri</vt:lpstr>
      <vt:lpstr>BootcampIT-template</vt:lpstr>
      <vt:lpstr>Programiranje</vt:lpstr>
      <vt:lpstr>Pokazivači (pointers) i dinamička alokacija memorije</vt:lpstr>
      <vt:lpstr>Pokazivači (pointers) i dinamička alokacija memorije</vt:lpstr>
      <vt:lpstr>Pokazivači (pointers) i dinamička alokacija memorije</vt:lpstr>
      <vt:lpstr>Pokazivači (pointers) i dinamička alokacija memorije</vt:lpstr>
      <vt:lpstr>Pokazivači (pointers) i dinamička alokacija memorije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5</cp:revision>
  <dcterms:created xsi:type="dcterms:W3CDTF">2018-10-25T11:32:46Z</dcterms:created>
  <dcterms:modified xsi:type="dcterms:W3CDTF">2018-10-31T11:15:07Z</dcterms:modified>
</cp:coreProperties>
</file>