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6664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772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75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6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252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9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7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586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800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8655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89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038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7153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Pretraživanje</a:t>
            </a:r>
          </a:p>
        </p:txBody>
      </p:sp>
    </p:spTree>
    <p:extLst>
      <p:ext uri="{BB962C8B-B14F-4D97-AF65-F5344CB8AC3E}">
        <p14:creationId xmlns:p14="http://schemas.microsoft.com/office/powerpoint/2010/main" val="14972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3037"/>
            <a:ext cx="12192000" cy="8966200"/>
          </a:xfrm>
        </p:spPr>
      </p:pic>
    </p:spTree>
    <p:extLst>
      <p:ext uri="{BB962C8B-B14F-4D97-AF65-F5344CB8AC3E}">
        <p14:creationId xmlns:p14="http://schemas.microsoft.com/office/powerpoint/2010/main" val="29973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Pretraživanje - linearno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lista se pretražuje element po element dok ne pronađemo željenu vrijednost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80" y="2739625"/>
            <a:ext cx="8769439" cy="35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Pretraživanje - binarno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324023"/>
              </p:ext>
            </p:extLst>
          </p:nvPr>
        </p:nvGraphicFramePr>
        <p:xfrm>
          <a:off x="928352" y="232086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456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512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niOkvir 4"/>
          <p:cNvSpPr txBox="1"/>
          <p:nvPr/>
        </p:nvSpPr>
        <p:spPr>
          <a:xfrm>
            <a:off x="838200" y="1504735"/>
            <a:ext cx="2784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Uvjet je sortiran niz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/>
              <a:t>Npr. tražimo vrijednost 4</a:t>
            </a:r>
            <a:endParaRPr lang="hr-HR" dirty="0"/>
          </a:p>
        </p:txBody>
      </p:sp>
      <p:sp>
        <p:nvSpPr>
          <p:cNvPr id="6" name="TekstniOkvir 5"/>
          <p:cNvSpPr txBox="1"/>
          <p:nvPr/>
        </p:nvSpPr>
        <p:spPr>
          <a:xfrm>
            <a:off x="928352" y="3361375"/>
            <a:ext cx="98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Postavljaju se vrijednosti </a:t>
            </a:r>
            <a:r>
              <a:rPr lang="hr-HR" i="1" dirty="0" smtClean="0"/>
              <a:t>start</a:t>
            </a:r>
            <a:r>
              <a:rPr lang="hr-HR" dirty="0" smtClean="0"/>
              <a:t> = 0, </a:t>
            </a:r>
            <a:r>
              <a:rPr lang="hr-HR" i="1" dirty="0" smtClean="0"/>
              <a:t>kraj</a:t>
            </a:r>
            <a:r>
              <a:rPr lang="hr-HR" dirty="0" smtClean="0"/>
              <a:t> = 9, </a:t>
            </a:r>
            <a:r>
              <a:rPr lang="hr-HR" i="1" dirty="0" smtClean="0"/>
              <a:t>sredina</a:t>
            </a:r>
            <a:r>
              <a:rPr lang="hr-HR" dirty="0" smtClean="0"/>
              <a:t> = (</a:t>
            </a:r>
            <a:r>
              <a:rPr lang="hr-HR" i="1" dirty="0" smtClean="0"/>
              <a:t>start</a:t>
            </a:r>
            <a:r>
              <a:rPr lang="hr-HR" dirty="0" smtClean="0"/>
              <a:t> + </a:t>
            </a:r>
            <a:r>
              <a:rPr lang="hr-HR" i="1" dirty="0" smtClean="0"/>
              <a:t>kraj</a:t>
            </a:r>
            <a:r>
              <a:rPr lang="hr-HR" dirty="0" smtClean="0"/>
              <a:t>) / 2 = 4</a:t>
            </a:r>
          </a:p>
          <a:p>
            <a:r>
              <a:rPr lang="hr-HR" dirty="0" smtClean="0"/>
              <a:t>Dok je </a:t>
            </a:r>
            <a:r>
              <a:rPr lang="hr-HR" i="1" dirty="0" smtClean="0"/>
              <a:t>start</a:t>
            </a:r>
            <a:r>
              <a:rPr lang="hr-HR" dirty="0" smtClean="0"/>
              <a:t> &lt;= </a:t>
            </a:r>
            <a:r>
              <a:rPr lang="hr-HR" i="1" dirty="0" smtClean="0"/>
              <a:t>kraj</a:t>
            </a:r>
            <a:r>
              <a:rPr lang="hr-HR" dirty="0" smtClean="0"/>
              <a:t> i </a:t>
            </a:r>
            <a:r>
              <a:rPr lang="hr-HR" i="1" dirty="0" smtClean="0"/>
              <a:t>polje[sredina</a:t>
            </a:r>
            <a:r>
              <a:rPr lang="hr-HR" dirty="0" smtClean="0"/>
              <a:t>] != </a:t>
            </a:r>
            <a:r>
              <a:rPr lang="hr-HR" i="1" dirty="0" smtClean="0"/>
              <a:t>traženi</a:t>
            </a:r>
            <a:r>
              <a:rPr lang="hr-HR" dirty="0" smtClean="0"/>
              <a:t> </a:t>
            </a:r>
            <a:r>
              <a:rPr lang="hr-HR" i="1" dirty="0" smtClean="0"/>
              <a:t>broj</a:t>
            </a:r>
            <a:r>
              <a:rPr lang="hr-HR" dirty="0" smtClean="0"/>
              <a:t> pitamo se</a:t>
            </a:r>
          </a:p>
          <a:p>
            <a:r>
              <a:rPr lang="hr-HR" dirty="0" smtClean="0"/>
              <a:t>	Je li </a:t>
            </a:r>
            <a:r>
              <a:rPr lang="hr-HR" i="1" dirty="0" smtClean="0"/>
              <a:t>polje[sredina</a:t>
            </a:r>
            <a:r>
              <a:rPr lang="hr-HR" dirty="0" smtClean="0"/>
              <a:t>] &lt; </a:t>
            </a:r>
            <a:r>
              <a:rPr lang="hr-HR" i="1" dirty="0" smtClean="0"/>
              <a:t>traženog</a:t>
            </a:r>
            <a:r>
              <a:rPr lang="hr-HR" dirty="0" smtClean="0"/>
              <a:t> </a:t>
            </a:r>
            <a:r>
              <a:rPr lang="hr-HR" i="1" dirty="0" smtClean="0"/>
              <a:t>broja</a:t>
            </a:r>
          </a:p>
          <a:p>
            <a:r>
              <a:rPr lang="hr-HR" i="1" dirty="0"/>
              <a:t>	</a:t>
            </a:r>
            <a:r>
              <a:rPr lang="hr-HR" i="1" dirty="0" smtClean="0"/>
              <a:t>	</a:t>
            </a:r>
            <a:r>
              <a:rPr lang="hr-HR" dirty="0" smtClean="0"/>
              <a:t>je -&gt; </a:t>
            </a:r>
            <a:r>
              <a:rPr lang="hr-HR" i="1" dirty="0" smtClean="0"/>
              <a:t>start</a:t>
            </a:r>
            <a:r>
              <a:rPr lang="hr-HR" dirty="0" smtClean="0"/>
              <a:t> je </a:t>
            </a:r>
            <a:r>
              <a:rPr lang="hr-HR" i="1" dirty="0" smtClean="0"/>
              <a:t>sredina</a:t>
            </a:r>
            <a:r>
              <a:rPr lang="hr-HR" dirty="0" smtClean="0"/>
              <a:t> + 1</a:t>
            </a:r>
          </a:p>
          <a:p>
            <a:r>
              <a:rPr lang="hr-HR" i="1" dirty="0"/>
              <a:t>	</a:t>
            </a:r>
            <a:r>
              <a:rPr lang="hr-HR" i="1" dirty="0" smtClean="0"/>
              <a:t>	nije -&gt; kraj = sredina – 1</a:t>
            </a:r>
          </a:p>
          <a:p>
            <a:r>
              <a:rPr lang="hr-HR" i="1" dirty="0"/>
              <a:t>	</a:t>
            </a:r>
            <a:r>
              <a:rPr lang="hr-HR" i="1" dirty="0" smtClean="0"/>
              <a:t>Sredina</a:t>
            </a:r>
            <a:r>
              <a:rPr lang="hr-HR" dirty="0" smtClean="0"/>
              <a:t> se ponovo računa na temelju novih vrijednosti starta ili kraja</a:t>
            </a:r>
            <a:endParaRPr lang="hr-HR" i="1" dirty="0"/>
          </a:p>
        </p:txBody>
      </p:sp>
      <p:sp>
        <p:nvSpPr>
          <p:cNvPr id="9" name="Strelica gore 8"/>
          <p:cNvSpPr/>
          <p:nvPr/>
        </p:nvSpPr>
        <p:spPr>
          <a:xfrm>
            <a:off x="1287887" y="2768967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Strelica gore 9"/>
          <p:cNvSpPr/>
          <p:nvPr/>
        </p:nvSpPr>
        <p:spPr>
          <a:xfrm>
            <a:off x="10751712" y="2768967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Strelica gore 10"/>
          <p:cNvSpPr/>
          <p:nvPr/>
        </p:nvSpPr>
        <p:spPr>
          <a:xfrm>
            <a:off x="5510011" y="2807599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aphicFrame>
        <p:nvGraphicFramePr>
          <p:cNvPr id="12" name="Rezervirano mjesto sadržaja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136443"/>
              </p:ext>
            </p:extLst>
          </p:nvPr>
        </p:nvGraphicFramePr>
        <p:xfrm>
          <a:off x="838200" y="5186419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456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512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trelica gore 12"/>
          <p:cNvSpPr/>
          <p:nvPr/>
        </p:nvSpPr>
        <p:spPr>
          <a:xfrm>
            <a:off x="1197735" y="5634521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Strelica gore 13"/>
          <p:cNvSpPr/>
          <p:nvPr/>
        </p:nvSpPr>
        <p:spPr>
          <a:xfrm>
            <a:off x="3308797" y="5673153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Strelica gore 14"/>
          <p:cNvSpPr/>
          <p:nvPr/>
        </p:nvSpPr>
        <p:spPr>
          <a:xfrm>
            <a:off x="5419859" y="5673153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19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Pretraživanje - binarno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062110"/>
              </p:ext>
            </p:extLst>
          </p:nvPr>
        </p:nvGraphicFramePr>
        <p:xfrm>
          <a:off x="838200" y="3267734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456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512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niOkvir 5"/>
          <p:cNvSpPr txBox="1"/>
          <p:nvPr/>
        </p:nvSpPr>
        <p:spPr>
          <a:xfrm>
            <a:off x="838200" y="1337881"/>
            <a:ext cx="98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Petlja se ponavlja jer uvjet nije zadovoljen</a:t>
            </a:r>
          </a:p>
          <a:p>
            <a:r>
              <a:rPr lang="hr-HR" dirty="0" smtClean="0"/>
              <a:t>Dok je </a:t>
            </a:r>
            <a:r>
              <a:rPr lang="hr-HR" i="1" dirty="0" smtClean="0"/>
              <a:t>start</a:t>
            </a:r>
            <a:r>
              <a:rPr lang="hr-HR" dirty="0" smtClean="0"/>
              <a:t> &lt;= </a:t>
            </a:r>
            <a:r>
              <a:rPr lang="hr-HR" i="1" dirty="0" smtClean="0"/>
              <a:t>kraj</a:t>
            </a:r>
            <a:r>
              <a:rPr lang="hr-HR" dirty="0" smtClean="0"/>
              <a:t> i </a:t>
            </a:r>
            <a:r>
              <a:rPr lang="hr-HR" i="1" dirty="0" smtClean="0"/>
              <a:t>polje[sredina</a:t>
            </a:r>
            <a:r>
              <a:rPr lang="hr-HR" dirty="0" smtClean="0"/>
              <a:t>] != </a:t>
            </a:r>
            <a:r>
              <a:rPr lang="hr-HR" i="1" dirty="0" smtClean="0"/>
              <a:t>traženi</a:t>
            </a:r>
            <a:r>
              <a:rPr lang="hr-HR" dirty="0" smtClean="0"/>
              <a:t> </a:t>
            </a:r>
            <a:r>
              <a:rPr lang="hr-HR" i="1" dirty="0" smtClean="0"/>
              <a:t>broj</a:t>
            </a:r>
            <a:r>
              <a:rPr lang="hr-HR" dirty="0" smtClean="0"/>
              <a:t> pitamo se</a:t>
            </a:r>
          </a:p>
          <a:p>
            <a:r>
              <a:rPr lang="hr-HR" dirty="0" smtClean="0"/>
              <a:t>	Je li </a:t>
            </a:r>
            <a:r>
              <a:rPr lang="hr-HR" i="1" dirty="0" smtClean="0"/>
              <a:t>polje[sredina</a:t>
            </a:r>
            <a:r>
              <a:rPr lang="hr-HR" dirty="0" smtClean="0"/>
              <a:t>] &lt; </a:t>
            </a:r>
            <a:r>
              <a:rPr lang="hr-HR" i="1" dirty="0" smtClean="0"/>
              <a:t>traženog</a:t>
            </a:r>
            <a:r>
              <a:rPr lang="hr-HR" dirty="0" smtClean="0"/>
              <a:t> </a:t>
            </a:r>
            <a:r>
              <a:rPr lang="hr-HR" i="1" dirty="0" smtClean="0"/>
              <a:t>broja</a:t>
            </a:r>
          </a:p>
          <a:p>
            <a:r>
              <a:rPr lang="hr-HR" i="1" dirty="0"/>
              <a:t>	</a:t>
            </a:r>
            <a:r>
              <a:rPr lang="hr-HR" i="1" dirty="0" smtClean="0"/>
              <a:t>	</a:t>
            </a:r>
            <a:r>
              <a:rPr lang="hr-HR" dirty="0" smtClean="0"/>
              <a:t>je -&gt; </a:t>
            </a:r>
            <a:r>
              <a:rPr lang="hr-HR" i="1" dirty="0" smtClean="0"/>
              <a:t>start</a:t>
            </a:r>
            <a:r>
              <a:rPr lang="hr-HR" dirty="0" smtClean="0"/>
              <a:t> je </a:t>
            </a:r>
            <a:r>
              <a:rPr lang="hr-HR" i="1" dirty="0" smtClean="0"/>
              <a:t>sredina</a:t>
            </a:r>
            <a:r>
              <a:rPr lang="hr-HR" dirty="0" smtClean="0"/>
              <a:t> + 1</a:t>
            </a:r>
          </a:p>
          <a:p>
            <a:r>
              <a:rPr lang="hr-HR" i="1" dirty="0"/>
              <a:t>	</a:t>
            </a:r>
            <a:r>
              <a:rPr lang="hr-HR" i="1" dirty="0" smtClean="0"/>
              <a:t>	nije -&gt; kraj = sredina – 1</a:t>
            </a:r>
          </a:p>
          <a:p>
            <a:r>
              <a:rPr lang="hr-HR" i="1" dirty="0"/>
              <a:t>	</a:t>
            </a:r>
            <a:r>
              <a:rPr lang="hr-HR" i="1" dirty="0" smtClean="0"/>
              <a:t>Sredina</a:t>
            </a:r>
            <a:r>
              <a:rPr lang="hr-HR" dirty="0" smtClean="0"/>
              <a:t> se ponovo računa na temelju novih vrijednosti starta ili kraja</a:t>
            </a:r>
            <a:endParaRPr lang="hr-HR" i="1" dirty="0"/>
          </a:p>
        </p:txBody>
      </p:sp>
      <p:sp>
        <p:nvSpPr>
          <p:cNvPr id="9" name="Strelica gore 8"/>
          <p:cNvSpPr/>
          <p:nvPr/>
        </p:nvSpPr>
        <p:spPr>
          <a:xfrm>
            <a:off x="1197735" y="3715836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0" name="Strelica gore 9"/>
          <p:cNvSpPr/>
          <p:nvPr/>
        </p:nvSpPr>
        <p:spPr>
          <a:xfrm>
            <a:off x="2251655" y="3715836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Strelica gore 10"/>
          <p:cNvSpPr/>
          <p:nvPr/>
        </p:nvSpPr>
        <p:spPr>
          <a:xfrm>
            <a:off x="1197734" y="4399604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7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Pretraživanje - binarno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062110"/>
              </p:ext>
            </p:extLst>
          </p:nvPr>
        </p:nvGraphicFramePr>
        <p:xfrm>
          <a:off x="838200" y="3267734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456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512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niOkvir 5"/>
          <p:cNvSpPr txBox="1"/>
          <p:nvPr/>
        </p:nvSpPr>
        <p:spPr>
          <a:xfrm>
            <a:off x="838200" y="1337881"/>
            <a:ext cx="98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Petlja se ponavlja jer uvjet nije zadovoljen</a:t>
            </a:r>
          </a:p>
          <a:p>
            <a:r>
              <a:rPr lang="hr-HR" dirty="0" smtClean="0"/>
              <a:t>Dok je </a:t>
            </a:r>
            <a:r>
              <a:rPr lang="hr-HR" i="1" dirty="0" smtClean="0"/>
              <a:t>start</a:t>
            </a:r>
            <a:r>
              <a:rPr lang="hr-HR" dirty="0" smtClean="0"/>
              <a:t> &lt;= </a:t>
            </a:r>
            <a:r>
              <a:rPr lang="hr-HR" i="1" dirty="0" smtClean="0"/>
              <a:t>kraj</a:t>
            </a:r>
            <a:r>
              <a:rPr lang="hr-HR" dirty="0" smtClean="0"/>
              <a:t> i </a:t>
            </a:r>
            <a:r>
              <a:rPr lang="hr-HR" i="1" dirty="0" smtClean="0"/>
              <a:t>polje[sredina</a:t>
            </a:r>
            <a:r>
              <a:rPr lang="hr-HR" dirty="0" smtClean="0"/>
              <a:t>] != </a:t>
            </a:r>
            <a:r>
              <a:rPr lang="hr-HR" i="1" dirty="0" smtClean="0"/>
              <a:t>traženi</a:t>
            </a:r>
            <a:r>
              <a:rPr lang="hr-HR" dirty="0" smtClean="0"/>
              <a:t> </a:t>
            </a:r>
            <a:r>
              <a:rPr lang="hr-HR" i="1" dirty="0" smtClean="0"/>
              <a:t>broj</a:t>
            </a:r>
            <a:r>
              <a:rPr lang="hr-HR" dirty="0" smtClean="0"/>
              <a:t> pitamo se</a:t>
            </a:r>
          </a:p>
          <a:p>
            <a:r>
              <a:rPr lang="hr-HR" dirty="0" smtClean="0"/>
              <a:t>	Je li </a:t>
            </a:r>
            <a:r>
              <a:rPr lang="hr-HR" i="1" dirty="0" smtClean="0"/>
              <a:t>polje[sredina</a:t>
            </a:r>
            <a:r>
              <a:rPr lang="hr-HR" dirty="0" smtClean="0"/>
              <a:t>] &lt; </a:t>
            </a:r>
            <a:r>
              <a:rPr lang="hr-HR" i="1" dirty="0" smtClean="0"/>
              <a:t>traženog</a:t>
            </a:r>
            <a:r>
              <a:rPr lang="hr-HR" dirty="0" smtClean="0"/>
              <a:t> </a:t>
            </a:r>
            <a:r>
              <a:rPr lang="hr-HR" i="1" dirty="0" smtClean="0"/>
              <a:t>broja</a:t>
            </a:r>
          </a:p>
          <a:p>
            <a:r>
              <a:rPr lang="hr-HR" i="1" dirty="0"/>
              <a:t>	</a:t>
            </a:r>
            <a:r>
              <a:rPr lang="hr-HR" i="1" dirty="0" smtClean="0"/>
              <a:t>	</a:t>
            </a:r>
            <a:r>
              <a:rPr lang="hr-HR" dirty="0" smtClean="0"/>
              <a:t>je -&gt; </a:t>
            </a:r>
            <a:r>
              <a:rPr lang="hr-HR" i="1" dirty="0" smtClean="0"/>
              <a:t>start</a:t>
            </a:r>
            <a:r>
              <a:rPr lang="hr-HR" dirty="0" smtClean="0"/>
              <a:t> je </a:t>
            </a:r>
            <a:r>
              <a:rPr lang="hr-HR" i="1" dirty="0" smtClean="0"/>
              <a:t>sredina</a:t>
            </a:r>
            <a:r>
              <a:rPr lang="hr-HR" dirty="0" smtClean="0"/>
              <a:t> + 1</a:t>
            </a:r>
          </a:p>
          <a:p>
            <a:r>
              <a:rPr lang="hr-HR" i="1" dirty="0"/>
              <a:t>	</a:t>
            </a:r>
            <a:r>
              <a:rPr lang="hr-HR" i="1" dirty="0" smtClean="0"/>
              <a:t>	nije -&gt; kraj = sredina – 1</a:t>
            </a:r>
          </a:p>
          <a:p>
            <a:r>
              <a:rPr lang="hr-HR" i="1" dirty="0"/>
              <a:t>	</a:t>
            </a:r>
            <a:r>
              <a:rPr lang="hr-HR" i="1" dirty="0" smtClean="0"/>
              <a:t>Sredina</a:t>
            </a:r>
            <a:r>
              <a:rPr lang="hr-HR" dirty="0" smtClean="0"/>
              <a:t> se ponovo računa na temelju novih vrijednosti starta ili kraja</a:t>
            </a:r>
            <a:endParaRPr lang="hr-HR" i="1" dirty="0"/>
          </a:p>
        </p:txBody>
      </p:sp>
      <p:sp>
        <p:nvSpPr>
          <p:cNvPr id="9" name="Strelica gore 8"/>
          <p:cNvSpPr/>
          <p:nvPr/>
        </p:nvSpPr>
        <p:spPr>
          <a:xfrm>
            <a:off x="2251655" y="4399604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0" name="Strelica gore 9"/>
          <p:cNvSpPr/>
          <p:nvPr/>
        </p:nvSpPr>
        <p:spPr>
          <a:xfrm>
            <a:off x="2251655" y="3715836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Strelica gore 10"/>
          <p:cNvSpPr/>
          <p:nvPr/>
        </p:nvSpPr>
        <p:spPr>
          <a:xfrm>
            <a:off x="2251653" y="5083372"/>
            <a:ext cx="309093" cy="437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kstniOkvir 2"/>
          <p:cNvSpPr txBox="1"/>
          <p:nvPr/>
        </p:nvSpPr>
        <p:spPr>
          <a:xfrm>
            <a:off x="2753930" y="4420391"/>
            <a:ext cx="9262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 zadnjem prolasku petlje i </a:t>
            </a:r>
            <a:r>
              <a:rPr lang="hr-HR" i="1" dirty="0" smtClean="0"/>
              <a:t>start </a:t>
            </a:r>
            <a:r>
              <a:rPr lang="hr-HR" dirty="0" smtClean="0"/>
              <a:t>i </a:t>
            </a:r>
            <a:r>
              <a:rPr lang="hr-HR" i="1" dirty="0" smtClean="0"/>
              <a:t>kraj</a:t>
            </a:r>
            <a:r>
              <a:rPr lang="hr-HR" dirty="0" smtClean="0"/>
              <a:t> i </a:t>
            </a:r>
            <a:r>
              <a:rPr lang="hr-HR" i="1" dirty="0" smtClean="0"/>
              <a:t>sredina</a:t>
            </a:r>
            <a:r>
              <a:rPr lang="hr-HR" dirty="0" smtClean="0"/>
              <a:t> su isti element – u ovom slučaju onaj kojeg smo tražili </a:t>
            </a:r>
            <a:r>
              <a:rPr lang="hr-HR" dirty="0" smtClean="0">
                <a:sym typeface="Wingdings" panose="05000000000000000000" pitchFamily="2" charset="2"/>
              </a:rPr>
              <a:t></a:t>
            </a:r>
            <a:endParaRPr lang="hr-HR" dirty="0" smtClean="0"/>
          </a:p>
          <a:p>
            <a:r>
              <a:rPr lang="hr-HR" dirty="0" smtClean="0">
                <a:sym typeface="Wingdings" panose="05000000000000000000" pitchFamily="2" charset="2"/>
              </a:rPr>
              <a:t>Petlja je stoga zadovoljena pa izlazimo iz nje te se pitamo je li </a:t>
            </a:r>
            <a:r>
              <a:rPr lang="hr-HR" i="1" dirty="0" smtClean="0">
                <a:sym typeface="Wingdings" panose="05000000000000000000" pitchFamily="2" charset="2"/>
              </a:rPr>
              <a:t>polje[sredina]</a:t>
            </a:r>
            <a:r>
              <a:rPr lang="hr-HR" i="1" dirty="0" smtClean="0"/>
              <a:t> </a:t>
            </a:r>
            <a:r>
              <a:rPr lang="hr-HR" dirty="0" smtClean="0"/>
              <a:t>jednaka traženom broju.</a:t>
            </a:r>
          </a:p>
          <a:p>
            <a:r>
              <a:rPr lang="hr-HR" dirty="0" smtClean="0"/>
              <a:t>Jest, pa zato vraćamo vrijednost elementa u kojem je pronađena vrijednost.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04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Pretraživanje - binarno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353"/>
            <a:ext cx="10765467" cy="33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97287" y="0"/>
            <a:ext cx="10515600" cy="1325563"/>
          </a:xfrm>
        </p:spPr>
        <p:txBody>
          <a:bodyPr/>
          <a:lstStyle/>
          <a:p>
            <a:r>
              <a:rPr lang="hr-HR" dirty="0" smtClean="0"/>
              <a:t>Pretraživanje - binarno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85" y="989267"/>
            <a:ext cx="8273326" cy="57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Pretraživanje - binarno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68490" cy="43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Napravi program koji će pretražiti zadani pojam u listi pojmova. Pojmove zapišite (kopirajte) u jednu </a:t>
            </a:r>
            <a:r>
              <a:rPr lang="hr-HR" dirty="0" err="1" smtClean="0"/>
              <a:t>txt</a:t>
            </a:r>
            <a:r>
              <a:rPr lang="hr-HR" dirty="0" smtClean="0"/>
              <a:t> datoteku (100 pojmova) te ih učitajte iz te datoteke. Napravite 2 funkcije – jednu koja traži prvi put kada se pojavljuje element (indeks), a drugu ukoliko se pojam nalazi na nekoliko mjesta ispišite sve indekse na kojima se nalazi</a:t>
            </a:r>
            <a:r>
              <a:rPr lang="hr-HR" dirty="0"/>
              <a:t>.</a:t>
            </a:r>
            <a:endParaRPr lang="hr-HR" dirty="0" smtClean="0"/>
          </a:p>
          <a:p>
            <a:r>
              <a:rPr lang="hr-HR" dirty="0" smtClean="0"/>
              <a:t>Napravite program koji rješava igru pogađanja brojeva (manje ili više).</a:t>
            </a:r>
          </a:p>
        </p:txBody>
      </p:sp>
    </p:spTree>
    <p:extLst>
      <p:ext uri="{BB962C8B-B14F-4D97-AF65-F5344CB8AC3E}">
        <p14:creationId xmlns:p14="http://schemas.microsoft.com/office/powerpoint/2010/main" val="41262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87</TotalTime>
  <Words>289</Words>
  <Application>Microsoft Office PowerPoint</Application>
  <PresentationFormat>Široki zaslon</PresentationFormat>
  <Paragraphs>76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BootcampIT-template</vt:lpstr>
      <vt:lpstr>Programiranje</vt:lpstr>
      <vt:lpstr>Pretraživanje - linearno</vt:lpstr>
      <vt:lpstr>Pretraživanje - binarno</vt:lpstr>
      <vt:lpstr>Pretraživanje - binarno</vt:lpstr>
      <vt:lpstr>Pretraživanje - binarno</vt:lpstr>
      <vt:lpstr>Pretraživanje - binarno</vt:lpstr>
      <vt:lpstr>Pretraživanje - binarno</vt:lpstr>
      <vt:lpstr>Pretraživanje - binarno</vt:lpstr>
      <vt:lpstr>Zadaci</vt:lpstr>
      <vt:lpstr>PowerPointova prezentacija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17</cp:revision>
  <dcterms:created xsi:type="dcterms:W3CDTF">2017-02-13T13:56:25Z</dcterms:created>
  <dcterms:modified xsi:type="dcterms:W3CDTF">2018-10-31T11:15:57Z</dcterms:modified>
</cp:coreProperties>
</file>