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6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08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BBA5-CE95-42D3-A56B-36DF1E58651F}" type="datetimeFigureOut">
              <a:rPr lang="hr-HR" smtClean="0"/>
              <a:t>14.1.2019.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7A87F-6AD1-45F6-9E73-D1AA9659291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7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414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723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7A87F-6AD1-45F6-9E73-D1AA96592913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6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83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41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43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73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29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14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9363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53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51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2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Web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HTML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HTML - </a:t>
            </a:r>
            <a:r>
              <a:rPr lang="hr-HR" b="1" dirty="0" err="1" smtClean="0"/>
              <a:t>H</a:t>
            </a:r>
            <a:r>
              <a:rPr lang="hr-HR" dirty="0" err="1" smtClean="0"/>
              <a:t>yper</a:t>
            </a:r>
            <a:r>
              <a:rPr lang="hr-HR" b="1" dirty="0" err="1" smtClean="0"/>
              <a:t>T</a:t>
            </a:r>
            <a:r>
              <a:rPr lang="hr-HR" dirty="0" err="1" smtClean="0"/>
              <a:t>ext</a:t>
            </a:r>
            <a:r>
              <a:rPr lang="hr-HR" dirty="0" smtClean="0"/>
              <a:t> </a:t>
            </a:r>
            <a:r>
              <a:rPr lang="hr-HR" b="1" dirty="0" err="1" smtClean="0"/>
              <a:t>M</a:t>
            </a:r>
            <a:r>
              <a:rPr lang="hr-HR" dirty="0" err="1" smtClean="0"/>
              <a:t>arkup</a:t>
            </a:r>
            <a:r>
              <a:rPr lang="hr-HR" dirty="0" smtClean="0"/>
              <a:t> </a:t>
            </a:r>
            <a:r>
              <a:rPr lang="hr-HR" b="1" dirty="0" err="1" smtClean="0"/>
              <a:t>L</a:t>
            </a:r>
            <a:r>
              <a:rPr lang="hr-HR" dirty="0" err="1" smtClean="0"/>
              <a:t>anguage</a:t>
            </a:r>
            <a:endParaRPr lang="hr-HR" dirty="0" smtClean="0"/>
          </a:p>
          <a:p>
            <a:r>
              <a:rPr lang="hr-HR" dirty="0" smtClean="0"/>
              <a:t>Tim </a:t>
            </a:r>
            <a:r>
              <a:rPr lang="hr-HR" dirty="0" err="1" smtClean="0"/>
              <a:t>Berners</a:t>
            </a:r>
            <a:r>
              <a:rPr lang="hr-HR" dirty="0" smtClean="0"/>
              <a:t> Lee</a:t>
            </a:r>
          </a:p>
          <a:p>
            <a:r>
              <a:rPr lang="hr-HR" dirty="0" smtClean="0"/>
              <a:t>prezentacijski jezik za izradu web stranica</a:t>
            </a:r>
          </a:p>
          <a:p>
            <a:r>
              <a:rPr lang="hr-HR" dirty="0" smtClean="0"/>
              <a:t>služi za prikaz i strukturiranje sadržaja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723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Struktura HTML-a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Osnovni blokovi – HTML elementi (tag-ovi)</a:t>
            </a:r>
          </a:p>
          <a:p>
            <a:r>
              <a:rPr lang="hr-HR" dirty="0" smtClean="0"/>
              <a:t>Na početku i kraju se nalazi </a:t>
            </a:r>
            <a:r>
              <a:rPr lang="hr-HR" i="1" dirty="0" smtClean="0"/>
              <a:t>&lt;</a:t>
            </a:r>
            <a:r>
              <a:rPr lang="hr-HR" i="1" dirty="0" err="1" smtClean="0"/>
              <a:t>html</a:t>
            </a:r>
            <a:r>
              <a:rPr lang="hr-HR" i="1" dirty="0" smtClean="0"/>
              <a:t>&gt;&lt;/</a:t>
            </a:r>
            <a:r>
              <a:rPr lang="hr-HR" i="1" dirty="0" err="1" smtClean="0"/>
              <a:t>html</a:t>
            </a:r>
            <a:r>
              <a:rPr lang="hr-HR" i="1" dirty="0" smtClean="0"/>
              <a:t>&gt;</a:t>
            </a:r>
            <a:r>
              <a:rPr lang="hr-HR" dirty="0" smtClean="0"/>
              <a:t> tag, a na samom početku </a:t>
            </a:r>
            <a:r>
              <a:rPr lang="hr-HR" i="1" dirty="0" smtClean="0"/>
              <a:t>&lt;!DOCTYPE&gt;</a:t>
            </a:r>
          </a:p>
          <a:p>
            <a:r>
              <a:rPr lang="hr-HR" dirty="0" smtClean="0"/>
              <a:t>Svaki tag započinje svojim nazivom, a završava sa svojim nazivom kojemu prethodi znak </a:t>
            </a:r>
            <a:r>
              <a:rPr lang="hr-HR" i="1" dirty="0" smtClean="0"/>
              <a:t>/</a:t>
            </a:r>
          </a:p>
          <a:p>
            <a:r>
              <a:rPr lang="hr-HR" dirty="0" smtClean="0"/>
              <a:t>Unutar </a:t>
            </a:r>
            <a:r>
              <a:rPr lang="hr-HR" i="1" dirty="0" smtClean="0"/>
              <a:t>&lt;</a:t>
            </a:r>
            <a:r>
              <a:rPr lang="hr-HR" i="1" dirty="0" err="1" smtClean="0"/>
              <a:t>html</a:t>
            </a:r>
            <a:r>
              <a:rPr lang="hr-HR" i="1" dirty="0" smtClean="0"/>
              <a:t>&gt;</a:t>
            </a:r>
            <a:r>
              <a:rPr lang="hr-HR" dirty="0" smtClean="0"/>
              <a:t> tag-ova nalaze se i dva osnovna tag-a </a:t>
            </a:r>
            <a:r>
              <a:rPr lang="hr-HR" i="1" dirty="0" smtClean="0"/>
              <a:t>&lt;</a:t>
            </a:r>
            <a:r>
              <a:rPr lang="hr-HR" i="1" dirty="0" err="1" smtClean="0"/>
              <a:t>head</a:t>
            </a:r>
            <a:r>
              <a:rPr lang="hr-HR" i="1" dirty="0" smtClean="0"/>
              <a:t>&gt;</a:t>
            </a:r>
            <a:r>
              <a:rPr lang="hr-HR" dirty="0" smtClean="0"/>
              <a:t> i </a:t>
            </a:r>
            <a:r>
              <a:rPr lang="hr-HR" i="1" dirty="0" smtClean="0"/>
              <a:t>&lt;</a:t>
            </a:r>
            <a:r>
              <a:rPr lang="hr-HR" i="1" dirty="0" err="1" smtClean="0"/>
              <a:t>body</a:t>
            </a:r>
            <a:r>
              <a:rPr lang="hr-HR" i="1" dirty="0" smtClean="0"/>
              <a:t>&gt;</a:t>
            </a:r>
            <a:endParaRPr lang="hr-HR" dirty="0" smtClean="0"/>
          </a:p>
          <a:p>
            <a:r>
              <a:rPr lang="hr-HR" i="1" dirty="0" smtClean="0"/>
              <a:t>&lt;</a:t>
            </a:r>
            <a:r>
              <a:rPr lang="hr-HR" i="1" dirty="0" err="1" smtClean="0"/>
              <a:t>head</a:t>
            </a:r>
            <a:r>
              <a:rPr lang="hr-HR" i="1" dirty="0" smtClean="0"/>
              <a:t>&gt;</a:t>
            </a:r>
            <a:r>
              <a:rPr lang="hr-HR" dirty="0" smtClean="0"/>
              <a:t> element predstavlja zaglavlje dokumenta unutar kojega se specificiraju neke od značajki dokumenta – jezik, naslov, stilska obilježja (CSS) ili poveznice na vanjske CSS datoteke, skripte (</a:t>
            </a:r>
            <a:r>
              <a:rPr lang="hr-HR" dirty="0" err="1" smtClean="0"/>
              <a:t>Javascript</a:t>
            </a:r>
            <a:r>
              <a:rPr lang="hr-HR" dirty="0" smtClean="0"/>
              <a:t>)</a:t>
            </a:r>
          </a:p>
          <a:p>
            <a:r>
              <a:rPr lang="hr-HR" i="1" dirty="0"/>
              <a:t>u</a:t>
            </a:r>
            <a:r>
              <a:rPr lang="hr-HR" i="1" dirty="0" smtClean="0"/>
              <a:t> &lt;</a:t>
            </a:r>
            <a:r>
              <a:rPr lang="hr-HR" i="1" dirty="0" err="1" smtClean="0"/>
              <a:t>body</a:t>
            </a:r>
            <a:r>
              <a:rPr lang="hr-HR" i="1" dirty="0" smtClean="0"/>
              <a:t>&gt;</a:t>
            </a:r>
            <a:r>
              <a:rPr lang="hr-HR" dirty="0" smtClean="0"/>
              <a:t> element se smještaju elementi samog sadržaja stranice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5568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 elementi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Imaju otvarajući tag, (samo)zatvarajući tag, nazive atributa i vrijednosti atributa, sadržaj tag-a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 algn="ctr">
              <a:buNone/>
            </a:pPr>
            <a:r>
              <a:rPr lang="hr-HR" i="1" dirty="0" smtClean="0"/>
              <a:t>&lt;p </a:t>
            </a:r>
            <a:r>
              <a:rPr lang="hr-HR" i="1" dirty="0" err="1" smtClean="0"/>
              <a:t>class</a:t>
            </a:r>
            <a:r>
              <a:rPr lang="hr-HR" i="1" dirty="0" smtClean="0"/>
              <a:t>=„red” </a:t>
            </a:r>
            <a:r>
              <a:rPr lang="hr-HR" i="1" dirty="0" err="1" smtClean="0"/>
              <a:t>id</a:t>
            </a:r>
            <a:r>
              <a:rPr lang="hr-HR" i="1" dirty="0" smtClean="0"/>
              <a:t>=„crveno”&gt;Pozdrav!&lt;/p&gt;</a:t>
            </a:r>
          </a:p>
          <a:p>
            <a:pPr marL="0" indent="0" algn="ctr">
              <a:buNone/>
            </a:pPr>
            <a:endParaRPr lang="hr-HR" i="1" dirty="0" smtClean="0"/>
          </a:p>
          <a:p>
            <a:pPr marL="0" indent="0" algn="ctr">
              <a:buNone/>
            </a:pPr>
            <a:endParaRPr lang="hr-HR" i="1" dirty="0"/>
          </a:p>
          <a:p>
            <a:pPr marL="0" indent="0" algn="ctr">
              <a:buNone/>
            </a:pPr>
            <a:r>
              <a:rPr lang="hr-HR" i="1" dirty="0" smtClean="0"/>
              <a:t>&lt;</a:t>
            </a:r>
            <a:r>
              <a:rPr lang="hr-HR" i="1" dirty="0" err="1" smtClean="0"/>
              <a:t>img</a:t>
            </a:r>
            <a:r>
              <a:rPr lang="hr-HR" i="1" dirty="0" smtClean="0"/>
              <a:t> src=„slika.jpg” /&gt;</a:t>
            </a:r>
            <a:endParaRPr lang="hr-HR" i="1" dirty="0"/>
          </a:p>
        </p:txBody>
      </p:sp>
      <p:sp>
        <p:nvSpPr>
          <p:cNvPr id="6" name="Desna vitičasta zagrada 5"/>
          <p:cNvSpPr/>
          <p:nvPr/>
        </p:nvSpPr>
        <p:spPr>
          <a:xfrm rot="16200000">
            <a:off x="5384457" y="1485899"/>
            <a:ext cx="407773" cy="37997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Desna vitičasta zagrada 6"/>
          <p:cNvSpPr/>
          <p:nvPr/>
        </p:nvSpPr>
        <p:spPr>
          <a:xfrm rot="16200000">
            <a:off x="9050208" y="3131319"/>
            <a:ext cx="372936" cy="630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kstniOkvir 7"/>
          <p:cNvSpPr txBox="1"/>
          <p:nvPr/>
        </p:nvSpPr>
        <p:spPr>
          <a:xfrm>
            <a:off x="4845864" y="2812531"/>
            <a:ext cx="14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Otvarajući tag</a:t>
            </a:r>
            <a:endParaRPr lang="hr-HR" dirty="0"/>
          </a:p>
        </p:txBody>
      </p:sp>
      <p:sp>
        <p:nvSpPr>
          <p:cNvPr id="9" name="TekstniOkvir 8"/>
          <p:cNvSpPr txBox="1"/>
          <p:nvPr/>
        </p:nvSpPr>
        <p:spPr>
          <a:xfrm>
            <a:off x="8494197" y="2892504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Zatvarajući tag</a:t>
            </a:r>
            <a:endParaRPr lang="hr-HR" dirty="0"/>
          </a:p>
        </p:txBody>
      </p:sp>
      <p:sp>
        <p:nvSpPr>
          <p:cNvPr id="10" name="Desna vitičasta zagrada 9"/>
          <p:cNvSpPr/>
          <p:nvPr/>
        </p:nvSpPr>
        <p:spPr>
          <a:xfrm rot="16200000">
            <a:off x="6332838" y="3436890"/>
            <a:ext cx="407773" cy="3138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/>
          <p:cNvSpPr txBox="1"/>
          <p:nvPr/>
        </p:nvSpPr>
        <p:spPr>
          <a:xfrm>
            <a:off x="5509398" y="4447229"/>
            <a:ext cx="226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Samozatvarajući</a:t>
            </a:r>
            <a:r>
              <a:rPr lang="hr-HR" dirty="0" smtClean="0"/>
              <a:t> tag</a:t>
            </a:r>
            <a:endParaRPr lang="hr-HR" dirty="0"/>
          </a:p>
        </p:txBody>
      </p:sp>
      <p:sp>
        <p:nvSpPr>
          <p:cNvPr id="12" name="Pravokutnik 11"/>
          <p:cNvSpPr/>
          <p:nvPr/>
        </p:nvSpPr>
        <p:spPr>
          <a:xfrm>
            <a:off x="3966519" y="3719384"/>
            <a:ext cx="790832" cy="408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4" name="Ravni poveznik sa strelicom 13"/>
          <p:cNvCxnSpPr/>
          <p:nvPr/>
        </p:nvCxnSpPr>
        <p:spPr>
          <a:xfrm flipV="1">
            <a:off x="2706130" y="4127500"/>
            <a:ext cx="1260389" cy="8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niOkvir 14"/>
          <p:cNvSpPr txBox="1"/>
          <p:nvPr/>
        </p:nvSpPr>
        <p:spPr>
          <a:xfrm>
            <a:off x="2282583" y="5006198"/>
            <a:ext cx="84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tribut</a:t>
            </a:r>
            <a:endParaRPr lang="hr-HR" dirty="0"/>
          </a:p>
        </p:txBody>
      </p:sp>
      <p:sp>
        <p:nvSpPr>
          <p:cNvPr id="16" name="Pravokutnik 15"/>
          <p:cNvSpPr/>
          <p:nvPr/>
        </p:nvSpPr>
        <p:spPr>
          <a:xfrm>
            <a:off x="6293751" y="3719384"/>
            <a:ext cx="1009092" cy="408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8" name="Ravni poveznik sa strelicom 17"/>
          <p:cNvCxnSpPr/>
          <p:nvPr/>
        </p:nvCxnSpPr>
        <p:spPr>
          <a:xfrm flipH="1" flipV="1">
            <a:off x="7315201" y="4160621"/>
            <a:ext cx="1711753" cy="5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niOkvir 18"/>
          <p:cNvSpPr txBox="1"/>
          <p:nvPr/>
        </p:nvSpPr>
        <p:spPr>
          <a:xfrm>
            <a:off x="8535395" y="4698647"/>
            <a:ext cx="114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Vrijednost</a:t>
            </a:r>
            <a:endParaRPr lang="hr-HR" dirty="0"/>
          </a:p>
        </p:txBody>
      </p:sp>
      <p:sp>
        <p:nvSpPr>
          <p:cNvPr id="21" name="Pravokutnik 20"/>
          <p:cNvSpPr/>
          <p:nvPr/>
        </p:nvSpPr>
        <p:spPr>
          <a:xfrm>
            <a:off x="7587049" y="3719384"/>
            <a:ext cx="1334530" cy="4412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3" name="Ravni poveznik sa strelicom 22"/>
          <p:cNvCxnSpPr>
            <a:endCxn id="21" idx="0"/>
          </p:cNvCxnSpPr>
          <p:nvPr/>
        </p:nvCxnSpPr>
        <p:spPr>
          <a:xfrm>
            <a:off x="7770685" y="2956780"/>
            <a:ext cx="483629" cy="76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niOkvir 23"/>
          <p:cNvSpPr txBox="1"/>
          <p:nvPr/>
        </p:nvSpPr>
        <p:spPr>
          <a:xfrm>
            <a:off x="7294179" y="2677468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256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 elementi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HTML elementi se mogu ugnijezditi jedan u drugoga ili biti na istoj razini pa tako razlikujemo elemente u odnosu jedan na drugoga:</a:t>
            </a:r>
          </a:p>
          <a:p>
            <a:pPr lvl="1"/>
            <a:r>
              <a:rPr lang="hr-HR" dirty="0" err="1" smtClean="0"/>
              <a:t>parent</a:t>
            </a:r>
            <a:r>
              <a:rPr lang="hr-HR" dirty="0" smtClean="0"/>
              <a:t> (roditelji)</a:t>
            </a:r>
          </a:p>
          <a:p>
            <a:pPr lvl="1"/>
            <a:r>
              <a:rPr lang="hr-HR" dirty="0" err="1" smtClean="0"/>
              <a:t>child</a:t>
            </a:r>
            <a:r>
              <a:rPr lang="hr-HR" dirty="0" smtClean="0"/>
              <a:t> (djeca)</a:t>
            </a:r>
          </a:p>
          <a:p>
            <a:pPr lvl="1"/>
            <a:r>
              <a:rPr lang="hr-HR" dirty="0" err="1" smtClean="0"/>
              <a:t>siblings</a:t>
            </a:r>
            <a:r>
              <a:rPr lang="hr-HR" dirty="0" smtClean="0"/>
              <a:t> (braća?? :D)</a:t>
            </a:r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Komentari se u </a:t>
            </a:r>
            <a:r>
              <a:rPr lang="hr-HR" dirty="0" err="1" smtClean="0"/>
              <a:t>html-u</a:t>
            </a:r>
            <a:r>
              <a:rPr lang="hr-HR" dirty="0" smtClean="0"/>
              <a:t> stavljaju između znakova &lt;!-- i </a:t>
            </a:r>
            <a:r>
              <a:rPr lang="hr-HR" dirty="0" smtClean="0">
                <a:sym typeface="Wingdings" panose="05000000000000000000" pitchFamily="2" charset="2"/>
              </a:rPr>
              <a:t>--&gt; i mogu biti </a:t>
            </a:r>
            <a:r>
              <a:rPr lang="hr-HR" dirty="0" err="1" smtClean="0">
                <a:sym typeface="Wingdings" panose="05000000000000000000" pitchFamily="2" charset="2"/>
              </a:rPr>
              <a:t>višelinijski</a:t>
            </a:r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25" y="2761733"/>
            <a:ext cx="4621621" cy="1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Atributi </a:t>
            </a:r>
            <a:r>
              <a:rPr lang="hr-HR" i="1" dirty="0" err="1"/>
              <a:t>id</a:t>
            </a:r>
            <a:r>
              <a:rPr lang="hr-HR" i="1" dirty="0"/>
              <a:t> </a:t>
            </a:r>
            <a:r>
              <a:rPr lang="hr-HR" dirty="0" smtClean="0"/>
              <a:t>i </a:t>
            </a:r>
            <a:r>
              <a:rPr lang="hr-HR" i="1" dirty="0" err="1" smtClean="0"/>
              <a:t>class</a:t>
            </a:r>
            <a:endParaRPr lang="hr-HR" i="1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atribut </a:t>
            </a:r>
            <a:r>
              <a:rPr lang="hr-HR" dirty="0" err="1" smtClean="0"/>
              <a:t>id</a:t>
            </a:r>
            <a:endParaRPr lang="hr-HR" dirty="0" smtClean="0"/>
          </a:p>
          <a:p>
            <a:pPr lvl="1"/>
            <a:r>
              <a:rPr lang="hr-HR" dirty="0" smtClean="0"/>
              <a:t>koristi se kako bi se unutar </a:t>
            </a:r>
            <a:r>
              <a:rPr lang="hr-HR" dirty="0" err="1" smtClean="0"/>
              <a:t>html</a:t>
            </a:r>
            <a:r>
              <a:rPr lang="hr-HR" dirty="0" smtClean="0"/>
              <a:t> dokumenta neki element jedinstveno označio</a:t>
            </a:r>
          </a:p>
          <a:p>
            <a:pPr lvl="1"/>
            <a:r>
              <a:rPr lang="hr-HR" dirty="0" smtClean="0"/>
              <a:t>u pravilu ne bi trebalo biti više od jednog istog naziva atributa </a:t>
            </a:r>
            <a:r>
              <a:rPr lang="hr-HR" dirty="0" err="1" smtClean="0"/>
              <a:t>id</a:t>
            </a:r>
            <a:r>
              <a:rPr lang="hr-HR" dirty="0" smtClean="0"/>
              <a:t>, a barem za iste elemente</a:t>
            </a:r>
          </a:p>
          <a:p>
            <a:pPr lvl="1"/>
            <a:r>
              <a:rPr lang="hr-HR" dirty="0" smtClean="0"/>
              <a:t>npr. &lt;p </a:t>
            </a:r>
            <a:r>
              <a:rPr lang="hr-HR" dirty="0" err="1" smtClean="0"/>
              <a:t>id</a:t>
            </a:r>
            <a:r>
              <a:rPr lang="hr-HR" dirty="0" smtClean="0"/>
              <a:t>=„glavni”&gt;&lt;/p&gt; </a:t>
            </a:r>
          </a:p>
          <a:p>
            <a:r>
              <a:rPr lang="hr-HR" dirty="0" smtClean="0"/>
              <a:t>atribut </a:t>
            </a:r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koristi se kada želimo neka svojstva primijeniti na više elemenata pa da ne moramo svakome posebno dodavati svojstva</a:t>
            </a:r>
          </a:p>
          <a:p>
            <a:pPr lvl="1"/>
            <a:r>
              <a:rPr lang="hr-HR" dirty="0" smtClean="0"/>
              <a:t>jedan element može imati više klasa, a jedna klasa može biti primijenjena na više elemenata</a:t>
            </a:r>
          </a:p>
          <a:p>
            <a:pPr lvl="1"/>
            <a:r>
              <a:rPr lang="hr-HR" dirty="0" smtClean="0"/>
              <a:t>npr. &lt;p </a:t>
            </a:r>
            <a:r>
              <a:rPr lang="hr-HR" dirty="0" err="1" smtClean="0"/>
              <a:t>class</a:t>
            </a:r>
            <a:r>
              <a:rPr lang="hr-HR" dirty="0" smtClean="0"/>
              <a:t>=„crvena </a:t>
            </a:r>
            <a:r>
              <a:rPr lang="hr-HR" dirty="0" err="1" smtClean="0"/>
              <a:t>bold</a:t>
            </a:r>
            <a:r>
              <a:rPr lang="hr-HR" smtClean="0"/>
              <a:t>”&gt;&lt;/p&gt;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57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Otvorite novu tekstualnu datoteku i spremite ju s ekstenzijom .</a:t>
            </a:r>
            <a:r>
              <a:rPr lang="hr-HR" dirty="0" err="1" smtClean="0"/>
              <a:t>html</a:t>
            </a:r>
            <a:r>
              <a:rPr lang="hr-HR" dirty="0" smtClean="0"/>
              <a:t>, a nakon toga u njoj stvorite osnovne </a:t>
            </a:r>
            <a:r>
              <a:rPr lang="hr-HR" dirty="0" err="1" smtClean="0"/>
              <a:t>html</a:t>
            </a:r>
            <a:r>
              <a:rPr lang="hr-HR" dirty="0" smtClean="0"/>
              <a:t> </a:t>
            </a:r>
            <a:r>
              <a:rPr lang="hr-HR" dirty="0" err="1" smtClean="0"/>
              <a:t>tagove</a:t>
            </a:r>
            <a:r>
              <a:rPr lang="hr-HR" dirty="0" smtClean="0"/>
              <a:t> (</a:t>
            </a:r>
            <a:r>
              <a:rPr lang="hr-HR" dirty="0" err="1" smtClean="0"/>
              <a:t>html</a:t>
            </a:r>
            <a:r>
              <a:rPr lang="hr-HR" dirty="0" smtClean="0"/>
              <a:t>, </a:t>
            </a:r>
            <a:r>
              <a:rPr lang="hr-HR" dirty="0" err="1" smtClean="0"/>
              <a:t>head</a:t>
            </a:r>
            <a:r>
              <a:rPr lang="hr-HR" dirty="0"/>
              <a:t> </a:t>
            </a:r>
            <a:r>
              <a:rPr lang="hr-HR" dirty="0" smtClean="0"/>
              <a:t>i </a:t>
            </a:r>
            <a:r>
              <a:rPr lang="hr-HR" dirty="0" err="1" smtClean="0"/>
              <a:t>body</a:t>
            </a:r>
            <a:r>
              <a:rPr lang="hr-HR" dirty="0" smtClean="0"/>
              <a:t>) pa isprobajte sljedeće </a:t>
            </a:r>
            <a:r>
              <a:rPr lang="hr-HR" dirty="0" err="1" smtClean="0"/>
              <a:t>html</a:t>
            </a:r>
            <a:r>
              <a:rPr lang="hr-HR" dirty="0" smtClean="0"/>
              <a:t> </a:t>
            </a:r>
            <a:r>
              <a:rPr lang="hr-HR" dirty="0" err="1" smtClean="0"/>
              <a:t>tagove</a:t>
            </a:r>
            <a:r>
              <a:rPr lang="hr-HR" dirty="0" smtClean="0"/>
              <a:t>:</a:t>
            </a:r>
          </a:p>
          <a:p>
            <a:pPr marL="457200" lvl="1" indent="0">
              <a:buNone/>
            </a:pPr>
            <a:r>
              <a:rPr lang="hr-HR" dirty="0" smtClean="0"/>
              <a:t>		h1, h3, h4, p, </a:t>
            </a:r>
            <a:r>
              <a:rPr lang="hr-HR" dirty="0" err="1" smtClean="0"/>
              <a:t>br</a:t>
            </a:r>
            <a:r>
              <a:rPr lang="hr-HR" dirty="0" smtClean="0"/>
              <a:t>, </a:t>
            </a:r>
            <a:r>
              <a:rPr lang="hr-HR" dirty="0" err="1" smtClean="0"/>
              <a:t>img</a:t>
            </a:r>
            <a:r>
              <a:rPr lang="hr-HR" dirty="0" smtClean="0"/>
              <a:t>, a, </a:t>
            </a:r>
            <a:r>
              <a:rPr lang="hr-HR" dirty="0" err="1" smtClean="0"/>
              <a:t>iframe</a:t>
            </a:r>
            <a:r>
              <a:rPr lang="hr-HR" dirty="0" smtClean="0"/>
              <a:t>, </a:t>
            </a:r>
            <a:r>
              <a:rPr lang="hr-HR" dirty="0" err="1" smtClean="0"/>
              <a:t>hr</a:t>
            </a:r>
            <a:r>
              <a:rPr lang="hr-HR" dirty="0" smtClean="0"/>
              <a:t>, q, video, audio, div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Riješite zadatke na sljedećoj poveznici</a:t>
            </a:r>
            <a:endParaRPr lang="hr-HR" dirty="0"/>
          </a:p>
          <a:p>
            <a:pPr marL="457200" lvl="1" indent="0">
              <a:buNone/>
            </a:pPr>
            <a:r>
              <a:rPr lang="hr-HR" dirty="0" smtClean="0"/>
              <a:t>		https</a:t>
            </a:r>
            <a:r>
              <a:rPr lang="hr-HR" dirty="0"/>
              <a:t>://www.w3resource.com/html-css-exercise/basic/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8632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525"/>
            <a:ext cx="12192001" cy="6865260"/>
          </a:xfrm>
        </p:spPr>
      </p:pic>
    </p:spTree>
    <p:extLst>
      <p:ext uri="{BB962C8B-B14F-4D97-AF65-F5344CB8AC3E}">
        <p14:creationId xmlns:p14="http://schemas.microsoft.com/office/powerpoint/2010/main" val="1052498368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1304</TotalTime>
  <Words>367</Words>
  <Application>Microsoft Office PowerPoint</Application>
  <PresentationFormat>Široki zaslon</PresentationFormat>
  <Paragraphs>53</Paragraphs>
  <Slides>8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BootcampIT-template</vt:lpstr>
      <vt:lpstr>Web</vt:lpstr>
      <vt:lpstr>HTML</vt:lpstr>
      <vt:lpstr>Struktura HTML-a</vt:lpstr>
      <vt:lpstr>HTML elementi</vt:lpstr>
      <vt:lpstr>HTML elementi</vt:lpstr>
      <vt:lpstr>Atributi id i class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Ivan Mušanović</dc:creator>
  <cp:lastModifiedBy>Ivan Mušanović</cp:lastModifiedBy>
  <cp:revision>45</cp:revision>
  <dcterms:created xsi:type="dcterms:W3CDTF">2018-11-05T09:37:07Z</dcterms:created>
  <dcterms:modified xsi:type="dcterms:W3CDTF">2019-01-14T08:12:51Z</dcterms:modified>
</cp:coreProperties>
</file>