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7" r:id="rId17"/>
    <p:sldId id="288" r:id="rId18"/>
    <p:sldId id="271" r:id="rId19"/>
    <p:sldId id="289" r:id="rId2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7366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7476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4071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lagođeni izg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3670300" y="2222500"/>
            <a:ext cx="8178800" cy="10033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50" y="4854446"/>
            <a:ext cx="4739650" cy="1594107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52"/>
          <a:stretch/>
        </p:blipFill>
        <p:spPr>
          <a:xfrm>
            <a:off x="292100" y="3776430"/>
            <a:ext cx="2730500" cy="721445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9" r="29353"/>
          <a:stretch/>
        </p:blipFill>
        <p:spPr>
          <a:xfrm>
            <a:off x="424175" y="4500330"/>
            <a:ext cx="2159000" cy="721445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06" r="13854"/>
          <a:stretch/>
        </p:blipFill>
        <p:spPr>
          <a:xfrm>
            <a:off x="436875" y="5198830"/>
            <a:ext cx="11303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7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D9FF2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6804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812801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4612641"/>
            <a:ext cx="8445500" cy="467360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625" y="5080001"/>
            <a:ext cx="4739650" cy="159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2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75" y="4765546"/>
            <a:ext cx="4739650" cy="1594107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54"/>
          <a:stretch/>
        </p:blipFill>
        <p:spPr>
          <a:xfrm>
            <a:off x="4737100" y="3969976"/>
            <a:ext cx="60706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6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4282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1300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08100" y="1709739"/>
            <a:ext cx="10337800" cy="1566862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308100" y="3581401"/>
            <a:ext cx="10337800" cy="2508250"/>
          </a:xfrm>
        </p:spPr>
        <p:txBody>
          <a:bodyPr/>
          <a:lstStyle>
            <a:lvl1pPr marL="0" indent="0">
              <a:buNone/>
              <a:defRPr sz="2400">
                <a:solidFill>
                  <a:srgbClr val="AAC81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292276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1282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6616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3335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57301" y="365125"/>
            <a:ext cx="10477499" cy="1325563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57300" y="1681163"/>
            <a:ext cx="511782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1257300" y="2505074"/>
            <a:ext cx="5117828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6591768" y="1681163"/>
            <a:ext cx="5143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6591768" y="2505074"/>
            <a:ext cx="5143032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3876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1282700" y="365125"/>
            <a:ext cx="105664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82700" y="1765300"/>
            <a:ext cx="10566400" cy="4724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Uredite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0104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AAC81E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nakify.org/join_class/imusanovic/gmail.com/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JNMy969Sjy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dirty="0" smtClean="0">
                <a:solidFill>
                  <a:schemeClr val="tx1"/>
                </a:solidFill>
              </a:rPr>
              <a:t>Programiranje</a:t>
            </a:r>
            <a:endParaRPr lang="hr-HR" dirty="0">
              <a:solidFill>
                <a:schemeClr val="tx1"/>
              </a:solidFill>
            </a:endParaRP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err="1" smtClean="0">
                <a:solidFill>
                  <a:schemeClr val="tx1"/>
                </a:solidFill>
              </a:rPr>
              <a:t>Python</a:t>
            </a:r>
            <a:r>
              <a:rPr lang="hr-HR" dirty="0" smtClean="0">
                <a:solidFill>
                  <a:schemeClr val="tx1"/>
                </a:solidFill>
              </a:rPr>
              <a:t> (osnove)</a:t>
            </a:r>
            <a:endParaRPr lang="hr-H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170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Strukture podataka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List – poredana i izmjenjiva kolekcija, mogući višestruki unosi</a:t>
            </a:r>
          </a:p>
          <a:p>
            <a:r>
              <a:rPr lang="hr-HR" dirty="0" err="1" smtClean="0"/>
              <a:t>Tuple</a:t>
            </a:r>
            <a:r>
              <a:rPr lang="hr-HR" dirty="0" smtClean="0"/>
              <a:t> – poredana i neizmjenjiva kolekcija, mogući višestruki unosi</a:t>
            </a:r>
          </a:p>
          <a:p>
            <a:r>
              <a:rPr lang="hr-HR" dirty="0" smtClean="0"/>
              <a:t>Set – neporedana i </a:t>
            </a:r>
            <a:r>
              <a:rPr lang="hr-HR" dirty="0" err="1" smtClean="0"/>
              <a:t>neindeksirana</a:t>
            </a:r>
            <a:r>
              <a:rPr lang="hr-HR" dirty="0" smtClean="0"/>
              <a:t> kolekcija, bez višestrukih unosa</a:t>
            </a:r>
          </a:p>
          <a:p>
            <a:r>
              <a:rPr lang="hr-HR" dirty="0" err="1"/>
              <a:t>D</a:t>
            </a:r>
            <a:r>
              <a:rPr lang="hr-HR" dirty="0" err="1" smtClean="0"/>
              <a:t>ictionary</a:t>
            </a:r>
            <a:r>
              <a:rPr lang="hr-HR" dirty="0" smtClean="0"/>
              <a:t> – neporedana, </a:t>
            </a:r>
            <a:r>
              <a:rPr lang="hr-HR" dirty="0" err="1" smtClean="0"/>
              <a:t>izmijenjiva</a:t>
            </a:r>
            <a:r>
              <a:rPr lang="hr-HR" dirty="0" smtClean="0"/>
              <a:t> i indeksirana kolekcija, bez višestrukih unosa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9292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List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282700" y="1600200"/>
            <a:ext cx="10566400" cy="5093208"/>
          </a:xfrm>
        </p:spPr>
        <p:txBody>
          <a:bodyPr>
            <a:normAutofit fontScale="77500" lnSpcReduction="20000"/>
          </a:bodyPr>
          <a:lstStyle/>
          <a:p>
            <a:r>
              <a:rPr lang="hr-HR" dirty="0" smtClean="0"/>
              <a:t>Poredana, </a:t>
            </a:r>
            <a:r>
              <a:rPr lang="hr-HR" dirty="0" err="1" smtClean="0"/>
              <a:t>izmijenjiva</a:t>
            </a:r>
            <a:r>
              <a:rPr lang="hr-HR" dirty="0" smtClean="0"/>
              <a:t> i dopušta višestruke unose</a:t>
            </a:r>
          </a:p>
          <a:p>
            <a:r>
              <a:rPr lang="hr-HR" i="1" dirty="0" smtClean="0"/>
              <a:t>lista = [„jabuka”, „kruška”, „ananas”]</a:t>
            </a:r>
          </a:p>
          <a:p>
            <a:r>
              <a:rPr lang="hr-HR" dirty="0" smtClean="0"/>
              <a:t>prolaženje liste - </a:t>
            </a:r>
            <a:r>
              <a:rPr lang="hr-HR" i="1" dirty="0" smtClean="0"/>
              <a:t>for x </a:t>
            </a:r>
            <a:r>
              <a:rPr lang="hr-HR" i="1" dirty="0" err="1" smtClean="0"/>
              <a:t>in</a:t>
            </a:r>
            <a:r>
              <a:rPr lang="hr-HR" i="1" dirty="0" smtClean="0"/>
              <a:t> lista</a:t>
            </a:r>
            <a:endParaRPr lang="hr-HR" i="1" dirty="0"/>
          </a:p>
          <a:p>
            <a:r>
              <a:rPr lang="hr-HR" dirty="0" smtClean="0"/>
              <a:t>dodavanje elemenata na kraj – </a:t>
            </a:r>
            <a:r>
              <a:rPr lang="hr-HR" i="1" dirty="0" err="1" smtClean="0"/>
              <a:t>lista.append</a:t>
            </a:r>
            <a:r>
              <a:rPr lang="hr-HR" i="1" dirty="0" smtClean="0"/>
              <a:t>(x)</a:t>
            </a:r>
            <a:endParaRPr lang="hr-HR" dirty="0" smtClean="0"/>
          </a:p>
          <a:p>
            <a:r>
              <a:rPr lang="hr-HR" dirty="0" smtClean="0"/>
              <a:t>dodavanje elemenata na poziciju – </a:t>
            </a:r>
            <a:r>
              <a:rPr lang="hr-HR" i="1" dirty="0" err="1" smtClean="0"/>
              <a:t>lista.insert</a:t>
            </a:r>
            <a:r>
              <a:rPr lang="hr-HR" i="1" dirty="0" smtClean="0"/>
              <a:t>(pozicija, x)</a:t>
            </a:r>
          </a:p>
          <a:p>
            <a:r>
              <a:rPr lang="hr-HR" dirty="0" smtClean="0"/>
              <a:t>brisanje elementa s liste (počinje od prvog elementa) – </a:t>
            </a:r>
            <a:r>
              <a:rPr lang="hr-HR" dirty="0" err="1" smtClean="0"/>
              <a:t>lista.remove</a:t>
            </a:r>
            <a:r>
              <a:rPr lang="hr-HR" dirty="0" smtClean="0"/>
              <a:t>(x)</a:t>
            </a:r>
          </a:p>
          <a:p>
            <a:r>
              <a:rPr lang="hr-HR" dirty="0" smtClean="0"/>
              <a:t>vraćanje i brisanje elementa s pozicije (ili kraja) – </a:t>
            </a:r>
            <a:r>
              <a:rPr lang="hr-HR" dirty="0" err="1" smtClean="0"/>
              <a:t>lista.pop</a:t>
            </a:r>
            <a:r>
              <a:rPr lang="hr-HR" dirty="0" smtClean="0"/>
              <a:t>(pozicija)</a:t>
            </a:r>
          </a:p>
          <a:p>
            <a:r>
              <a:rPr lang="hr-HR" dirty="0" smtClean="0"/>
              <a:t>brisanje pozicije ili liste – del lista[pozicija] ili del lista</a:t>
            </a:r>
          </a:p>
          <a:p>
            <a:r>
              <a:rPr lang="hr-HR" dirty="0" smtClean="0"/>
              <a:t>brisanje svih vrijednost u listi = </a:t>
            </a:r>
            <a:r>
              <a:rPr lang="hr-HR" dirty="0" err="1" smtClean="0"/>
              <a:t>lista.clear</a:t>
            </a:r>
            <a:r>
              <a:rPr lang="hr-HR" dirty="0" smtClean="0"/>
              <a:t>()</a:t>
            </a:r>
          </a:p>
          <a:p>
            <a:r>
              <a:rPr lang="hr-HR" dirty="0" smtClean="0"/>
              <a:t>stvaranje kopije liste = </a:t>
            </a:r>
            <a:r>
              <a:rPr lang="hr-HR" dirty="0" err="1" smtClean="0"/>
              <a:t>lista.copy</a:t>
            </a:r>
            <a:r>
              <a:rPr lang="hr-HR" dirty="0" smtClean="0"/>
              <a:t>() – važno zbog pokazivača</a:t>
            </a:r>
          </a:p>
          <a:p>
            <a:r>
              <a:rPr lang="hr-HR" dirty="0" smtClean="0"/>
              <a:t>prebrojavanje elemenata – </a:t>
            </a:r>
            <a:r>
              <a:rPr lang="hr-HR" dirty="0" err="1" smtClean="0"/>
              <a:t>lista.count</a:t>
            </a:r>
            <a:r>
              <a:rPr lang="hr-HR" dirty="0" smtClean="0"/>
              <a:t>(element)</a:t>
            </a:r>
          </a:p>
          <a:p>
            <a:r>
              <a:rPr lang="hr-HR" dirty="0" smtClean="0"/>
              <a:t>ispis pozicije elementa (prvi element) – indeks(element)</a:t>
            </a:r>
          </a:p>
          <a:p>
            <a:r>
              <a:rPr lang="hr-HR" dirty="0" smtClean="0"/>
              <a:t>promjena redoslijeda liste – </a:t>
            </a:r>
            <a:r>
              <a:rPr lang="hr-HR" dirty="0" err="1" smtClean="0"/>
              <a:t>lista.reverse</a:t>
            </a:r>
            <a:r>
              <a:rPr lang="hr-HR" dirty="0" smtClean="0"/>
              <a:t>()</a:t>
            </a:r>
          </a:p>
          <a:p>
            <a:r>
              <a:rPr lang="hr-HR" dirty="0" smtClean="0"/>
              <a:t>sortiranje liste – </a:t>
            </a:r>
            <a:r>
              <a:rPr lang="hr-HR" dirty="0" err="1" smtClean="0"/>
              <a:t>lista.sort</a:t>
            </a:r>
            <a:r>
              <a:rPr lang="hr-HR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7638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Tuple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282700" y="1377696"/>
            <a:ext cx="10566400" cy="5112005"/>
          </a:xfrm>
        </p:spPr>
        <p:txBody>
          <a:bodyPr>
            <a:normAutofit/>
          </a:bodyPr>
          <a:lstStyle/>
          <a:p>
            <a:r>
              <a:rPr lang="hr-HR" dirty="0" smtClean="0"/>
              <a:t>Poredan i nepromjenjiv</a:t>
            </a:r>
          </a:p>
          <a:p>
            <a:r>
              <a:rPr lang="hr-HR" dirty="0" smtClean="0"/>
              <a:t>Elementi se pišu odvojeni zarezom unutar običnih zagrada</a:t>
            </a:r>
          </a:p>
          <a:p>
            <a:pPr marL="0" indent="0">
              <a:buNone/>
            </a:pPr>
            <a:r>
              <a:rPr lang="hr-HR" dirty="0" smtClean="0"/>
              <a:t>	</a:t>
            </a:r>
            <a:r>
              <a:rPr lang="hr-HR" i="1" dirty="0" err="1" smtClean="0"/>
              <a:t>tuple</a:t>
            </a:r>
            <a:r>
              <a:rPr lang="hr-HR" i="1" dirty="0" smtClean="0"/>
              <a:t> = („jabuka”, „</a:t>
            </a:r>
            <a:r>
              <a:rPr lang="hr-HR" i="1" dirty="0" err="1" smtClean="0"/>
              <a:t>kruska</a:t>
            </a:r>
            <a:r>
              <a:rPr lang="hr-HR" i="1" dirty="0" smtClean="0"/>
              <a:t>”, „ananas”)</a:t>
            </a:r>
          </a:p>
          <a:p>
            <a:r>
              <a:rPr lang="hr-HR" dirty="0"/>
              <a:t>prolaženje </a:t>
            </a:r>
            <a:r>
              <a:rPr lang="hr-HR" dirty="0" err="1" smtClean="0"/>
              <a:t>tuple</a:t>
            </a:r>
            <a:r>
              <a:rPr lang="hr-HR" dirty="0" smtClean="0"/>
              <a:t>-a </a:t>
            </a:r>
            <a:r>
              <a:rPr lang="hr-HR" dirty="0"/>
              <a:t>- </a:t>
            </a:r>
            <a:r>
              <a:rPr lang="hr-HR" i="1" dirty="0"/>
              <a:t>for x </a:t>
            </a:r>
            <a:r>
              <a:rPr lang="hr-HR" i="1" dirty="0" err="1"/>
              <a:t>in</a:t>
            </a:r>
            <a:r>
              <a:rPr lang="hr-HR" i="1" dirty="0"/>
              <a:t> </a:t>
            </a:r>
            <a:r>
              <a:rPr lang="hr-HR" i="1" dirty="0" err="1" smtClean="0"/>
              <a:t>tuple</a:t>
            </a:r>
            <a:endParaRPr lang="hr-HR" i="1" dirty="0"/>
          </a:p>
          <a:p>
            <a:r>
              <a:rPr lang="hr-HR" dirty="0"/>
              <a:t>i</a:t>
            </a:r>
            <a:r>
              <a:rPr lang="hr-HR" dirty="0" smtClean="0"/>
              <a:t>spitivanje nalazi li se vrijednost u </a:t>
            </a:r>
            <a:r>
              <a:rPr lang="hr-HR" dirty="0" err="1" smtClean="0"/>
              <a:t>tuple</a:t>
            </a:r>
            <a:r>
              <a:rPr lang="hr-HR" dirty="0" smtClean="0"/>
              <a:t>-u – </a:t>
            </a:r>
            <a:r>
              <a:rPr lang="hr-HR" i="1" dirty="0" err="1" smtClean="0"/>
              <a:t>if</a:t>
            </a:r>
            <a:r>
              <a:rPr lang="hr-HR" i="1" dirty="0" smtClean="0"/>
              <a:t> „jabuka” </a:t>
            </a:r>
            <a:r>
              <a:rPr lang="hr-HR" i="1" dirty="0" err="1" smtClean="0"/>
              <a:t>in</a:t>
            </a:r>
            <a:r>
              <a:rPr lang="hr-HR" i="1" dirty="0" smtClean="0"/>
              <a:t> </a:t>
            </a:r>
            <a:r>
              <a:rPr lang="hr-HR" i="1" dirty="0" err="1" smtClean="0"/>
              <a:t>tuple</a:t>
            </a:r>
            <a:endParaRPr lang="hr-HR" i="1" dirty="0" smtClean="0"/>
          </a:p>
          <a:p>
            <a:r>
              <a:rPr lang="hr-HR" dirty="0" smtClean="0"/>
              <a:t>prebrojavanje </a:t>
            </a:r>
            <a:r>
              <a:rPr lang="hr-HR" dirty="0"/>
              <a:t>elemenata – </a:t>
            </a:r>
            <a:r>
              <a:rPr lang="hr-HR" i="1" dirty="0" err="1" smtClean="0"/>
              <a:t>tuple.count</a:t>
            </a:r>
            <a:r>
              <a:rPr lang="hr-HR" i="1" dirty="0" smtClean="0"/>
              <a:t>(element)</a:t>
            </a:r>
          </a:p>
          <a:p>
            <a:r>
              <a:rPr lang="hr-HR" dirty="0" smtClean="0"/>
              <a:t>pozicija na kojoj se nalazi neka vrijednost - </a:t>
            </a:r>
            <a:r>
              <a:rPr lang="hr-HR" i="1" dirty="0" err="1" smtClean="0"/>
              <a:t>tuple.index</a:t>
            </a:r>
            <a:r>
              <a:rPr lang="hr-HR" i="1" dirty="0" smtClean="0"/>
              <a:t>(„jabuka”)</a:t>
            </a:r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37285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Set (skup)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282700" y="1377696"/>
            <a:ext cx="10566400" cy="5112005"/>
          </a:xfrm>
        </p:spPr>
        <p:txBody>
          <a:bodyPr>
            <a:normAutofit fontScale="92500" lnSpcReduction="20000"/>
          </a:bodyPr>
          <a:lstStyle/>
          <a:p>
            <a:r>
              <a:rPr lang="hr-HR" dirty="0" smtClean="0"/>
              <a:t>Neporedan i </a:t>
            </a:r>
            <a:r>
              <a:rPr lang="hr-HR" dirty="0" err="1" smtClean="0"/>
              <a:t>neindeksiran</a:t>
            </a:r>
            <a:r>
              <a:rPr lang="hr-HR" dirty="0" smtClean="0"/>
              <a:t>, unos se ne može mijenjati, ali se mogu dodavati novi unosi i brisati postojeći</a:t>
            </a:r>
          </a:p>
          <a:p>
            <a:r>
              <a:rPr lang="hr-HR" dirty="0" smtClean="0"/>
              <a:t>Elementi se pišu odvojeni zarezom </a:t>
            </a:r>
            <a:r>
              <a:rPr lang="hr-HR" smtClean="0"/>
              <a:t>unutar </a:t>
            </a:r>
            <a:r>
              <a:rPr lang="hr-HR" smtClean="0"/>
              <a:t>vitičastih </a:t>
            </a:r>
            <a:r>
              <a:rPr lang="hr-HR" dirty="0" smtClean="0"/>
              <a:t>zagrada</a:t>
            </a:r>
          </a:p>
          <a:p>
            <a:pPr marL="0" indent="0">
              <a:buNone/>
            </a:pPr>
            <a:r>
              <a:rPr lang="hr-HR" dirty="0" smtClean="0"/>
              <a:t>	</a:t>
            </a:r>
            <a:r>
              <a:rPr lang="hr-HR" i="1" dirty="0" smtClean="0"/>
              <a:t>set = </a:t>
            </a:r>
            <a:r>
              <a:rPr lang="hr-HR" i="1" dirty="0" smtClean="0"/>
              <a:t>{„</a:t>
            </a:r>
            <a:r>
              <a:rPr lang="hr-HR" i="1" dirty="0" smtClean="0"/>
              <a:t>jabuka”, „</a:t>
            </a:r>
            <a:r>
              <a:rPr lang="hr-HR" i="1" dirty="0" err="1" smtClean="0"/>
              <a:t>kruska</a:t>
            </a:r>
            <a:r>
              <a:rPr lang="hr-HR" i="1" dirty="0" smtClean="0"/>
              <a:t>”, „ananas</a:t>
            </a:r>
            <a:r>
              <a:rPr lang="hr-HR" i="1" dirty="0" smtClean="0"/>
              <a:t>”}</a:t>
            </a:r>
            <a:endParaRPr lang="hr-HR" i="1" dirty="0" smtClean="0"/>
          </a:p>
          <a:p>
            <a:r>
              <a:rPr lang="hr-HR" dirty="0"/>
              <a:t>prolaženje </a:t>
            </a:r>
            <a:r>
              <a:rPr lang="hr-HR" dirty="0" smtClean="0"/>
              <a:t>set-a </a:t>
            </a:r>
            <a:r>
              <a:rPr lang="hr-HR" i="1" dirty="0"/>
              <a:t>for x </a:t>
            </a:r>
            <a:r>
              <a:rPr lang="hr-HR" i="1" dirty="0" err="1"/>
              <a:t>in</a:t>
            </a:r>
            <a:r>
              <a:rPr lang="hr-HR" i="1" dirty="0"/>
              <a:t> </a:t>
            </a:r>
            <a:r>
              <a:rPr lang="hr-HR" i="1" dirty="0" err="1" smtClean="0"/>
              <a:t>tuple</a:t>
            </a:r>
            <a:endParaRPr lang="hr-HR" i="1" dirty="0" smtClean="0"/>
          </a:p>
          <a:p>
            <a:r>
              <a:rPr lang="hr-HR" dirty="0" smtClean="0"/>
              <a:t>dodavanje elementa u set – </a:t>
            </a:r>
            <a:r>
              <a:rPr lang="hr-HR" i="1" dirty="0" err="1" smtClean="0"/>
              <a:t>set.add</a:t>
            </a:r>
            <a:r>
              <a:rPr lang="hr-HR" i="1" dirty="0" smtClean="0"/>
              <a:t>(„kruška”)</a:t>
            </a:r>
          </a:p>
          <a:p>
            <a:r>
              <a:rPr lang="hr-HR" dirty="0" smtClean="0"/>
              <a:t>dodavanje više elemenata u set – </a:t>
            </a:r>
            <a:r>
              <a:rPr lang="hr-HR" i="1" dirty="0" err="1" smtClean="0"/>
              <a:t>set.update</a:t>
            </a:r>
            <a:r>
              <a:rPr lang="hr-HR" i="1" dirty="0" smtClean="0"/>
              <a:t>(„jabuka”, „ananas”)</a:t>
            </a:r>
          </a:p>
          <a:p>
            <a:r>
              <a:rPr lang="hr-HR" dirty="0" smtClean="0"/>
              <a:t>brisanje elementa – </a:t>
            </a:r>
            <a:r>
              <a:rPr lang="hr-HR" i="1" dirty="0" err="1" smtClean="0"/>
              <a:t>set.remove</a:t>
            </a:r>
            <a:r>
              <a:rPr lang="hr-HR" i="1" dirty="0" smtClean="0"/>
              <a:t>(„jabuka”)</a:t>
            </a:r>
            <a:r>
              <a:rPr lang="hr-HR" dirty="0" smtClean="0"/>
              <a:t> ili </a:t>
            </a:r>
            <a:r>
              <a:rPr lang="hr-HR" i="1" dirty="0" err="1" smtClean="0"/>
              <a:t>set.discard</a:t>
            </a:r>
            <a:r>
              <a:rPr lang="hr-HR" i="1" dirty="0" smtClean="0"/>
              <a:t>(„jabuka”)</a:t>
            </a:r>
          </a:p>
          <a:p>
            <a:pPr lvl="1"/>
            <a:r>
              <a:rPr lang="hr-HR" i="1" dirty="0" err="1"/>
              <a:t>r</a:t>
            </a:r>
            <a:r>
              <a:rPr lang="hr-HR" i="1" dirty="0" err="1" smtClean="0"/>
              <a:t>emove</a:t>
            </a:r>
            <a:r>
              <a:rPr lang="hr-HR" dirty="0" smtClean="0"/>
              <a:t> baca grešku, a </a:t>
            </a:r>
            <a:r>
              <a:rPr lang="hr-HR" i="1" dirty="0" err="1" smtClean="0"/>
              <a:t>discard</a:t>
            </a:r>
            <a:r>
              <a:rPr lang="hr-HR" dirty="0" smtClean="0"/>
              <a:t> ne baca grešku ako element ne postoji</a:t>
            </a:r>
            <a:endParaRPr lang="hr-HR" dirty="0"/>
          </a:p>
          <a:p>
            <a:r>
              <a:rPr lang="hr-HR" dirty="0"/>
              <a:t>b</a:t>
            </a:r>
            <a:r>
              <a:rPr lang="hr-HR" dirty="0" smtClean="0"/>
              <a:t>risanje i vraćanje zadnjeg elementa – </a:t>
            </a:r>
            <a:r>
              <a:rPr lang="hr-HR" i="1" dirty="0" err="1" smtClean="0"/>
              <a:t>set.pop</a:t>
            </a:r>
            <a:r>
              <a:rPr lang="hr-HR" i="1" dirty="0" smtClean="0"/>
              <a:t>()</a:t>
            </a:r>
          </a:p>
          <a:p>
            <a:r>
              <a:rPr lang="hr-HR" dirty="0"/>
              <a:t>b</a:t>
            </a:r>
            <a:r>
              <a:rPr lang="hr-HR" dirty="0" smtClean="0"/>
              <a:t>risanje svih vrijednosti – </a:t>
            </a:r>
            <a:r>
              <a:rPr lang="hr-HR" i="1" dirty="0" err="1" smtClean="0"/>
              <a:t>set.clear</a:t>
            </a:r>
            <a:r>
              <a:rPr lang="hr-HR" i="1" dirty="0" smtClean="0"/>
              <a:t>()</a:t>
            </a:r>
          </a:p>
          <a:p>
            <a:r>
              <a:rPr lang="hr-HR" dirty="0" smtClean="0"/>
              <a:t>brisanje cijelog seta – </a:t>
            </a:r>
            <a:r>
              <a:rPr lang="hr-HR" i="1" dirty="0" smtClean="0"/>
              <a:t>del set</a:t>
            </a:r>
            <a:endParaRPr lang="hr-HR" i="1" dirty="0"/>
          </a:p>
          <a:p>
            <a:r>
              <a:rPr lang="hr-HR" i="1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26855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Dictionary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n</a:t>
            </a:r>
            <a:r>
              <a:rPr lang="hr-HR" dirty="0" smtClean="0"/>
              <a:t>eporedan, izmjenjiv i indeksiran</a:t>
            </a:r>
          </a:p>
          <a:p>
            <a:r>
              <a:rPr lang="hr-HR" dirty="0" smtClean="0"/>
              <a:t>zapisuje se pomoću para ključa i vrijednosti unutar vitičastih zagrada</a:t>
            </a:r>
          </a:p>
          <a:p>
            <a:pPr marL="457200" lvl="1" indent="0">
              <a:buNone/>
            </a:pPr>
            <a:r>
              <a:rPr lang="hr-HR" dirty="0" err="1"/>
              <a:t>d</a:t>
            </a:r>
            <a:r>
              <a:rPr lang="hr-HR" dirty="0" err="1" smtClean="0"/>
              <a:t>ict</a:t>
            </a:r>
            <a:r>
              <a:rPr lang="hr-HR" dirty="0" smtClean="0"/>
              <a:t> = { „marka”: „Ford”, „model”: „Mustang” }</a:t>
            </a:r>
            <a:endParaRPr lang="hr-HR" dirty="0"/>
          </a:p>
          <a:p>
            <a:r>
              <a:rPr lang="hr-HR" dirty="0"/>
              <a:t>d</a:t>
            </a:r>
            <a:r>
              <a:rPr lang="hr-HR" dirty="0" smtClean="0"/>
              <a:t>ohvaćanje vrijednosti – </a:t>
            </a:r>
            <a:r>
              <a:rPr lang="hr-HR" i="1" dirty="0" err="1" smtClean="0"/>
              <a:t>dict</a:t>
            </a:r>
            <a:r>
              <a:rPr lang="hr-HR" i="1" dirty="0" smtClean="0"/>
              <a:t>[„model”] ili </a:t>
            </a:r>
            <a:r>
              <a:rPr lang="hr-HR" i="1" dirty="0" err="1" smtClean="0"/>
              <a:t>dict.get</a:t>
            </a:r>
            <a:r>
              <a:rPr lang="hr-HR" i="1" dirty="0" smtClean="0"/>
              <a:t>(„model”)</a:t>
            </a:r>
          </a:p>
          <a:p>
            <a:r>
              <a:rPr lang="hr-HR" dirty="0"/>
              <a:t>i</a:t>
            </a:r>
            <a:r>
              <a:rPr lang="hr-HR" dirty="0" smtClean="0"/>
              <a:t>zmjena vrijednosti – </a:t>
            </a:r>
            <a:r>
              <a:rPr lang="hr-HR" i="1" dirty="0" err="1" smtClean="0"/>
              <a:t>dict</a:t>
            </a:r>
            <a:r>
              <a:rPr lang="hr-HR" i="1" dirty="0" smtClean="0"/>
              <a:t>[„model”] = „</a:t>
            </a:r>
            <a:r>
              <a:rPr lang="hr-HR" i="1" dirty="0" err="1" smtClean="0"/>
              <a:t>Escort</a:t>
            </a:r>
            <a:r>
              <a:rPr lang="hr-HR" i="1" dirty="0" smtClean="0"/>
              <a:t>”</a:t>
            </a:r>
          </a:p>
          <a:p>
            <a:r>
              <a:rPr lang="hr-HR" dirty="0"/>
              <a:t>p</a:t>
            </a:r>
            <a:r>
              <a:rPr lang="hr-HR" dirty="0" smtClean="0"/>
              <a:t>rolaženje kroz </a:t>
            </a:r>
            <a:r>
              <a:rPr lang="hr-HR" dirty="0" err="1" smtClean="0"/>
              <a:t>dictionary</a:t>
            </a:r>
            <a:r>
              <a:rPr lang="hr-HR" dirty="0" smtClean="0"/>
              <a:t> – </a:t>
            </a:r>
            <a:r>
              <a:rPr lang="hr-HR" i="1" dirty="0" smtClean="0"/>
              <a:t>for x </a:t>
            </a:r>
            <a:r>
              <a:rPr lang="hr-HR" i="1" dirty="0" err="1" smtClean="0"/>
              <a:t>in</a:t>
            </a:r>
            <a:r>
              <a:rPr lang="hr-HR" i="1" dirty="0" smtClean="0"/>
              <a:t> </a:t>
            </a:r>
            <a:r>
              <a:rPr lang="hr-HR" i="1" dirty="0" err="1" smtClean="0"/>
              <a:t>dict</a:t>
            </a:r>
            <a:r>
              <a:rPr lang="hr-HR" i="1" dirty="0" smtClean="0"/>
              <a:t> </a:t>
            </a:r>
            <a:r>
              <a:rPr lang="hr-HR" dirty="0" smtClean="0"/>
              <a:t>ili</a:t>
            </a:r>
            <a:r>
              <a:rPr lang="hr-HR" i="1" dirty="0" smtClean="0"/>
              <a:t> for x </a:t>
            </a:r>
            <a:r>
              <a:rPr lang="hr-HR" i="1" dirty="0" err="1" smtClean="0"/>
              <a:t>in</a:t>
            </a:r>
            <a:r>
              <a:rPr lang="hr-HR" i="1" dirty="0" smtClean="0"/>
              <a:t> </a:t>
            </a:r>
            <a:r>
              <a:rPr lang="hr-HR" i="1" dirty="0" err="1" smtClean="0"/>
              <a:t>dict.values</a:t>
            </a:r>
            <a:r>
              <a:rPr lang="hr-HR" i="1" dirty="0" smtClean="0"/>
              <a:t>()</a:t>
            </a:r>
            <a:r>
              <a:rPr lang="hr-HR" dirty="0" smtClean="0"/>
              <a:t> ili </a:t>
            </a:r>
            <a:r>
              <a:rPr lang="hr-HR" i="1" dirty="0" smtClean="0"/>
              <a:t>for x, y </a:t>
            </a:r>
            <a:r>
              <a:rPr lang="hr-HR" i="1" dirty="0" err="1" smtClean="0"/>
              <a:t>in</a:t>
            </a:r>
            <a:r>
              <a:rPr lang="hr-HR" i="1" dirty="0" smtClean="0"/>
              <a:t> </a:t>
            </a:r>
            <a:r>
              <a:rPr lang="hr-HR" i="1" dirty="0" err="1" smtClean="0"/>
              <a:t>dict.items</a:t>
            </a:r>
            <a:r>
              <a:rPr lang="hr-HR" i="1" dirty="0" smtClean="0"/>
              <a:t>()</a:t>
            </a:r>
            <a:r>
              <a:rPr lang="hr-HR" dirty="0" smtClean="0"/>
              <a:t> za ispis i ključeva i vrijednosti</a:t>
            </a:r>
          </a:p>
          <a:p>
            <a:r>
              <a:rPr lang="hr-HR" dirty="0"/>
              <a:t>d</a:t>
            </a:r>
            <a:r>
              <a:rPr lang="hr-HR" dirty="0" smtClean="0"/>
              <a:t>odavanje elemenata – </a:t>
            </a:r>
            <a:r>
              <a:rPr lang="hr-HR" i="1" dirty="0" err="1" smtClean="0"/>
              <a:t>dict</a:t>
            </a:r>
            <a:r>
              <a:rPr lang="hr-HR" i="1" dirty="0" smtClean="0"/>
              <a:t>[„</a:t>
            </a:r>
            <a:r>
              <a:rPr lang="hr-HR" i="1" dirty="0" err="1" smtClean="0"/>
              <a:t>kljuc</a:t>
            </a:r>
            <a:r>
              <a:rPr lang="hr-HR" i="1" dirty="0" smtClean="0"/>
              <a:t>”] = „vrijednost”</a:t>
            </a:r>
            <a:endParaRPr lang="hr-HR" dirty="0" smtClean="0"/>
          </a:p>
          <a:p>
            <a:r>
              <a:rPr lang="hr-HR" dirty="0" smtClean="0"/>
              <a:t>brisanje i vraćanje elementa – </a:t>
            </a:r>
            <a:r>
              <a:rPr lang="hr-HR" i="1" dirty="0" err="1" smtClean="0"/>
              <a:t>dict.pop</a:t>
            </a:r>
            <a:r>
              <a:rPr lang="hr-HR" i="1" dirty="0" smtClean="0"/>
              <a:t>(„model”)</a:t>
            </a:r>
            <a:endParaRPr lang="hr-HR" dirty="0" smtClean="0"/>
          </a:p>
          <a:p>
            <a:r>
              <a:rPr lang="hr-H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15941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If</a:t>
            </a:r>
            <a:r>
              <a:rPr lang="hr-HR" dirty="0" smtClean="0"/>
              <a:t>, </a:t>
            </a:r>
            <a:r>
              <a:rPr lang="hr-HR" dirty="0" err="1" smtClean="0"/>
              <a:t>elif</a:t>
            </a:r>
            <a:r>
              <a:rPr lang="hr-HR" dirty="0" smtClean="0"/>
              <a:t>, </a:t>
            </a:r>
            <a:r>
              <a:rPr lang="hr-HR" dirty="0" err="1" smtClean="0"/>
              <a:t>else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282700" y="1765300"/>
            <a:ext cx="5227828" cy="4724401"/>
          </a:xfrm>
        </p:spPr>
        <p:txBody>
          <a:bodyPr>
            <a:normAutofit/>
          </a:bodyPr>
          <a:lstStyle/>
          <a:p>
            <a:r>
              <a:rPr lang="hr-HR" dirty="0" smtClean="0"/>
              <a:t>klasična naredba grananja</a:t>
            </a:r>
          </a:p>
          <a:p>
            <a:r>
              <a:rPr lang="hr-HR" dirty="0"/>
              <a:t>u</a:t>
            </a:r>
            <a:r>
              <a:rPr lang="hr-HR" dirty="0" smtClean="0"/>
              <a:t>vjet se ne treba pisati unutar zagrada osim ako je složen</a:t>
            </a:r>
          </a:p>
          <a:p>
            <a:r>
              <a:rPr lang="hr-HR" dirty="0"/>
              <a:t>n</a:t>
            </a:r>
            <a:r>
              <a:rPr lang="hr-HR" dirty="0" smtClean="0"/>
              <a:t>a kraju naredbe se stavlja znak </a:t>
            </a:r>
            <a:r>
              <a:rPr lang="hr-HR" i="1" dirty="0" smtClean="0"/>
              <a:t>:</a:t>
            </a:r>
          </a:p>
          <a:p>
            <a:r>
              <a:rPr lang="hr-HR" dirty="0"/>
              <a:t>b</a:t>
            </a:r>
            <a:r>
              <a:rPr lang="hr-HR" dirty="0" smtClean="0"/>
              <a:t>lokovi koda se postižu </a:t>
            </a:r>
            <a:r>
              <a:rPr lang="hr-HR" dirty="0" err="1" smtClean="0"/>
              <a:t>indentacijom</a:t>
            </a:r>
            <a:r>
              <a:rPr lang="hr-HR" dirty="0" smtClean="0"/>
              <a:t>!</a:t>
            </a:r>
          </a:p>
          <a:p>
            <a:r>
              <a:rPr lang="hr-HR" dirty="0"/>
              <a:t>u</a:t>
            </a:r>
            <a:r>
              <a:rPr lang="hr-HR" dirty="0" smtClean="0"/>
              <a:t>koliko unutar bloka ima samo jedna naredba onda se može pisati sve u jednoj liniji</a:t>
            </a:r>
          </a:p>
          <a:p>
            <a:r>
              <a:rPr lang="hr-HR" dirty="0" smtClean="0"/>
              <a:t>Operatori </a:t>
            </a:r>
            <a:r>
              <a:rPr lang="hr-HR" i="1" dirty="0" err="1" smtClean="0"/>
              <a:t>and</a:t>
            </a:r>
            <a:r>
              <a:rPr lang="hr-HR" dirty="0" smtClean="0"/>
              <a:t> i </a:t>
            </a:r>
            <a:r>
              <a:rPr lang="hr-HR" i="1" dirty="0" err="1" smtClean="0"/>
              <a:t>or</a:t>
            </a:r>
            <a:endParaRPr lang="hr-HR" i="1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056" y="1069015"/>
            <a:ext cx="4582526" cy="1392570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872" y="2910967"/>
            <a:ext cx="1767840" cy="1828800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5056" y="5189148"/>
            <a:ext cx="4077187" cy="67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95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While</a:t>
            </a:r>
            <a:r>
              <a:rPr lang="hr-HR" dirty="0" smtClean="0"/>
              <a:t> petlja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282700" y="1765300"/>
            <a:ext cx="5227828" cy="4724401"/>
          </a:xfrm>
        </p:spPr>
        <p:txBody>
          <a:bodyPr>
            <a:normAutofit/>
          </a:bodyPr>
          <a:lstStyle/>
          <a:p>
            <a:r>
              <a:rPr lang="hr-HR" dirty="0" smtClean="0"/>
              <a:t>klasična </a:t>
            </a:r>
            <a:r>
              <a:rPr lang="hr-HR" i="1" dirty="0" err="1" smtClean="0"/>
              <a:t>while</a:t>
            </a:r>
            <a:r>
              <a:rPr lang="hr-HR" dirty="0" smtClean="0"/>
              <a:t> petlja</a:t>
            </a:r>
          </a:p>
          <a:p>
            <a:r>
              <a:rPr lang="hr-HR" dirty="0"/>
              <a:t>u</a:t>
            </a:r>
            <a:r>
              <a:rPr lang="hr-HR" dirty="0" smtClean="0"/>
              <a:t>vjet se ne treba pisati unutar zagrada osim ako je složen</a:t>
            </a:r>
          </a:p>
          <a:p>
            <a:r>
              <a:rPr lang="hr-HR" dirty="0"/>
              <a:t>n</a:t>
            </a:r>
            <a:r>
              <a:rPr lang="hr-HR" dirty="0" smtClean="0"/>
              <a:t>a kraju naredbe se stavlja znak </a:t>
            </a:r>
            <a:r>
              <a:rPr lang="hr-HR" i="1" dirty="0" smtClean="0"/>
              <a:t>:</a:t>
            </a:r>
          </a:p>
          <a:p>
            <a:r>
              <a:rPr lang="hr-HR" dirty="0"/>
              <a:t>b</a:t>
            </a:r>
            <a:r>
              <a:rPr lang="hr-HR" dirty="0" smtClean="0"/>
              <a:t>lokovi koda se postižu </a:t>
            </a:r>
            <a:r>
              <a:rPr lang="hr-HR" dirty="0" err="1" smtClean="0"/>
              <a:t>indentacijom</a:t>
            </a:r>
            <a:r>
              <a:rPr lang="hr-HR" dirty="0" smtClean="0"/>
              <a:t>!</a:t>
            </a:r>
          </a:p>
          <a:p>
            <a:r>
              <a:rPr lang="hr-HR" i="1" dirty="0" err="1"/>
              <a:t>b</a:t>
            </a:r>
            <a:r>
              <a:rPr lang="hr-HR" i="1" dirty="0" err="1" smtClean="0"/>
              <a:t>reak</a:t>
            </a:r>
            <a:r>
              <a:rPr lang="hr-HR" i="1" dirty="0" smtClean="0"/>
              <a:t>, </a:t>
            </a:r>
            <a:r>
              <a:rPr lang="hr-HR" i="1" dirty="0" err="1" smtClean="0"/>
              <a:t>continue</a:t>
            </a:r>
            <a:endParaRPr lang="hr-HR" i="1" dirty="0" smtClean="0"/>
          </a:p>
        </p:txBody>
      </p:sp>
      <p:pic>
        <p:nvPicPr>
          <p:cNvPr id="7" name="Slika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181" y="2216404"/>
            <a:ext cx="2829963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0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For petlja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282700" y="1765300"/>
            <a:ext cx="5227828" cy="4724401"/>
          </a:xfrm>
        </p:spPr>
        <p:txBody>
          <a:bodyPr>
            <a:normAutofit fontScale="92500" lnSpcReduction="10000"/>
          </a:bodyPr>
          <a:lstStyle/>
          <a:p>
            <a:r>
              <a:rPr lang="hr-HR" dirty="0" smtClean="0"/>
              <a:t>Služi više kao </a:t>
            </a:r>
            <a:r>
              <a:rPr lang="hr-HR" dirty="0" err="1" smtClean="0"/>
              <a:t>iterator</a:t>
            </a:r>
            <a:r>
              <a:rPr lang="hr-HR" dirty="0" smtClean="0"/>
              <a:t> nego kao klasična </a:t>
            </a:r>
            <a:r>
              <a:rPr lang="hr-HR" i="1" dirty="0" smtClean="0"/>
              <a:t>for</a:t>
            </a:r>
            <a:r>
              <a:rPr lang="hr-HR" dirty="0" smtClean="0"/>
              <a:t> petlja u ostalim </a:t>
            </a:r>
            <a:r>
              <a:rPr lang="hr-HR" dirty="0" err="1" smtClean="0"/>
              <a:t>prog</a:t>
            </a:r>
            <a:r>
              <a:rPr lang="hr-HR" dirty="0" smtClean="0"/>
              <a:t>. jezicima</a:t>
            </a:r>
          </a:p>
          <a:p>
            <a:r>
              <a:rPr lang="hr-HR" dirty="0"/>
              <a:t>u</a:t>
            </a:r>
            <a:r>
              <a:rPr lang="hr-HR" dirty="0" smtClean="0"/>
              <a:t>vjet se ne treba pisati unutar zagrada osim ako je složen</a:t>
            </a:r>
          </a:p>
          <a:p>
            <a:r>
              <a:rPr lang="hr-HR" dirty="0"/>
              <a:t>n</a:t>
            </a:r>
            <a:r>
              <a:rPr lang="hr-HR" dirty="0" smtClean="0"/>
              <a:t>a kraju naredbe se stavlja znak </a:t>
            </a:r>
            <a:r>
              <a:rPr lang="hr-HR" i="1" dirty="0" smtClean="0"/>
              <a:t>:</a:t>
            </a:r>
          </a:p>
          <a:p>
            <a:r>
              <a:rPr lang="hr-HR" dirty="0"/>
              <a:t>b</a:t>
            </a:r>
            <a:r>
              <a:rPr lang="hr-HR" dirty="0" smtClean="0"/>
              <a:t>lokovi koda se postižu </a:t>
            </a:r>
            <a:r>
              <a:rPr lang="hr-HR" dirty="0" err="1" smtClean="0"/>
              <a:t>indentacijom</a:t>
            </a:r>
            <a:r>
              <a:rPr lang="hr-HR" dirty="0" smtClean="0"/>
              <a:t>!</a:t>
            </a:r>
          </a:p>
          <a:p>
            <a:r>
              <a:rPr lang="hr-HR" i="1" dirty="0" err="1"/>
              <a:t>b</a:t>
            </a:r>
            <a:r>
              <a:rPr lang="hr-HR" i="1" dirty="0" err="1" smtClean="0"/>
              <a:t>reak</a:t>
            </a:r>
            <a:r>
              <a:rPr lang="hr-HR" i="1" dirty="0" smtClean="0"/>
              <a:t>, </a:t>
            </a:r>
            <a:r>
              <a:rPr lang="hr-HR" i="1" dirty="0" err="1" smtClean="0"/>
              <a:t>continue</a:t>
            </a:r>
            <a:endParaRPr lang="hr-HR" i="1" dirty="0" smtClean="0"/>
          </a:p>
          <a:p>
            <a:r>
              <a:rPr lang="hr-HR" i="1" dirty="0" err="1" smtClean="0"/>
              <a:t>range</a:t>
            </a:r>
            <a:r>
              <a:rPr lang="hr-HR" i="1" dirty="0" smtClean="0"/>
              <a:t>()</a:t>
            </a:r>
          </a:p>
          <a:p>
            <a:r>
              <a:rPr lang="hr-HR" i="1" dirty="0" err="1"/>
              <a:t>e</a:t>
            </a:r>
            <a:r>
              <a:rPr lang="hr-HR" i="1" dirty="0" err="1" smtClean="0"/>
              <a:t>lse</a:t>
            </a:r>
            <a:r>
              <a:rPr lang="hr-HR" i="1" dirty="0" smtClean="0"/>
              <a:t> – </a:t>
            </a:r>
            <a:r>
              <a:rPr lang="hr-HR" dirty="0" smtClean="0"/>
              <a:t>što će se izvršiti nakon petlje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900" y="1600200"/>
            <a:ext cx="5186198" cy="996696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527" y="2835274"/>
            <a:ext cx="5207615" cy="797941"/>
          </a:xfrm>
          <a:prstGeom prst="rect">
            <a:avLst/>
          </a:prstGeom>
        </p:spPr>
      </p:pic>
      <p:pic>
        <p:nvPicPr>
          <p:cNvPr id="9" name="Slika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900" y="3871593"/>
            <a:ext cx="3096768" cy="858510"/>
          </a:xfrm>
          <a:prstGeom prst="rect">
            <a:avLst/>
          </a:prstGeom>
        </p:spPr>
      </p:pic>
      <p:pic>
        <p:nvPicPr>
          <p:cNvPr id="10" name="Slika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5900" y="4730102"/>
            <a:ext cx="3096768" cy="127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85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Zadaci</a:t>
            </a:r>
            <a:endParaRPr lang="hr-HR" dirty="0"/>
          </a:p>
        </p:txBody>
      </p:sp>
      <p:sp>
        <p:nvSpPr>
          <p:cNvPr id="4" name="Rezervirano mjesto sadržaja 3"/>
          <p:cNvSpPr>
            <a:spLocks noGrp="1"/>
          </p:cNvSpPr>
          <p:nvPr>
            <p:ph idx="1"/>
          </p:nvPr>
        </p:nvSpPr>
        <p:spPr>
          <a:xfrm>
            <a:off x="1282700" y="1765300"/>
            <a:ext cx="10665460" cy="4724401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hr-HR" dirty="0"/>
              <a:t>Posjetite </a:t>
            </a:r>
            <a:r>
              <a:rPr lang="hr-HR" dirty="0" smtClean="0"/>
              <a:t>stranicu i ispunite obrazac:</a:t>
            </a:r>
          </a:p>
          <a:p>
            <a:pPr marL="0" indent="0" algn="ctr">
              <a:buNone/>
            </a:pPr>
            <a:r>
              <a:rPr lang="hr-HR" b="1" dirty="0" smtClean="0">
                <a:hlinkClick r:id="rId2"/>
              </a:rPr>
              <a:t>https</a:t>
            </a:r>
            <a:r>
              <a:rPr lang="hr-HR" b="1" dirty="0">
                <a:hlinkClick r:id="rId2"/>
              </a:rPr>
              <a:t>://</a:t>
            </a:r>
            <a:r>
              <a:rPr lang="hr-HR" b="1" dirty="0" smtClean="0">
                <a:hlinkClick r:id="rId2"/>
              </a:rPr>
              <a:t>snakify.org/join_class/imusanovic/gmail.com/</a:t>
            </a:r>
            <a:endParaRPr lang="hr-HR" dirty="0"/>
          </a:p>
          <a:p>
            <a:pPr marL="514350" indent="-514350">
              <a:buFont typeface="+mj-lt"/>
              <a:buAutoNum type="arabicPeriod" startAt="2"/>
            </a:pPr>
            <a:r>
              <a:rPr lang="hr-HR" dirty="0" smtClean="0"/>
              <a:t>Riješite zadatke iz sljedećih poglavlja:</a:t>
            </a:r>
          </a:p>
          <a:p>
            <a:pPr marL="971550" lvl="1" indent="-514350">
              <a:buFont typeface="+mj-lt"/>
              <a:buAutoNum type="arabicPeriod"/>
            </a:pPr>
            <a:r>
              <a:rPr lang="hr-HR" dirty="0" err="1" smtClean="0"/>
              <a:t>Integer</a:t>
            </a:r>
            <a:r>
              <a:rPr lang="hr-HR" dirty="0" smtClean="0"/>
              <a:t> </a:t>
            </a:r>
            <a:r>
              <a:rPr lang="hr-HR" dirty="0" err="1" smtClean="0"/>
              <a:t>and</a:t>
            </a:r>
            <a:r>
              <a:rPr lang="hr-HR" dirty="0" smtClean="0"/>
              <a:t> </a:t>
            </a:r>
            <a:r>
              <a:rPr lang="hr-HR" dirty="0" err="1" smtClean="0"/>
              <a:t>float</a:t>
            </a:r>
            <a:r>
              <a:rPr lang="hr-HR" dirty="0" smtClean="0"/>
              <a:t> </a:t>
            </a:r>
            <a:r>
              <a:rPr lang="hr-HR" dirty="0" err="1" smtClean="0"/>
              <a:t>numbers</a:t>
            </a:r>
            <a:r>
              <a:rPr lang="hr-HR" dirty="0" smtClean="0"/>
              <a:t> (</a:t>
            </a:r>
            <a:r>
              <a:rPr lang="hr-HR" dirty="0" err="1" smtClean="0"/>
              <a:t>Swap</a:t>
            </a:r>
            <a:r>
              <a:rPr lang="hr-HR" dirty="0" smtClean="0"/>
              <a:t> </a:t>
            </a:r>
            <a:r>
              <a:rPr lang="hr-HR" dirty="0" err="1" smtClean="0"/>
              <a:t>digits</a:t>
            </a:r>
            <a:r>
              <a:rPr lang="hr-HR" dirty="0" smtClean="0"/>
              <a:t>, Reverse </a:t>
            </a:r>
            <a:r>
              <a:rPr lang="hr-HR" dirty="0" err="1" smtClean="0"/>
              <a:t>three</a:t>
            </a:r>
            <a:r>
              <a:rPr lang="hr-HR" dirty="0" smtClean="0"/>
              <a:t> </a:t>
            </a:r>
            <a:r>
              <a:rPr lang="hr-HR" dirty="0" err="1" smtClean="0"/>
              <a:t>digits</a:t>
            </a:r>
            <a:r>
              <a:rPr lang="hr-HR" dirty="0" smtClean="0"/>
              <a:t>, </a:t>
            </a:r>
            <a:r>
              <a:rPr lang="hr-HR" dirty="0" err="1" smtClean="0"/>
              <a:t>Day</a:t>
            </a:r>
            <a:r>
              <a:rPr lang="hr-HR" dirty="0" smtClean="0"/>
              <a:t> </a:t>
            </a:r>
            <a:r>
              <a:rPr lang="hr-HR" dirty="0" err="1" smtClean="0"/>
              <a:t>of</a:t>
            </a:r>
            <a:r>
              <a:rPr lang="hr-HR" dirty="0" smtClean="0"/>
              <a:t> </a:t>
            </a:r>
            <a:r>
              <a:rPr lang="hr-HR" dirty="0" err="1" smtClean="0"/>
              <a:t>week</a:t>
            </a:r>
            <a:r>
              <a:rPr lang="hr-HR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hr-HR" dirty="0" err="1" smtClean="0"/>
              <a:t>If</a:t>
            </a:r>
            <a:r>
              <a:rPr lang="hr-HR" dirty="0" smtClean="0"/>
              <a:t>, </a:t>
            </a:r>
            <a:r>
              <a:rPr lang="hr-HR" dirty="0" err="1" smtClean="0"/>
              <a:t>then</a:t>
            </a:r>
            <a:r>
              <a:rPr lang="hr-HR" dirty="0" smtClean="0"/>
              <a:t>, </a:t>
            </a:r>
            <a:r>
              <a:rPr lang="hr-HR" dirty="0" err="1" smtClean="0"/>
              <a:t>else</a:t>
            </a:r>
            <a:r>
              <a:rPr lang="hr-HR" dirty="0" smtClean="0"/>
              <a:t> (</a:t>
            </a:r>
            <a:r>
              <a:rPr lang="hr-HR" dirty="0" err="1" smtClean="0"/>
              <a:t>Ends</a:t>
            </a:r>
            <a:r>
              <a:rPr lang="hr-HR" dirty="0" smtClean="0"/>
              <a:t> </a:t>
            </a:r>
            <a:r>
              <a:rPr lang="hr-HR" dirty="0" err="1" smtClean="0"/>
              <a:t>of</a:t>
            </a:r>
            <a:r>
              <a:rPr lang="hr-HR" dirty="0" smtClean="0"/>
              <a:t> </a:t>
            </a:r>
            <a:r>
              <a:rPr lang="hr-HR" dirty="0" err="1" smtClean="0"/>
              <a:t>seven</a:t>
            </a:r>
            <a:r>
              <a:rPr lang="hr-HR" dirty="0" smtClean="0"/>
              <a:t>, Rock </a:t>
            </a:r>
            <a:r>
              <a:rPr lang="hr-HR" dirty="0" err="1" smtClean="0"/>
              <a:t>move</a:t>
            </a:r>
            <a:r>
              <a:rPr lang="hr-HR" dirty="0" smtClean="0"/>
              <a:t>, King </a:t>
            </a:r>
            <a:r>
              <a:rPr lang="hr-HR" dirty="0" err="1" smtClean="0"/>
              <a:t>move</a:t>
            </a:r>
            <a:r>
              <a:rPr lang="hr-HR" dirty="0" smtClean="0"/>
              <a:t>, </a:t>
            </a:r>
            <a:r>
              <a:rPr lang="hr-HR" dirty="0" err="1" smtClean="0"/>
              <a:t>Next</a:t>
            </a:r>
            <a:r>
              <a:rPr lang="hr-HR" dirty="0" smtClean="0"/>
              <a:t> </a:t>
            </a:r>
            <a:r>
              <a:rPr lang="hr-HR" dirty="0" err="1" smtClean="0"/>
              <a:t>day</a:t>
            </a:r>
            <a:r>
              <a:rPr lang="hr-HR" dirty="0" smtClean="0"/>
              <a:t>, </a:t>
            </a:r>
            <a:r>
              <a:rPr lang="hr-HR" dirty="0" err="1" smtClean="0"/>
              <a:t>Bishop</a:t>
            </a:r>
            <a:r>
              <a:rPr lang="hr-HR" dirty="0" smtClean="0"/>
              <a:t> </a:t>
            </a:r>
            <a:r>
              <a:rPr lang="hr-HR" dirty="0" err="1" smtClean="0"/>
              <a:t>moves</a:t>
            </a:r>
            <a:r>
              <a:rPr lang="hr-HR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hr-HR" dirty="0" smtClean="0"/>
              <a:t>For </a:t>
            </a:r>
            <a:r>
              <a:rPr lang="hr-HR" dirty="0" err="1" smtClean="0"/>
              <a:t>loop</a:t>
            </a:r>
            <a:r>
              <a:rPr lang="hr-HR" dirty="0" smtClean="0"/>
              <a:t> </a:t>
            </a:r>
            <a:r>
              <a:rPr lang="hr-HR" dirty="0" err="1" smtClean="0"/>
              <a:t>with</a:t>
            </a:r>
            <a:r>
              <a:rPr lang="hr-HR" dirty="0" smtClean="0"/>
              <a:t> </a:t>
            </a:r>
            <a:r>
              <a:rPr lang="hr-HR" dirty="0" err="1" smtClean="0"/>
              <a:t>range</a:t>
            </a:r>
            <a:r>
              <a:rPr lang="hr-HR" dirty="0" smtClean="0"/>
              <a:t> (First N </a:t>
            </a:r>
            <a:r>
              <a:rPr lang="hr-HR" dirty="0" err="1" smtClean="0"/>
              <a:t>odd</a:t>
            </a:r>
            <a:r>
              <a:rPr lang="hr-HR" dirty="0" smtClean="0"/>
              <a:t>, </a:t>
            </a:r>
            <a:r>
              <a:rPr lang="hr-HR" dirty="0" err="1" smtClean="0"/>
              <a:t>ascending</a:t>
            </a:r>
            <a:r>
              <a:rPr lang="hr-HR" dirty="0" smtClean="0"/>
              <a:t>; </a:t>
            </a:r>
            <a:r>
              <a:rPr lang="hr-HR" dirty="0" err="1" smtClean="0"/>
              <a:t>Ladder</a:t>
            </a:r>
            <a:r>
              <a:rPr lang="hr-HR" dirty="0" smtClean="0"/>
              <a:t>; </a:t>
            </a:r>
            <a:r>
              <a:rPr lang="hr-HR" dirty="0" err="1" smtClean="0"/>
              <a:t>Is</a:t>
            </a:r>
            <a:r>
              <a:rPr lang="hr-HR" dirty="0" smtClean="0"/>
              <a:t> prime; Print </a:t>
            </a:r>
            <a:r>
              <a:rPr lang="hr-HR" dirty="0" err="1" smtClean="0"/>
              <a:t>primes</a:t>
            </a:r>
            <a:r>
              <a:rPr lang="hr-HR" dirty="0" smtClean="0"/>
              <a:t> </a:t>
            </a:r>
            <a:r>
              <a:rPr lang="hr-HR" dirty="0" err="1" smtClean="0"/>
              <a:t>in</a:t>
            </a:r>
            <a:r>
              <a:rPr lang="hr-HR" dirty="0"/>
              <a:t> </a:t>
            </a:r>
            <a:r>
              <a:rPr lang="hr-HR" dirty="0" err="1" smtClean="0"/>
              <a:t>range</a:t>
            </a:r>
            <a:r>
              <a:rPr lang="hr-HR" dirty="0" smtClean="0"/>
              <a:t>; </a:t>
            </a:r>
            <a:r>
              <a:rPr lang="hr-HR" dirty="0" err="1" smtClean="0"/>
              <a:t>Lost</a:t>
            </a:r>
            <a:r>
              <a:rPr lang="hr-HR" dirty="0" smtClean="0"/>
              <a:t> </a:t>
            </a:r>
            <a:r>
              <a:rPr lang="hr-HR" dirty="0" err="1" smtClean="0"/>
              <a:t>card</a:t>
            </a:r>
            <a:r>
              <a:rPr lang="hr-HR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hr-HR" dirty="0" err="1" smtClean="0"/>
              <a:t>Strings</a:t>
            </a:r>
            <a:r>
              <a:rPr lang="hr-HR" dirty="0" smtClean="0"/>
              <a:t> (</a:t>
            </a:r>
            <a:r>
              <a:rPr lang="hr-HR" dirty="0" err="1" smtClean="0"/>
              <a:t>The</a:t>
            </a:r>
            <a:r>
              <a:rPr lang="hr-HR" dirty="0" smtClean="0"/>
              <a:t> </a:t>
            </a:r>
            <a:r>
              <a:rPr lang="hr-HR" dirty="0" err="1" smtClean="0"/>
              <a:t>number</a:t>
            </a:r>
            <a:r>
              <a:rPr lang="hr-HR" dirty="0" smtClean="0"/>
              <a:t> </a:t>
            </a:r>
            <a:r>
              <a:rPr lang="hr-HR" dirty="0" err="1" smtClean="0"/>
              <a:t>of</a:t>
            </a:r>
            <a:r>
              <a:rPr lang="hr-HR" dirty="0" smtClean="0"/>
              <a:t> </a:t>
            </a:r>
            <a:r>
              <a:rPr lang="hr-HR" dirty="0" err="1" smtClean="0"/>
              <a:t>words</a:t>
            </a:r>
            <a:r>
              <a:rPr lang="hr-HR" dirty="0" smtClean="0"/>
              <a:t>, Remove </a:t>
            </a:r>
            <a:r>
              <a:rPr lang="hr-HR" dirty="0" err="1" smtClean="0"/>
              <a:t>the</a:t>
            </a:r>
            <a:r>
              <a:rPr lang="hr-HR" dirty="0" smtClean="0"/>
              <a:t> fragment, </a:t>
            </a:r>
            <a:r>
              <a:rPr lang="hr-HR" dirty="0" err="1" smtClean="0"/>
              <a:t>Replace</a:t>
            </a:r>
            <a:r>
              <a:rPr lang="hr-HR" dirty="0" smtClean="0"/>
              <a:t> </a:t>
            </a:r>
            <a:r>
              <a:rPr lang="hr-HR" dirty="0" err="1" smtClean="0"/>
              <a:t>within</a:t>
            </a:r>
            <a:r>
              <a:rPr lang="hr-HR" dirty="0" smtClean="0"/>
              <a:t> </a:t>
            </a:r>
            <a:r>
              <a:rPr lang="hr-HR" dirty="0" err="1" smtClean="0"/>
              <a:t>the</a:t>
            </a:r>
            <a:r>
              <a:rPr lang="hr-HR" dirty="0" smtClean="0"/>
              <a:t> fragment)</a:t>
            </a:r>
          </a:p>
          <a:p>
            <a:pPr marL="971550" lvl="1" indent="-514350">
              <a:buFont typeface="+mj-lt"/>
              <a:buAutoNum type="arabicPeriod"/>
            </a:pPr>
            <a:r>
              <a:rPr lang="hr-HR" dirty="0" err="1" smtClean="0"/>
              <a:t>While</a:t>
            </a:r>
            <a:r>
              <a:rPr lang="hr-HR" dirty="0" smtClean="0"/>
              <a:t> </a:t>
            </a:r>
            <a:r>
              <a:rPr lang="hr-HR" dirty="0" err="1" smtClean="0"/>
              <a:t>loop</a:t>
            </a:r>
            <a:r>
              <a:rPr lang="hr-HR" dirty="0" smtClean="0"/>
              <a:t> (</a:t>
            </a:r>
            <a:r>
              <a:rPr lang="hr-HR" dirty="0" err="1" smtClean="0"/>
              <a:t>The</a:t>
            </a:r>
            <a:r>
              <a:rPr lang="hr-HR" dirty="0" smtClean="0"/>
              <a:t> </a:t>
            </a:r>
            <a:r>
              <a:rPr lang="hr-HR" dirty="0" err="1" smtClean="0"/>
              <a:t>maximum</a:t>
            </a:r>
            <a:r>
              <a:rPr lang="hr-HR" dirty="0" smtClean="0"/>
              <a:t> </a:t>
            </a:r>
            <a:r>
              <a:rPr lang="hr-HR" dirty="0" err="1" smtClean="0"/>
              <a:t>of</a:t>
            </a:r>
            <a:r>
              <a:rPr lang="hr-HR" dirty="0" smtClean="0"/>
              <a:t> </a:t>
            </a:r>
            <a:r>
              <a:rPr lang="hr-HR" dirty="0" err="1" smtClean="0"/>
              <a:t>the</a:t>
            </a:r>
            <a:r>
              <a:rPr lang="hr-HR" dirty="0" smtClean="0"/>
              <a:t> </a:t>
            </a:r>
            <a:r>
              <a:rPr lang="hr-HR" dirty="0" err="1" smtClean="0"/>
              <a:t>sequence</a:t>
            </a:r>
            <a:r>
              <a:rPr lang="hr-HR" dirty="0" smtClean="0"/>
              <a:t>, </a:t>
            </a:r>
            <a:r>
              <a:rPr lang="hr-HR" dirty="0" err="1" smtClean="0"/>
              <a:t>Fibbonacci</a:t>
            </a:r>
            <a:r>
              <a:rPr lang="hr-HR" dirty="0" smtClean="0"/>
              <a:t> </a:t>
            </a:r>
            <a:r>
              <a:rPr lang="hr-HR" dirty="0" err="1" smtClean="0"/>
              <a:t>numbers</a:t>
            </a:r>
            <a:r>
              <a:rPr lang="hr-HR" dirty="0" smtClean="0"/>
              <a:t>, </a:t>
            </a:r>
            <a:r>
              <a:rPr lang="hr-HR" dirty="0" err="1" smtClean="0"/>
              <a:t>The</a:t>
            </a:r>
            <a:r>
              <a:rPr lang="hr-HR" dirty="0" smtClean="0"/>
              <a:t> </a:t>
            </a:r>
            <a:r>
              <a:rPr lang="hr-HR" dirty="0" err="1" smtClean="0"/>
              <a:t>maximum</a:t>
            </a:r>
            <a:r>
              <a:rPr lang="hr-HR" dirty="0" smtClean="0"/>
              <a:t> </a:t>
            </a:r>
            <a:r>
              <a:rPr lang="hr-HR" dirty="0" err="1" smtClean="0"/>
              <a:t>number</a:t>
            </a:r>
            <a:r>
              <a:rPr lang="hr-HR" dirty="0" smtClean="0"/>
              <a:t> </a:t>
            </a:r>
            <a:r>
              <a:rPr lang="hr-HR" dirty="0" err="1" smtClean="0"/>
              <a:t>of</a:t>
            </a:r>
            <a:r>
              <a:rPr lang="hr-HR" dirty="0" smtClean="0"/>
              <a:t> </a:t>
            </a:r>
            <a:r>
              <a:rPr lang="hr-HR" dirty="0" err="1" smtClean="0"/>
              <a:t>consecutive</a:t>
            </a:r>
            <a:r>
              <a:rPr lang="hr-HR" dirty="0" smtClean="0"/>
              <a:t> </a:t>
            </a:r>
            <a:r>
              <a:rPr lang="hr-HR" dirty="0" err="1" smtClean="0"/>
              <a:t>equal</a:t>
            </a:r>
            <a:r>
              <a:rPr lang="hr-HR" dirty="0" smtClean="0"/>
              <a:t> </a:t>
            </a:r>
            <a:r>
              <a:rPr lang="hr-HR" dirty="0" err="1" smtClean="0"/>
              <a:t>elements</a:t>
            </a:r>
            <a:r>
              <a:rPr lang="hr-HR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hr-HR" dirty="0" err="1" smtClean="0"/>
              <a:t>Lists</a:t>
            </a:r>
            <a:r>
              <a:rPr lang="hr-HR" dirty="0" smtClean="0"/>
              <a:t>(</a:t>
            </a:r>
            <a:r>
              <a:rPr lang="hr-HR" dirty="0" err="1" smtClean="0"/>
              <a:t>Even</a:t>
            </a:r>
            <a:r>
              <a:rPr lang="hr-HR" dirty="0" smtClean="0"/>
              <a:t> </a:t>
            </a:r>
            <a:r>
              <a:rPr lang="hr-HR" dirty="0" err="1" smtClean="0"/>
              <a:t>elements</a:t>
            </a:r>
            <a:r>
              <a:rPr lang="hr-HR" dirty="0" smtClean="0"/>
              <a:t>, </a:t>
            </a:r>
            <a:r>
              <a:rPr lang="hr-HR" dirty="0" err="1" smtClean="0"/>
              <a:t>The</a:t>
            </a:r>
            <a:r>
              <a:rPr lang="hr-HR" dirty="0" smtClean="0"/>
              <a:t> </a:t>
            </a:r>
            <a:r>
              <a:rPr lang="hr-HR" dirty="0" err="1" smtClean="0"/>
              <a:t>number</a:t>
            </a:r>
            <a:r>
              <a:rPr lang="hr-HR" dirty="0" smtClean="0"/>
              <a:t> </a:t>
            </a:r>
            <a:r>
              <a:rPr lang="hr-HR" dirty="0" err="1" smtClean="0"/>
              <a:t>of</a:t>
            </a:r>
            <a:r>
              <a:rPr lang="hr-HR" dirty="0" smtClean="0"/>
              <a:t> </a:t>
            </a:r>
            <a:r>
              <a:rPr lang="hr-HR" dirty="0" err="1" smtClean="0"/>
              <a:t>distinct</a:t>
            </a:r>
            <a:r>
              <a:rPr lang="hr-HR" dirty="0" smtClean="0"/>
              <a:t> </a:t>
            </a:r>
            <a:r>
              <a:rPr lang="hr-HR" dirty="0" err="1" smtClean="0"/>
              <a:t>elements</a:t>
            </a:r>
            <a:r>
              <a:rPr lang="hr-HR" dirty="0" smtClean="0"/>
              <a:t>, </a:t>
            </a:r>
            <a:r>
              <a:rPr lang="hr-HR" dirty="0" err="1" smtClean="0"/>
              <a:t>Unique</a:t>
            </a:r>
            <a:r>
              <a:rPr lang="hr-HR" dirty="0" smtClean="0"/>
              <a:t> </a:t>
            </a:r>
            <a:r>
              <a:rPr lang="hr-HR" dirty="0" err="1" smtClean="0"/>
              <a:t>elements</a:t>
            </a:r>
            <a:r>
              <a:rPr lang="hr-HR" dirty="0" smtClean="0"/>
              <a:t>, </a:t>
            </a:r>
            <a:r>
              <a:rPr lang="hr-HR" dirty="0" err="1" smtClean="0"/>
              <a:t>Swap</a:t>
            </a:r>
            <a:r>
              <a:rPr lang="hr-HR" dirty="0" smtClean="0"/>
              <a:t> min </a:t>
            </a:r>
            <a:r>
              <a:rPr lang="hr-HR" dirty="0" err="1" smtClean="0"/>
              <a:t>and</a:t>
            </a:r>
            <a:r>
              <a:rPr lang="hr-HR" dirty="0" smtClean="0"/>
              <a:t> </a:t>
            </a:r>
            <a:r>
              <a:rPr lang="hr-HR" dirty="0" err="1" smtClean="0"/>
              <a:t>max</a:t>
            </a:r>
            <a:r>
              <a:rPr lang="hr-HR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hr-HR" dirty="0" err="1" smtClean="0"/>
              <a:t>Two-dimenstional</a:t>
            </a:r>
            <a:r>
              <a:rPr lang="hr-HR" dirty="0" smtClean="0"/>
              <a:t> </a:t>
            </a:r>
            <a:r>
              <a:rPr lang="hr-HR" dirty="0" err="1" smtClean="0"/>
              <a:t>arrays</a:t>
            </a:r>
            <a:r>
              <a:rPr lang="hr-HR" dirty="0" smtClean="0"/>
              <a:t> (</a:t>
            </a:r>
            <a:r>
              <a:rPr lang="hr-HR" dirty="0" err="1" smtClean="0"/>
              <a:t>Chess</a:t>
            </a:r>
            <a:r>
              <a:rPr lang="hr-HR" dirty="0" smtClean="0"/>
              <a:t> bord, </a:t>
            </a:r>
            <a:r>
              <a:rPr lang="hr-HR" dirty="0" err="1" smtClean="0"/>
              <a:t>Swap</a:t>
            </a:r>
            <a:r>
              <a:rPr lang="hr-HR" dirty="0" smtClean="0"/>
              <a:t> </a:t>
            </a:r>
            <a:r>
              <a:rPr lang="hr-HR" dirty="0" err="1" smtClean="0"/>
              <a:t>the</a:t>
            </a:r>
            <a:r>
              <a:rPr lang="hr-HR" dirty="0" smtClean="0"/>
              <a:t> </a:t>
            </a:r>
            <a:r>
              <a:rPr lang="hr-HR" dirty="0" err="1" smtClean="0"/>
              <a:t>columns</a:t>
            </a:r>
            <a:r>
              <a:rPr lang="hr-HR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hr-HR" dirty="0" err="1" smtClean="0"/>
              <a:t>Sets</a:t>
            </a:r>
            <a:r>
              <a:rPr lang="hr-HR" dirty="0" smtClean="0"/>
              <a:t> (</a:t>
            </a:r>
            <a:r>
              <a:rPr lang="hr-HR" dirty="0" err="1" smtClean="0"/>
              <a:t>The</a:t>
            </a:r>
            <a:r>
              <a:rPr lang="hr-HR" dirty="0" smtClean="0"/>
              <a:t> </a:t>
            </a:r>
            <a:r>
              <a:rPr lang="hr-HR" dirty="0" err="1" smtClean="0"/>
              <a:t>intersection</a:t>
            </a:r>
            <a:r>
              <a:rPr lang="hr-HR" dirty="0" smtClean="0"/>
              <a:t> </a:t>
            </a:r>
            <a:r>
              <a:rPr lang="hr-HR" dirty="0" err="1" smtClean="0"/>
              <a:t>of</a:t>
            </a:r>
            <a:r>
              <a:rPr lang="hr-HR" dirty="0" smtClean="0"/>
              <a:t> </a:t>
            </a:r>
            <a:r>
              <a:rPr lang="hr-HR" dirty="0" err="1" smtClean="0"/>
              <a:t>sets</a:t>
            </a:r>
            <a:r>
              <a:rPr lang="hr-HR" dirty="0" smtClean="0"/>
              <a:t>, </a:t>
            </a:r>
            <a:r>
              <a:rPr lang="hr-HR" dirty="0" err="1" smtClean="0"/>
              <a:t>Guess</a:t>
            </a:r>
            <a:r>
              <a:rPr lang="hr-HR" dirty="0" smtClean="0"/>
              <a:t> </a:t>
            </a:r>
            <a:r>
              <a:rPr lang="hr-HR" dirty="0" err="1" smtClean="0"/>
              <a:t>the</a:t>
            </a:r>
            <a:r>
              <a:rPr lang="hr-HR" dirty="0" smtClean="0"/>
              <a:t> </a:t>
            </a:r>
            <a:r>
              <a:rPr lang="hr-HR" dirty="0" err="1" smtClean="0"/>
              <a:t>number</a:t>
            </a:r>
            <a:r>
              <a:rPr lang="hr-HR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hr-HR" dirty="0" err="1" smtClean="0"/>
              <a:t>Dictionaries</a:t>
            </a:r>
            <a:r>
              <a:rPr lang="hr-HR" dirty="0" smtClean="0"/>
              <a:t> (</a:t>
            </a:r>
            <a:r>
              <a:rPr lang="hr-HR" dirty="0" err="1" smtClean="0"/>
              <a:t>Dictionary</a:t>
            </a:r>
            <a:r>
              <a:rPr lang="hr-HR" dirty="0" smtClean="0"/>
              <a:t> </a:t>
            </a:r>
            <a:r>
              <a:rPr lang="hr-HR" dirty="0" err="1" smtClean="0"/>
              <a:t>of</a:t>
            </a:r>
            <a:r>
              <a:rPr lang="hr-HR" dirty="0" smtClean="0"/>
              <a:t> </a:t>
            </a:r>
            <a:r>
              <a:rPr lang="hr-HR" dirty="0" err="1" smtClean="0"/>
              <a:t>synonyms</a:t>
            </a:r>
            <a:r>
              <a:rPr lang="hr-HR" dirty="0"/>
              <a:t>)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2332768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4681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Python</a:t>
            </a:r>
            <a:endParaRPr lang="hr-HR" dirty="0"/>
          </a:p>
        </p:txBody>
      </p:sp>
      <p:sp>
        <p:nvSpPr>
          <p:cNvPr id="5" name="Rezervirano mjesto sadržaja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err="1" smtClean="0"/>
              <a:t>Guido</a:t>
            </a:r>
            <a:r>
              <a:rPr lang="hr-HR" dirty="0" smtClean="0"/>
              <a:t> van </a:t>
            </a:r>
            <a:r>
              <a:rPr lang="hr-HR" dirty="0" err="1" smtClean="0"/>
              <a:t>Rossum</a:t>
            </a:r>
            <a:r>
              <a:rPr lang="hr-HR" dirty="0" smtClean="0"/>
              <a:t> 1990.</a:t>
            </a:r>
          </a:p>
          <a:p>
            <a:r>
              <a:rPr lang="hr-HR" dirty="0" smtClean="0"/>
              <a:t>Opće namjene, interpretiran i visoke razine</a:t>
            </a:r>
          </a:p>
          <a:p>
            <a:r>
              <a:rPr lang="hr-HR" dirty="0" err="1" smtClean="0"/>
              <a:t>Python</a:t>
            </a:r>
            <a:r>
              <a:rPr lang="hr-HR" dirty="0" smtClean="0"/>
              <a:t> filozofija naglašava čitljivost koda</a:t>
            </a:r>
          </a:p>
          <a:p>
            <a:r>
              <a:rPr lang="hr-HR" dirty="0" smtClean="0"/>
              <a:t>Dinamički pisan jezik s automatskim upravljanjem memorijom</a:t>
            </a:r>
          </a:p>
          <a:p>
            <a:r>
              <a:rPr lang="hr-HR" dirty="0" smtClean="0"/>
              <a:t>Podržava objektno orijentiranu, imperativnu, funkcionalnu i proceduralnu programersku paradigmu</a:t>
            </a:r>
          </a:p>
          <a:p>
            <a:r>
              <a:rPr lang="hr-HR" dirty="0" smtClean="0"/>
              <a:t>Velika standardna biblioteka</a:t>
            </a:r>
          </a:p>
          <a:p>
            <a:endParaRPr lang="hr-HR" dirty="0"/>
          </a:p>
          <a:p>
            <a:r>
              <a:rPr lang="hr-HR" dirty="0" smtClean="0"/>
              <a:t>Otvorite konzolu i u nju upišite naredbu </a:t>
            </a:r>
            <a:r>
              <a:rPr lang="hr-HR" i="1" dirty="0" err="1" smtClean="0"/>
              <a:t>python</a:t>
            </a:r>
            <a:r>
              <a:rPr lang="hr-HR" dirty="0" smtClean="0"/>
              <a:t>, a zatim upišite </a:t>
            </a:r>
            <a:r>
              <a:rPr lang="hr-HR" i="1" dirty="0" smtClean="0"/>
              <a:t>import </a:t>
            </a:r>
            <a:r>
              <a:rPr lang="hr-HR" i="1" dirty="0" err="1" smtClean="0"/>
              <a:t>this</a:t>
            </a:r>
            <a:endParaRPr lang="hr-HR" i="1" dirty="0" smtClean="0"/>
          </a:p>
        </p:txBody>
      </p:sp>
    </p:spTree>
    <p:extLst>
      <p:ext uri="{BB962C8B-B14F-4D97-AF65-F5344CB8AC3E}">
        <p14:creationId xmlns:p14="http://schemas.microsoft.com/office/powerpoint/2010/main" val="416312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Compiler</a:t>
            </a:r>
            <a:r>
              <a:rPr lang="hr-HR" dirty="0" smtClean="0"/>
              <a:t> vs. </a:t>
            </a:r>
            <a:r>
              <a:rPr lang="hr-HR" dirty="0" err="1" smtClean="0"/>
              <a:t>interpreter</a:t>
            </a:r>
            <a:endParaRPr lang="hr-HR" dirty="0"/>
          </a:p>
        </p:txBody>
      </p:sp>
      <p:pic>
        <p:nvPicPr>
          <p:cNvPr id="4" name="JNMy969SjyU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82700" y="1295400"/>
            <a:ext cx="9495028" cy="534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Python</a:t>
            </a:r>
            <a:r>
              <a:rPr lang="hr-HR" dirty="0" smtClean="0"/>
              <a:t> konzola i skripte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2 načina rada</a:t>
            </a:r>
          </a:p>
          <a:p>
            <a:pPr lvl="1"/>
            <a:r>
              <a:rPr lang="hr-HR" dirty="0" err="1" smtClean="0"/>
              <a:t>Konzolni</a:t>
            </a:r>
            <a:r>
              <a:rPr lang="hr-HR" dirty="0" smtClean="0"/>
              <a:t> način – omogućuje (zbog </a:t>
            </a:r>
            <a:r>
              <a:rPr lang="hr-HR" dirty="0" err="1" smtClean="0"/>
              <a:t>interpretera</a:t>
            </a:r>
            <a:r>
              <a:rPr lang="hr-HR" dirty="0" smtClean="0"/>
              <a:t>) direktno upisivanje i izvršavanje naredbi (korisno za testiranje i </a:t>
            </a:r>
            <a:r>
              <a:rPr lang="hr-HR" dirty="0" err="1" smtClean="0"/>
              <a:t>debugging</a:t>
            </a:r>
            <a:r>
              <a:rPr lang="hr-HR" dirty="0" smtClean="0"/>
              <a:t>)</a:t>
            </a:r>
          </a:p>
          <a:p>
            <a:pPr lvl="2"/>
            <a:r>
              <a:rPr lang="hr-HR" dirty="0" smtClean="0"/>
              <a:t>Jednostavne naredbe se odmah provjeravaju (npr. 4+4, </a:t>
            </a:r>
            <a:r>
              <a:rPr lang="hr-HR" dirty="0" err="1" smtClean="0"/>
              <a:t>type</a:t>
            </a:r>
            <a:r>
              <a:rPr lang="hr-HR" dirty="0" smtClean="0"/>
              <a:t>(„</a:t>
            </a:r>
            <a:r>
              <a:rPr lang="hr-HR" dirty="0" err="1" smtClean="0"/>
              <a:t>hello</a:t>
            </a:r>
            <a:r>
              <a:rPr lang="hr-HR" dirty="0" smtClean="0"/>
              <a:t>”), itd.)</a:t>
            </a:r>
          </a:p>
          <a:p>
            <a:pPr lvl="2"/>
            <a:r>
              <a:rPr lang="hr-HR" dirty="0" smtClean="0"/>
              <a:t>Nakon što se uključi konzola direktno se upisuju naredbe</a:t>
            </a:r>
          </a:p>
          <a:p>
            <a:pPr lvl="1"/>
            <a:r>
              <a:rPr lang="hr-HR" dirty="0" err="1" smtClean="0"/>
              <a:t>Skriptni</a:t>
            </a:r>
            <a:r>
              <a:rPr lang="hr-HR" dirty="0" smtClean="0"/>
              <a:t> način – pisanje cijelih skripti (programa) koji će se kasnije izvoditi</a:t>
            </a:r>
          </a:p>
          <a:p>
            <a:pPr lvl="2"/>
            <a:r>
              <a:rPr lang="hr-HR" dirty="0" smtClean="0"/>
              <a:t>Potrebno je najprije napisati cijeli program, a zatim ga spremiti s nastavkom .</a:t>
            </a:r>
            <a:r>
              <a:rPr lang="hr-HR" dirty="0" err="1" smtClean="0"/>
              <a:t>py</a:t>
            </a:r>
            <a:r>
              <a:rPr lang="hr-HR" dirty="0" smtClean="0"/>
              <a:t> nakon čeka ga pozivamo (</a:t>
            </a:r>
            <a:r>
              <a:rPr lang="hr-HR" i="1" dirty="0" err="1" smtClean="0"/>
              <a:t>python</a:t>
            </a:r>
            <a:r>
              <a:rPr lang="hr-HR" i="1" dirty="0" smtClean="0"/>
              <a:t> mojadatoteka.py</a:t>
            </a:r>
            <a:r>
              <a:rPr lang="hr-HR" dirty="0"/>
              <a:t>)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1924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Sintaksa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Komentari započinju sa znakom </a:t>
            </a:r>
            <a:r>
              <a:rPr lang="hr-HR" i="1" dirty="0" smtClean="0"/>
              <a:t>#</a:t>
            </a:r>
            <a:r>
              <a:rPr lang="hr-HR" dirty="0" smtClean="0"/>
              <a:t>, a </a:t>
            </a:r>
            <a:r>
              <a:rPr lang="hr-HR" dirty="0" err="1" smtClean="0"/>
              <a:t>docstrings</a:t>
            </a:r>
            <a:r>
              <a:rPr lang="hr-HR" dirty="0"/>
              <a:t> </a:t>
            </a:r>
            <a:r>
              <a:rPr lang="hr-HR" dirty="0" smtClean="0"/>
              <a:t>(kao komentari u više linija počinju i završavaju s tri znaka </a:t>
            </a:r>
            <a:r>
              <a:rPr lang="hr-HR" i="1" dirty="0"/>
              <a:t>"</a:t>
            </a:r>
            <a:r>
              <a:rPr lang="hr-HR" dirty="0" smtClean="0"/>
              <a:t> (</a:t>
            </a:r>
            <a:r>
              <a:rPr lang="hr-HR" i="1" dirty="0" smtClean="0"/>
              <a:t>""</a:t>
            </a:r>
            <a:r>
              <a:rPr lang="hr-HR" i="1" dirty="0"/>
              <a:t>"</a:t>
            </a:r>
            <a:r>
              <a:rPr lang="hr-HR" dirty="0" smtClean="0"/>
              <a:t>)</a:t>
            </a:r>
            <a:endParaRPr lang="hr-HR" dirty="0" smtClean="0">
              <a:latin typeface="Consolas" panose="020B0609020204030204" pitchFamily="49" charset="0"/>
            </a:endParaRPr>
          </a:p>
          <a:p>
            <a:r>
              <a:rPr lang="hr-HR" dirty="0" err="1" smtClean="0"/>
              <a:t>Indentacija</a:t>
            </a:r>
            <a:r>
              <a:rPr lang="hr-HR" dirty="0" smtClean="0"/>
              <a:t> – obavezna u </a:t>
            </a:r>
            <a:r>
              <a:rPr lang="hr-HR" dirty="0" err="1" smtClean="0"/>
              <a:t>Pythonu</a:t>
            </a:r>
            <a:endParaRPr lang="hr-HR" dirty="0" smtClean="0"/>
          </a:p>
          <a:p>
            <a:pPr marL="457200" lvl="1" indent="0">
              <a:buNone/>
            </a:pPr>
            <a:r>
              <a:rPr lang="hr-HR" i="1" dirty="0" err="1"/>
              <a:t>i</a:t>
            </a:r>
            <a:r>
              <a:rPr lang="hr-HR" i="1" dirty="0" err="1" smtClean="0"/>
              <a:t>f</a:t>
            </a:r>
            <a:r>
              <a:rPr lang="hr-HR" i="1" dirty="0" smtClean="0"/>
              <a:t> 5 &gt; 2:						</a:t>
            </a:r>
            <a:r>
              <a:rPr lang="hr-HR" i="1" dirty="0" err="1" smtClean="0"/>
              <a:t>if</a:t>
            </a:r>
            <a:r>
              <a:rPr lang="hr-HR" i="1" dirty="0" smtClean="0"/>
              <a:t> 5 &gt; 2:</a:t>
            </a:r>
          </a:p>
          <a:p>
            <a:pPr marL="457200" lvl="1" indent="0">
              <a:buNone/>
            </a:pPr>
            <a:r>
              <a:rPr lang="hr-HR" i="1" dirty="0"/>
              <a:t>	</a:t>
            </a:r>
            <a:r>
              <a:rPr lang="hr-HR" i="1" dirty="0" smtClean="0"/>
              <a:t>print(„</a:t>
            </a:r>
            <a:r>
              <a:rPr lang="hr-HR" i="1" dirty="0" err="1" smtClean="0"/>
              <a:t>aaa</a:t>
            </a:r>
            <a:r>
              <a:rPr lang="hr-HR" i="1" dirty="0" smtClean="0"/>
              <a:t>”)</a:t>
            </a:r>
            <a:r>
              <a:rPr lang="hr-HR" dirty="0" smtClean="0"/>
              <a:t>					</a:t>
            </a:r>
            <a:r>
              <a:rPr lang="hr-HR" i="1" dirty="0" smtClean="0"/>
              <a:t>print(„</a:t>
            </a:r>
            <a:r>
              <a:rPr lang="hr-HR" i="1" dirty="0" err="1" smtClean="0"/>
              <a:t>aaa</a:t>
            </a:r>
            <a:r>
              <a:rPr lang="hr-HR" i="1" dirty="0" smtClean="0"/>
              <a:t>”)</a:t>
            </a:r>
          </a:p>
          <a:p>
            <a:pPr lvl="1"/>
            <a:r>
              <a:rPr lang="hr-HR" dirty="0" smtClean="0"/>
              <a:t>služi za odvajanje blokova koda</a:t>
            </a:r>
            <a:endParaRPr lang="hr-HR" dirty="0"/>
          </a:p>
        </p:txBody>
      </p:sp>
      <p:sp>
        <p:nvSpPr>
          <p:cNvPr id="4" name="&quot;Ne&quot;-simbol 3"/>
          <p:cNvSpPr/>
          <p:nvPr/>
        </p:nvSpPr>
        <p:spPr>
          <a:xfrm>
            <a:off x="7729728" y="2877312"/>
            <a:ext cx="1475232" cy="1402080"/>
          </a:xfrm>
          <a:prstGeom prst="noSmoking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72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Varijable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Nema deklaracije varijabli – varijabla se stvara kada joj se prvi put da neka vrijednost</a:t>
            </a:r>
          </a:p>
          <a:p>
            <a:pPr marL="457200" lvl="1" indent="0">
              <a:buNone/>
            </a:pPr>
            <a:r>
              <a:rPr lang="hr-HR" i="1" dirty="0" smtClean="0"/>
              <a:t>x = 5; y = „Pero”; x = y = z = „a”; a, b, c = 1, 2, 3</a:t>
            </a:r>
            <a:endParaRPr lang="hr-HR" i="1" dirty="0"/>
          </a:p>
          <a:p>
            <a:r>
              <a:rPr lang="hr-HR" dirty="0" smtClean="0"/>
              <a:t>Imena varijabli moraju započeti sa slovom ili znakom </a:t>
            </a:r>
            <a:r>
              <a:rPr lang="hr-HR" i="1" dirty="0" smtClean="0"/>
              <a:t>_</a:t>
            </a:r>
            <a:r>
              <a:rPr lang="hr-HR" dirty="0"/>
              <a:t> </a:t>
            </a:r>
            <a:r>
              <a:rPr lang="hr-HR" dirty="0" smtClean="0"/>
              <a:t>te moraju sadržavati samo alfanumeričke znakove (A – z, 0 – 9 i _)</a:t>
            </a:r>
          </a:p>
          <a:p>
            <a:r>
              <a:rPr lang="hr-HR" dirty="0" smtClean="0"/>
              <a:t>nazivi varijabli su </a:t>
            </a:r>
            <a:r>
              <a:rPr lang="hr-HR" b="1" dirty="0" err="1" smtClean="0"/>
              <a:t>case-sensitive</a:t>
            </a:r>
            <a:endParaRPr lang="hr-HR" dirty="0" smtClean="0"/>
          </a:p>
          <a:p>
            <a:r>
              <a:rPr lang="hr-HR" i="1" dirty="0" smtClean="0"/>
              <a:t>a, *b = 1, 2, 3, 4 (a = 1, b = [2, 3, 4, 5])</a:t>
            </a:r>
          </a:p>
          <a:p>
            <a:r>
              <a:rPr lang="hr-HR" i="1" dirty="0" smtClean="0"/>
              <a:t>del x</a:t>
            </a:r>
            <a:r>
              <a:rPr lang="hr-HR" dirty="0" smtClean="0"/>
              <a:t> - brisanje varijable</a:t>
            </a:r>
          </a:p>
        </p:txBody>
      </p:sp>
    </p:spTree>
    <p:extLst>
      <p:ext uri="{BB962C8B-B14F-4D97-AF65-F5344CB8AC3E}">
        <p14:creationId xmlns:p14="http://schemas.microsoft.com/office/powerpoint/2010/main" val="1486332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Tipovi podataka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Brojčani tipovi</a:t>
            </a:r>
          </a:p>
          <a:p>
            <a:pPr lvl="1"/>
            <a:r>
              <a:rPr lang="hr-HR" dirty="0" err="1" smtClean="0"/>
              <a:t>int</a:t>
            </a:r>
            <a:r>
              <a:rPr lang="hr-HR" dirty="0" smtClean="0"/>
              <a:t> (5, 763, -76435)</a:t>
            </a:r>
          </a:p>
          <a:p>
            <a:pPr lvl="2"/>
            <a:r>
              <a:rPr lang="hr-HR" dirty="0" smtClean="0"/>
              <a:t>pozitivni ili negativni brojevi neograničene veličine bez decimala</a:t>
            </a:r>
          </a:p>
          <a:p>
            <a:pPr lvl="1"/>
            <a:r>
              <a:rPr lang="hr-HR" dirty="0" err="1" smtClean="0"/>
              <a:t>float</a:t>
            </a:r>
            <a:r>
              <a:rPr lang="hr-HR" dirty="0" smtClean="0"/>
              <a:t> (1.10, 5.0, -23.87)</a:t>
            </a:r>
          </a:p>
          <a:p>
            <a:pPr lvl="2"/>
            <a:r>
              <a:rPr lang="hr-HR" dirty="0" smtClean="0"/>
              <a:t>pozitivni ili negativni brojevi s decimalama</a:t>
            </a:r>
          </a:p>
          <a:p>
            <a:pPr lvl="2"/>
            <a:r>
              <a:rPr lang="hr-HR" dirty="0" smtClean="0"/>
              <a:t>mogu biti zapisani i znanstvenom notacijom (35e3, 12e4, -87.7e100)</a:t>
            </a:r>
          </a:p>
          <a:p>
            <a:pPr lvl="1"/>
            <a:r>
              <a:rPr lang="hr-HR" dirty="0" smtClean="0"/>
              <a:t>complex (3+5j, 5j, -7j)</a:t>
            </a:r>
          </a:p>
          <a:p>
            <a:pPr lvl="2"/>
            <a:r>
              <a:rPr lang="hr-HR" dirty="0" smtClean="0"/>
              <a:t>za zapisivanje kompleksnih brojeva s imaginarnim dijelom</a:t>
            </a:r>
          </a:p>
          <a:p>
            <a:r>
              <a:rPr lang="hr-HR" dirty="0" smtClean="0"/>
              <a:t>za </a:t>
            </a:r>
            <a:r>
              <a:rPr lang="hr-HR" dirty="0" err="1" smtClean="0"/>
              <a:t>casting</a:t>
            </a:r>
            <a:r>
              <a:rPr lang="hr-HR" dirty="0" smtClean="0"/>
              <a:t> koristimo </a:t>
            </a:r>
            <a:r>
              <a:rPr lang="hr-HR" dirty="0" err="1" smtClean="0"/>
              <a:t>int</a:t>
            </a:r>
            <a:r>
              <a:rPr lang="hr-HR" dirty="0" smtClean="0"/>
              <a:t>(), </a:t>
            </a:r>
            <a:r>
              <a:rPr lang="hr-HR" dirty="0" err="1" smtClean="0"/>
              <a:t>float</a:t>
            </a:r>
            <a:r>
              <a:rPr lang="hr-HR" dirty="0" smtClean="0"/>
              <a:t>(), str()</a:t>
            </a:r>
          </a:p>
        </p:txBody>
      </p:sp>
    </p:spTree>
    <p:extLst>
      <p:ext uri="{BB962C8B-B14F-4D97-AF65-F5344CB8AC3E}">
        <p14:creationId xmlns:p14="http://schemas.microsoft.com/office/powerpoint/2010/main" val="407472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Tipovi podataka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err="1" smtClean="0"/>
              <a:t>String</a:t>
            </a:r>
            <a:endParaRPr lang="hr-HR" dirty="0"/>
          </a:p>
          <a:p>
            <a:pPr lvl="1"/>
            <a:r>
              <a:rPr lang="hr-HR" dirty="0"/>
              <a:t>omeđeni su jednostrukim ('xxx') ili dvostrukim ("xxx") navodnicima</a:t>
            </a:r>
          </a:p>
          <a:p>
            <a:pPr lvl="1"/>
            <a:r>
              <a:rPr lang="hr-HR" dirty="0" err="1" smtClean="0"/>
              <a:t>podstringovi</a:t>
            </a:r>
            <a:r>
              <a:rPr lang="hr-HR" dirty="0" smtClean="0"/>
              <a:t>:</a:t>
            </a:r>
          </a:p>
          <a:p>
            <a:pPr lvl="2"/>
            <a:r>
              <a:rPr lang="hr-HR" dirty="0" smtClean="0"/>
              <a:t>koristimo [] notaciju (pozicije počinju od 0)</a:t>
            </a:r>
          </a:p>
          <a:p>
            <a:pPr lvl="2"/>
            <a:r>
              <a:rPr lang="hr-HR" dirty="0" smtClean="0"/>
              <a:t>znak na 3 poziciji – </a:t>
            </a:r>
            <a:r>
              <a:rPr lang="hr-HR" i="1" dirty="0" smtClean="0"/>
              <a:t>x[3]</a:t>
            </a:r>
          </a:p>
          <a:p>
            <a:pPr lvl="2"/>
            <a:r>
              <a:rPr lang="hr-HR" dirty="0" err="1" smtClean="0"/>
              <a:t>podstring</a:t>
            </a:r>
            <a:r>
              <a:rPr lang="hr-HR" dirty="0" smtClean="0"/>
              <a:t> od 2 do 5 pozicije </a:t>
            </a:r>
            <a:r>
              <a:rPr lang="hr-HR" i="1" dirty="0" smtClean="0"/>
              <a:t>x[2:5]</a:t>
            </a:r>
          </a:p>
          <a:p>
            <a:pPr lvl="1"/>
            <a:r>
              <a:rPr lang="hr-HR" dirty="0" smtClean="0"/>
              <a:t>funkcije</a:t>
            </a:r>
          </a:p>
          <a:p>
            <a:pPr lvl="2"/>
            <a:r>
              <a:rPr lang="hr-HR" i="1" dirty="0" err="1" smtClean="0"/>
              <a:t>a.strip</a:t>
            </a:r>
            <a:r>
              <a:rPr lang="hr-HR" i="1" dirty="0" smtClean="0"/>
              <a:t>()</a:t>
            </a:r>
            <a:r>
              <a:rPr lang="hr-HR" dirty="0" smtClean="0"/>
              <a:t> – uklanja praznine s početka i kraja </a:t>
            </a:r>
            <a:r>
              <a:rPr lang="hr-HR" dirty="0" err="1" smtClean="0"/>
              <a:t>string</a:t>
            </a:r>
            <a:r>
              <a:rPr lang="hr-HR" dirty="0" smtClean="0"/>
              <a:t>-a</a:t>
            </a:r>
          </a:p>
          <a:p>
            <a:pPr lvl="2"/>
            <a:r>
              <a:rPr lang="hr-HR" i="1" dirty="0" err="1" smtClean="0"/>
              <a:t>len</a:t>
            </a:r>
            <a:r>
              <a:rPr lang="hr-HR" i="1" dirty="0" smtClean="0"/>
              <a:t>(a)</a:t>
            </a:r>
            <a:r>
              <a:rPr lang="hr-HR" dirty="0" smtClean="0"/>
              <a:t> – duljina </a:t>
            </a:r>
            <a:r>
              <a:rPr lang="hr-HR" dirty="0" err="1" smtClean="0"/>
              <a:t>string</a:t>
            </a:r>
            <a:r>
              <a:rPr lang="hr-HR" dirty="0" smtClean="0"/>
              <a:t>-a</a:t>
            </a:r>
          </a:p>
          <a:p>
            <a:pPr lvl="2"/>
            <a:r>
              <a:rPr lang="hr-HR" i="1" dirty="0" err="1" smtClean="0"/>
              <a:t>a.lower</a:t>
            </a:r>
            <a:r>
              <a:rPr lang="hr-HR" i="1" dirty="0" smtClean="0"/>
              <a:t>() </a:t>
            </a:r>
            <a:r>
              <a:rPr lang="hr-HR" dirty="0" smtClean="0"/>
              <a:t>i </a:t>
            </a:r>
            <a:r>
              <a:rPr lang="hr-HR" i="1" dirty="0" err="1" smtClean="0"/>
              <a:t>a.upper</a:t>
            </a:r>
            <a:r>
              <a:rPr lang="hr-HR" i="1" dirty="0" smtClean="0"/>
              <a:t>(a)</a:t>
            </a:r>
            <a:r>
              <a:rPr lang="hr-HR" dirty="0" smtClean="0"/>
              <a:t> – mala i velika slova</a:t>
            </a:r>
          </a:p>
          <a:p>
            <a:pPr lvl="2"/>
            <a:r>
              <a:rPr lang="hr-HR" i="1" dirty="0" err="1" smtClean="0"/>
              <a:t>a.replace</a:t>
            </a:r>
            <a:r>
              <a:rPr lang="hr-HR" i="1" dirty="0" smtClean="0"/>
              <a:t>(znak1, znak2)</a:t>
            </a:r>
            <a:r>
              <a:rPr lang="hr-HR" dirty="0" smtClean="0"/>
              <a:t> – mijenja znak1 znakom2</a:t>
            </a:r>
          </a:p>
          <a:p>
            <a:pPr lvl="2"/>
            <a:r>
              <a:rPr lang="hr-HR" i="1" dirty="0" err="1" smtClean="0"/>
              <a:t>a.split</a:t>
            </a:r>
            <a:r>
              <a:rPr lang="hr-HR" i="1" dirty="0" smtClean="0"/>
              <a:t>(znak)</a:t>
            </a:r>
            <a:r>
              <a:rPr lang="hr-HR" dirty="0" smtClean="0"/>
              <a:t> – dijeli </a:t>
            </a:r>
            <a:r>
              <a:rPr lang="hr-HR" dirty="0" err="1" smtClean="0"/>
              <a:t>string</a:t>
            </a:r>
            <a:r>
              <a:rPr lang="hr-HR" dirty="0" smtClean="0"/>
              <a:t> na zadanom znaku</a:t>
            </a:r>
          </a:p>
          <a:p>
            <a:pPr lvl="1"/>
            <a:r>
              <a:rPr lang="hr-HR" dirty="0" smtClean="0"/>
              <a:t>korisnikov unos</a:t>
            </a:r>
          </a:p>
          <a:p>
            <a:pPr lvl="2"/>
            <a:r>
              <a:rPr lang="hr-HR" i="1" dirty="0" smtClean="0"/>
              <a:t>x = input(); y = input(„Unesite: ”)</a:t>
            </a:r>
            <a:endParaRPr lang="hr-HR" i="1" dirty="0"/>
          </a:p>
        </p:txBody>
      </p:sp>
    </p:spTree>
    <p:extLst>
      <p:ext uri="{BB962C8B-B14F-4D97-AF65-F5344CB8AC3E}">
        <p14:creationId xmlns:p14="http://schemas.microsoft.com/office/powerpoint/2010/main" val="3770413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Operatori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Osim standardnih:</a:t>
            </a:r>
          </a:p>
          <a:p>
            <a:pPr lvl="1"/>
            <a:r>
              <a:rPr lang="hr-HR" i="1" dirty="0" smtClean="0"/>
              <a:t>x**y</a:t>
            </a:r>
            <a:r>
              <a:rPr lang="hr-HR" dirty="0" smtClean="0"/>
              <a:t> (x na eksponent y)</a:t>
            </a:r>
          </a:p>
          <a:p>
            <a:pPr lvl="1"/>
            <a:r>
              <a:rPr lang="hr-HR" i="1" dirty="0" smtClean="0"/>
              <a:t>x // y</a:t>
            </a:r>
            <a:r>
              <a:rPr lang="hr-HR" dirty="0" smtClean="0"/>
              <a:t> (dijeljenje sa zaokruživanjem na niži)</a:t>
            </a:r>
          </a:p>
          <a:p>
            <a:pPr lvl="1"/>
            <a:r>
              <a:rPr lang="hr-HR" i="1" dirty="0" err="1" smtClean="0"/>
              <a:t>and</a:t>
            </a:r>
            <a:r>
              <a:rPr lang="hr-HR" dirty="0" smtClean="0"/>
              <a:t>, </a:t>
            </a:r>
            <a:r>
              <a:rPr lang="hr-HR" i="1" dirty="0" err="1" smtClean="0"/>
              <a:t>or</a:t>
            </a:r>
            <a:r>
              <a:rPr lang="hr-HR" dirty="0" smtClean="0"/>
              <a:t> i </a:t>
            </a:r>
            <a:r>
              <a:rPr lang="hr-HR" i="1" dirty="0" smtClean="0"/>
              <a:t>not</a:t>
            </a:r>
          </a:p>
          <a:p>
            <a:pPr lvl="1"/>
            <a:r>
              <a:rPr lang="hr-HR" i="1" dirty="0" err="1" smtClean="0"/>
              <a:t>is</a:t>
            </a:r>
            <a:r>
              <a:rPr lang="hr-HR" i="1" dirty="0" smtClean="0"/>
              <a:t> </a:t>
            </a:r>
            <a:r>
              <a:rPr lang="hr-HR" dirty="0" smtClean="0"/>
              <a:t>i </a:t>
            </a:r>
            <a:r>
              <a:rPr lang="hr-HR" i="1" dirty="0" err="1" smtClean="0"/>
              <a:t>is</a:t>
            </a:r>
            <a:r>
              <a:rPr lang="hr-HR" i="1" dirty="0" smtClean="0"/>
              <a:t> not</a:t>
            </a:r>
            <a:endParaRPr lang="hr-HR" dirty="0" smtClean="0"/>
          </a:p>
          <a:p>
            <a:pPr lvl="1"/>
            <a:r>
              <a:rPr lang="hr-HR" i="1" dirty="0" err="1" smtClean="0"/>
              <a:t>in</a:t>
            </a:r>
            <a:r>
              <a:rPr lang="hr-HR" dirty="0"/>
              <a:t> </a:t>
            </a:r>
            <a:r>
              <a:rPr lang="hr-HR" dirty="0" smtClean="0"/>
              <a:t>i </a:t>
            </a:r>
            <a:r>
              <a:rPr lang="hr-HR" i="1" dirty="0" smtClean="0"/>
              <a:t>not </a:t>
            </a:r>
            <a:r>
              <a:rPr lang="hr-HR" i="1" dirty="0" err="1" smtClean="0"/>
              <a:t>in</a:t>
            </a:r>
            <a:r>
              <a:rPr lang="hr-HR" i="1" dirty="0" smtClean="0"/>
              <a:t> </a:t>
            </a:r>
            <a:r>
              <a:rPr lang="hr-HR" dirty="0" smtClean="0"/>
              <a:t>(operator provjere nalazi li se nešto u nizu)</a:t>
            </a:r>
          </a:p>
        </p:txBody>
      </p:sp>
    </p:spTree>
    <p:extLst>
      <p:ext uri="{BB962C8B-B14F-4D97-AF65-F5344CB8AC3E}">
        <p14:creationId xmlns:p14="http://schemas.microsoft.com/office/powerpoint/2010/main" val="1058837347"/>
      </p:ext>
    </p:extLst>
  </p:cSld>
  <p:clrMapOvr>
    <a:masterClrMapping/>
  </p:clrMapOvr>
</p:sld>
</file>

<file path=ppt/theme/theme1.xml><?xml version="1.0" encoding="utf-8"?>
<a:theme xmlns:a="http://schemas.openxmlformats.org/drawingml/2006/main" name="BootcampI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BootcampIT-template</Template>
  <TotalTime>1330</TotalTime>
  <Words>1116</Words>
  <Application>Microsoft Office PowerPoint</Application>
  <PresentationFormat>Široki zaslon</PresentationFormat>
  <Paragraphs>149</Paragraphs>
  <Slides>19</Slides>
  <Notes>0</Notes>
  <HiddenSlides>0</HiddenSlides>
  <MMClips>1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Consolas</vt:lpstr>
      <vt:lpstr>BootcampIT-template</vt:lpstr>
      <vt:lpstr>Programiranje</vt:lpstr>
      <vt:lpstr>Python</vt:lpstr>
      <vt:lpstr>Compiler vs. interpreter</vt:lpstr>
      <vt:lpstr>Python konzola i skripte</vt:lpstr>
      <vt:lpstr>Sintaksa</vt:lpstr>
      <vt:lpstr>Varijable</vt:lpstr>
      <vt:lpstr>Tipovi podataka</vt:lpstr>
      <vt:lpstr>Tipovi podataka</vt:lpstr>
      <vt:lpstr>Operatori</vt:lpstr>
      <vt:lpstr>Strukture podataka</vt:lpstr>
      <vt:lpstr>List</vt:lpstr>
      <vt:lpstr>Tuple</vt:lpstr>
      <vt:lpstr>Set (skup)</vt:lpstr>
      <vt:lpstr>Dictionary</vt:lpstr>
      <vt:lpstr>If, elif, else</vt:lpstr>
      <vt:lpstr>While petlja</vt:lpstr>
      <vt:lpstr>For petlja</vt:lpstr>
      <vt:lpstr>Zadaci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(JavaScript)</dc:title>
  <dc:creator>Windows korisnik</dc:creator>
  <cp:lastModifiedBy>Ivan Mušanović</cp:lastModifiedBy>
  <cp:revision>72</cp:revision>
  <dcterms:created xsi:type="dcterms:W3CDTF">2017-02-17T07:27:43Z</dcterms:created>
  <dcterms:modified xsi:type="dcterms:W3CDTF">2019-01-22T08:15:13Z</dcterms:modified>
</cp:coreProperties>
</file>