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9" r:id="rId9"/>
    <p:sldId id="261" r:id="rId10"/>
    <p:sldId id="264" r:id="rId11"/>
    <p:sldId id="265" r:id="rId12"/>
    <p:sldId id="266" r:id="rId13"/>
    <p:sldId id="272" r:id="rId14"/>
    <p:sldId id="267" r:id="rId15"/>
    <p:sldId id="268" r:id="rId16"/>
    <p:sldId id="269" r:id="rId17"/>
    <p:sldId id="270" r:id="rId18"/>
    <p:sldId id="271" r:id="rId19"/>
    <p:sldId id="273" r:id="rId20"/>
    <p:sldId id="280" r:id="rId21"/>
    <p:sldId id="274" r:id="rId22"/>
    <p:sldId id="281" r:id="rId23"/>
    <p:sldId id="282" r:id="rId2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76536" autoAdjust="0"/>
  </p:normalViewPr>
  <p:slideViewPr>
    <p:cSldViewPr snapToGrid="0">
      <p:cViewPr varScale="1">
        <p:scale>
          <a:sx n="67" d="100"/>
          <a:sy n="67" d="100"/>
        </p:scale>
        <p:origin x="1066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8A572-9CDF-412C-8CFC-8B5BEA69A2B2}" type="datetimeFigureOut">
              <a:rPr lang="hr-HR" smtClean="0"/>
              <a:t>27.3.2019.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A0650-5700-4075-B6A8-AB2C73032A6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7491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 smtClean="0"/>
              <a:t>Employee</a:t>
            </a:r>
            <a:r>
              <a:rPr lang="hr-HR" dirty="0" smtClean="0"/>
              <a:t> – 2</a:t>
            </a:r>
          </a:p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A0650-5700-4075-B6A8-AB2C73032A66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5178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4055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7063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375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lagođeni iz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670300" y="2222500"/>
            <a:ext cx="8178800" cy="1003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50" y="4854446"/>
            <a:ext cx="4739650" cy="1594107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52"/>
          <a:stretch/>
        </p:blipFill>
        <p:spPr>
          <a:xfrm>
            <a:off x="292100" y="3776430"/>
            <a:ext cx="2730500" cy="721445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9" r="29353"/>
          <a:stretch/>
        </p:blipFill>
        <p:spPr>
          <a:xfrm>
            <a:off x="424175" y="4500330"/>
            <a:ext cx="2159000" cy="721445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06" r="13854"/>
          <a:stretch/>
        </p:blipFill>
        <p:spPr>
          <a:xfrm>
            <a:off x="436875" y="5198830"/>
            <a:ext cx="11303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5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9FF2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4042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812801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4612641"/>
            <a:ext cx="8445500" cy="46736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25" y="5080001"/>
            <a:ext cx="4739650" cy="15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7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75" y="4765546"/>
            <a:ext cx="4739650" cy="1594107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54"/>
          <a:stretch/>
        </p:blipFill>
        <p:spPr>
          <a:xfrm>
            <a:off x="4737100" y="3969976"/>
            <a:ext cx="60706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0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3573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5703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08100" y="1709739"/>
            <a:ext cx="10337800" cy="1566862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308100" y="3581401"/>
            <a:ext cx="10337800" cy="2508250"/>
          </a:xfrm>
        </p:spPr>
        <p:txBody>
          <a:bodyPr/>
          <a:lstStyle>
            <a:lvl1pPr marL="0" indent="0">
              <a:buNone/>
              <a:defRPr sz="2400">
                <a:solidFill>
                  <a:srgbClr val="AAC81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45639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1282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616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85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57301" y="365125"/>
            <a:ext cx="10477499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57300" y="1681163"/>
            <a:ext cx="511782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1257300" y="2505074"/>
            <a:ext cx="5117828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591768" y="1681163"/>
            <a:ext cx="5143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591768" y="2505074"/>
            <a:ext cx="5143032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7976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1282700" y="365125"/>
            <a:ext cx="105664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82700" y="1765300"/>
            <a:ext cx="10566400" cy="472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Uredite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7590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AAC81E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dbc.kennesaw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adbc.kennesaw.edu/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adbc.kennesaw.edu/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>
                <a:solidFill>
                  <a:schemeClr val="tx1"/>
                </a:solidFill>
              </a:rPr>
              <a:t>RELACIJSKE BAZE PODATAKA</a:t>
            </a:r>
            <a:endParaRPr lang="hr-HR" dirty="0">
              <a:solidFill>
                <a:schemeClr val="tx1"/>
              </a:solidFill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tx1"/>
                </a:solidFill>
              </a:rPr>
              <a:t>Uvod u baze podataka, SUBP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46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OSNOVE BAZE PODATAKA - RELACIJE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1 na više (1 to </a:t>
            </a:r>
            <a:r>
              <a:rPr lang="hr-HR" dirty="0" err="1" smtClean="0"/>
              <a:t>many</a:t>
            </a:r>
            <a:r>
              <a:rPr lang="hr-HR" dirty="0" smtClean="0"/>
              <a:t>)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236" y="2498501"/>
            <a:ext cx="4961424" cy="34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0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OSNOVE BAZE PODATAKA - RELACIJE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Više na više (</a:t>
            </a:r>
            <a:r>
              <a:rPr lang="hr-HR" dirty="0" err="1" smtClean="0"/>
              <a:t>many</a:t>
            </a:r>
            <a:r>
              <a:rPr lang="hr-HR" dirty="0" smtClean="0"/>
              <a:t> to </a:t>
            </a:r>
            <a:r>
              <a:rPr lang="hr-HR" dirty="0" err="1" smtClean="0"/>
              <a:t>many</a:t>
            </a:r>
            <a:r>
              <a:rPr lang="hr-HR" dirty="0" smtClean="0"/>
              <a:t>)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1961"/>
            <a:ext cx="4990966" cy="2698664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858" y="3177381"/>
            <a:ext cx="46672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DIJAGRAM ENTITET – RELACIJA (E-R dijagram)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109060" y="1600200"/>
            <a:ext cx="4802746" cy="4486275"/>
          </a:xfrm>
        </p:spPr>
        <p:txBody>
          <a:bodyPr>
            <a:normAutofit fontScale="92500" lnSpcReduction="10000"/>
          </a:bodyPr>
          <a:lstStyle/>
          <a:p>
            <a:r>
              <a:rPr lang="hr-HR" dirty="0"/>
              <a:t>Relacija se simbolički ucrtava deltoidnim znakom (◊) između entiteta koji sudjeluju u relaciji, te se povezuje s njima. </a:t>
            </a:r>
          </a:p>
          <a:p>
            <a:r>
              <a:rPr lang="hr-HR" dirty="0" smtClean="0"/>
              <a:t>Na </a:t>
            </a:r>
            <a:r>
              <a:rPr lang="hr-HR" dirty="0"/>
              <a:t>poveznicu entiteta i relacije upisuje se kardinalitet entiteta u relaciji u obliku uređenog para. </a:t>
            </a:r>
          </a:p>
          <a:p>
            <a:r>
              <a:rPr lang="hr-HR" dirty="0" smtClean="0"/>
              <a:t>Atributi </a:t>
            </a:r>
            <a:r>
              <a:rPr lang="hr-HR" dirty="0"/>
              <a:t>koji su posljedica relacije ucrtavaju se ovalnim simbolom kao i atributi entiteta, te se povezuju sa relacijom iz koje proizlaze. 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806" y="1295877"/>
            <a:ext cx="4893570" cy="462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hr-HR" dirty="0">
                <a:hlinkClick r:id="rId3"/>
              </a:rPr>
              <a:t>http://</a:t>
            </a:r>
            <a:r>
              <a:rPr lang="hr-HR" dirty="0" smtClean="0">
                <a:hlinkClick r:id="rId3"/>
              </a:rPr>
              <a:t>adbc.kennesaw.edu/</a:t>
            </a:r>
            <a:endParaRPr lang="hr-HR" dirty="0" smtClean="0"/>
          </a:p>
          <a:p>
            <a:pPr marL="971550" lvl="1" indent="-514350" algn="just">
              <a:buFont typeface="+mj-lt"/>
              <a:buAutoNum type="arabicPeriod"/>
            </a:pPr>
            <a:r>
              <a:rPr lang="hr-HR" dirty="0" smtClean="0"/>
              <a:t>ER </a:t>
            </a:r>
            <a:r>
              <a:rPr lang="hr-HR" dirty="0" err="1" smtClean="0"/>
              <a:t>Notations</a:t>
            </a:r>
            <a:endParaRPr lang="hr-HR" dirty="0" smtClean="0"/>
          </a:p>
          <a:p>
            <a:pPr marL="971550" lvl="1" indent="-514350" algn="just">
              <a:buFont typeface="+mj-lt"/>
              <a:buAutoNum type="arabicPeriod"/>
            </a:pPr>
            <a:r>
              <a:rPr lang="hr-HR" dirty="0" err="1" smtClean="0"/>
              <a:t>Scenario</a:t>
            </a:r>
            <a:r>
              <a:rPr lang="hr-HR" dirty="0" smtClean="0"/>
              <a:t> to ER</a:t>
            </a:r>
          </a:p>
        </p:txBody>
      </p:sp>
    </p:spTree>
    <p:extLst>
      <p:ext uri="{BB962C8B-B14F-4D97-AF65-F5344CB8AC3E}">
        <p14:creationId xmlns:p14="http://schemas.microsoft.com/office/powerpoint/2010/main" val="400026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RELACIJSKI MODEL PODATAKA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82700" y="1361987"/>
            <a:ext cx="10515600" cy="5077450"/>
          </a:xfrm>
        </p:spPr>
        <p:txBody>
          <a:bodyPr>
            <a:normAutofit/>
          </a:bodyPr>
          <a:lstStyle/>
          <a:p>
            <a:r>
              <a:rPr lang="pl-PL" b="1" dirty="0"/>
              <a:t>E-R dijagram je osnova i uvod za prikaz podataka u relacijskom modelu. </a:t>
            </a:r>
            <a:endParaRPr lang="pl-PL" b="1" dirty="0" smtClean="0"/>
          </a:p>
          <a:p>
            <a:r>
              <a:rPr lang="hr-HR" b="1" dirty="0"/>
              <a:t>TRANSFORMACIJSKA </a:t>
            </a:r>
            <a:r>
              <a:rPr lang="hr-HR" b="1" dirty="0" smtClean="0"/>
              <a:t>PRAVILA:</a:t>
            </a:r>
          </a:p>
          <a:p>
            <a:pPr marL="914400" lvl="1" indent="-457200">
              <a:buFont typeface="+mj-lt"/>
              <a:buAutoNum type="arabicPeriod"/>
            </a:pPr>
            <a:r>
              <a:rPr lang="hr-HR" b="1" dirty="0" smtClean="0"/>
              <a:t>Entitet </a:t>
            </a:r>
            <a:r>
              <a:rPr lang="hr-HR" b="1" dirty="0"/>
              <a:t>kao skup objekata prikazuje se </a:t>
            </a:r>
            <a:r>
              <a:rPr lang="hr-HR" b="1" dirty="0" smtClean="0"/>
              <a:t>tablicom (svaki redak – jedan element, svaki stupac jedan atribut).</a:t>
            </a:r>
          </a:p>
          <a:p>
            <a:pPr marL="914400" lvl="1" indent="-457200">
              <a:buFont typeface="+mj-lt"/>
              <a:buAutoNum type="arabicPeriod"/>
            </a:pPr>
            <a:r>
              <a:rPr lang="hr-HR" b="1" dirty="0" err="1" smtClean="0"/>
              <a:t>Viševrijednosni</a:t>
            </a:r>
            <a:r>
              <a:rPr lang="hr-HR" b="1" dirty="0" smtClean="0"/>
              <a:t> </a:t>
            </a:r>
            <a:r>
              <a:rPr lang="hr-HR" b="1" dirty="0"/>
              <a:t>atributi ne prikazuju se </a:t>
            </a:r>
            <a:r>
              <a:rPr lang="hr-HR" b="1" dirty="0" smtClean="0"/>
              <a:t>u jednom stupcu nego posebnom tablicom.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 b="1" dirty="0" smtClean="0"/>
              <a:t>Prikaz </a:t>
            </a:r>
            <a:r>
              <a:rPr lang="pl-PL" b="1" dirty="0"/>
              <a:t>relacije jedan-na–više (one-to-many) </a:t>
            </a:r>
            <a:r>
              <a:rPr lang="pl-PL" b="1" dirty="0" smtClean="0"/>
              <a:t>– koristi se strani ključ</a:t>
            </a:r>
          </a:p>
          <a:p>
            <a:pPr marL="914400" lvl="1" indent="-457200">
              <a:buFont typeface="+mj-lt"/>
              <a:buAutoNum type="arabicPeriod"/>
            </a:pPr>
            <a:r>
              <a:rPr lang="hr-HR" b="1" dirty="0" smtClean="0"/>
              <a:t>Prikaz </a:t>
            </a:r>
            <a:r>
              <a:rPr lang="hr-HR" b="1" dirty="0"/>
              <a:t>relacije više-na-više (</a:t>
            </a:r>
            <a:r>
              <a:rPr lang="hr-HR" b="1" dirty="0" err="1"/>
              <a:t>many</a:t>
            </a:r>
            <a:r>
              <a:rPr lang="hr-HR" b="1" dirty="0"/>
              <a:t>-to-</a:t>
            </a:r>
            <a:r>
              <a:rPr lang="hr-HR" b="1" dirty="0" err="1"/>
              <a:t>many</a:t>
            </a:r>
            <a:r>
              <a:rPr lang="hr-HR" b="1" dirty="0"/>
              <a:t>) </a:t>
            </a:r>
            <a:r>
              <a:rPr lang="hr-HR" b="1" dirty="0" smtClean="0"/>
              <a:t>– formiranje relacijske tablice (strani ključevi dva entiteta zajedno čine primarni ključ relacijske tablice)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 b="1" dirty="0"/>
              <a:t>Prikaz relacije jedan-na-jedan (one-to-one</a:t>
            </a:r>
            <a:r>
              <a:rPr lang="pl-PL" b="1" dirty="0" smtClean="0"/>
              <a:t>) – strani ključ jedne u drugoj tablici ili obrnuto ili proširenje jedne od tablica atributima druge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2274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RELACIJSKI MODEL PODATAKA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b="1" dirty="0"/>
              <a:t>RELACIJSKA </a:t>
            </a:r>
            <a:r>
              <a:rPr lang="hr-HR" b="1" dirty="0" smtClean="0"/>
              <a:t>PRAVILA</a:t>
            </a:r>
            <a:endParaRPr lang="hr-HR" dirty="0"/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Pravilo </a:t>
            </a:r>
            <a:r>
              <a:rPr lang="hr-HR" dirty="0"/>
              <a:t>normalnog oblika: zabranjuje prikaz </a:t>
            </a:r>
            <a:r>
              <a:rPr lang="hr-HR" dirty="0" err="1"/>
              <a:t>viševrijednosnih</a:t>
            </a:r>
            <a:r>
              <a:rPr lang="hr-HR" dirty="0"/>
              <a:t> atributa u jednoj tablici-identično transformacijskom pravilu broj 2</a:t>
            </a:r>
            <a:r>
              <a:rPr lang="hr-HR" dirty="0" smtClean="0"/>
              <a:t>.</a:t>
            </a:r>
            <a:endParaRPr lang="hr-HR" dirty="0"/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Pravilo </a:t>
            </a:r>
            <a:r>
              <a:rPr lang="hr-HR" dirty="0"/>
              <a:t>pristupa </a:t>
            </a:r>
            <a:r>
              <a:rPr lang="hr-HR" dirty="0" smtClean="0"/>
              <a:t>podacima - </a:t>
            </a:r>
            <a:r>
              <a:rPr lang="hr-HR" dirty="0"/>
              <a:t>definira da se podacima u tablici može pristupati isključivo preko vrijednosti atributa(kolona). 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Pravilo </a:t>
            </a:r>
            <a:r>
              <a:rPr lang="hr-HR" dirty="0"/>
              <a:t>jedinstvenosti reda u tablici (elementa u entitetu): u tablici ne postoje dva potpuno ista </a:t>
            </a:r>
            <a:r>
              <a:rPr lang="hr-HR" dirty="0" smtClean="0"/>
              <a:t>reda s </a:t>
            </a:r>
            <a:r>
              <a:rPr lang="hr-HR" dirty="0"/>
              <a:t>jednakim vrijednostima svih atributa</a:t>
            </a:r>
            <a:r>
              <a:rPr lang="hr-HR" dirty="0" smtClean="0"/>
              <a:t>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6575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PRIMARNI KLJUČ </a:t>
            </a:r>
            <a:r>
              <a:rPr lang="hr-HR" b="1" dirty="0" smtClean="0"/>
              <a:t>(PRIMARY KEY)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Primarni ključ je atribut ili skup atributa koji jedinstveno identificiraju svaki element entiteta (redak u tablici</a:t>
            </a:r>
            <a:r>
              <a:rPr lang="hr-HR" dirty="0" smtClean="0"/>
              <a:t>).</a:t>
            </a:r>
          </a:p>
          <a:p>
            <a:r>
              <a:rPr lang="hr-HR" dirty="0" smtClean="0"/>
              <a:t>Uvjeti primarnog ključa</a:t>
            </a:r>
            <a:endParaRPr lang="hr-HR" dirty="0"/>
          </a:p>
          <a:p>
            <a:pPr marL="514350" indent="-514350">
              <a:buFont typeface="+mj-lt"/>
              <a:buAutoNum type="arabicPeriod"/>
            </a:pPr>
            <a:r>
              <a:rPr lang="hr-HR" b="1" dirty="0" smtClean="0"/>
              <a:t>Jedinstvenost </a:t>
            </a:r>
            <a:r>
              <a:rPr lang="hr-HR" dirty="0" smtClean="0"/>
              <a:t>– ne postoje 2 retka s istom vrijednošću</a:t>
            </a:r>
            <a:endParaRPr lang="hr-HR" dirty="0"/>
          </a:p>
          <a:p>
            <a:pPr marL="514350" indent="-514350">
              <a:buFont typeface="+mj-lt"/>
              <a:buAutoNum type="arabicPeriod"/>
            </a:pPr>
            <a:r>
              <a:rPr lang="hr-HR" b="1" dirty="0" smtClean="0"/>
              <a:t>Minimalnost </a:t>
            </a:r>
            <a:r>
              <a:rPr lang="hr-HR" dirty="0" smtClean="0"/>
              <a:t>– složeni ključ – ni jedna komponenta se ne može ukloniti bez narušavanja prvog uvjeta</a:t>
            </a:r>
            <a:endParaRPr lang="hr-HR" b="1" dirty="0" smtClean="0"/>
          </a:p>
          <a:p>
            <a:pPr marL="514350" indent="-514350">
              <a:buFont typeface="+mj-lt"/>
              <a:buAutoNum type="arabicPeriod"/>
            </a:pPr>
            <a:r>
              <a:rPr lang="hr-HR" b="1" dirty="0" smtClean="0"/>
              <a:t>Integritet </a:t>
            </a:r>
            <a:r>
              <a:rPr lang="hr-HR" dirty="0" smtClean="0"/>
              <a:t>– niti jedna komponenta ne smije imati vrijednost NULL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6845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DEKOMPOZICIJA ATRIBUTA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952" y="1690688"/>
            <a:ext cx="5327281" cy="2324157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04" y="3589842"/>
            <a:ext cx="5476875" cy="2181225"/>
          </a:xfrm>
          <a:prstGeom prst="rect">
            <a:avLst/>
          </a:prstGeom>
        </p:spPr>
      </p:pic>
      <p:cxnSp>
        <p:nvCxnSpPr>
          <p:cNvPr id="7" name="Zakrivljeni poveznik 6"/>
          <p:cNvCxnSpPr>
            <a:endCxn id="5" idx="0"/>
          </p:cNvCxnSpPr>
          <p:nvPr/>
        </p:nvCxnSpPr>
        <p:spPr>
          <a:xfrm rot="10800000" flipV="1">
            <a:off x="3370443" y="2653048"/>
            <a:ext cx="2154595" cy="93679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73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INTEGRITET PODATAKA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b="1" dirty="0"/>
              <a:t>Integritetom </a:t>
            </a:r>
            <a:r>
              <a:rPr lang="hr-HR" dirty="0"/>
              <a:t>podataka osigurava se njihova suvislost i postiže se da podaci odgovaraju točno zadanim pravilima i formatima u okviru baze podataka</a:t>
            </a:r>
            <a:r>
              <a:rPr lang="hr-HR" dirty="0" smtClean="0"/>
              <a:t>.</a:t>
            </a:r>
            <a:endParaRPr lang="hr-HR" dirty="0" smtClean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b="1" dirty="0"/>
              <a:t>INTEGRITET ENTITETA – DOMENA </a:t>
            </a:r>
            <a:r>
              <a:rPr lang="hr-HR" b="1" dirty="0" smtClean="0"/>
              <a:t>PODATAKA</a:t>
            </a:r>
          </a:p>
          <a:p>
            <a:pPr marL="0" indent="0">
              <a:buNone/>
            </a:pPr>
            <a:r>
              <a:rPr lang="hr-HR" dirty="0"/>
              <a:t>Domena podataka predstavlja skup vrijednosti koje određeni atribut može poprimiti</a:t>
            </a:r>
            <a:r>
              <a:rPr lang="hr-HR" dirty="0" smtClean="0"/>
              <a:t>.</a:t>
            </a:r>
            <a:endParaRPr lang="hr-HR" dirty="0" smtClean="0"/>
          </a:p>
          <a:p>
            <a:pPr marL="0" indent="0">
              <a:buNone/>
            </a:pPr>
            <a:r>
              <a:rPr lang="hr-HR" b="1" dirty="0"/>
              <a:t>REFERENCIJALNI INTEGRITET </a:t>
            </a:r>
            <a:endParaRPr lang="hr-HR" b="1" dirty="0" smtClean="0"/>
          </a:p>
          <a:p>
            <a:pPr marL="0" indent="0">
              <a:buNone/>
            </a:pPr>
            <a:r>
              <a:rPr lang="hr-HR" dirty="0"/>
              <a:t>U tablici ne može postojati vrijednost stranog ključa za koju ne postoji ista vrijednost primarnog ključa u osnovnoj tablici</a:t>
            </a:r>
            <a:r>
              <a:rPr lang="hr-HR" dirty="0" smtClean="0"/>
              <a:t>.</a:t>
            </a: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034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173050" y="901521"/>
            <a:ext cx="10515600" cy="567468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hr-HR" dirty="0" smtClean="0"/>
              <a:t>OČUVANJE REFERENCIJALNOG INTEGRITETA</a:t>
            </a:r>
          </a:p>
          <a:p>
            <a:pPr algn="just"/>
            <a:r>
              <a:rPr lang="hr-HR" dirty="0" smtClean="0"/>
              <a:t>BRISANJE / AŽURIRANJE</a:t>
            </a:r>
          </a:p>
          <a:p>
            <a:pPr lvl="1" algn="just"/>
            <a:r>
              <a:rPr lang="hr-HR" dirty="0" smtClean="0"/>
              <a:t>Ograničeno </a:t>
            </a:r>
            <a:r>
              <a:rPr lang="hr-HR" dirty="0"/>
              <a:t>(</a:t>
            </a:r>
            <a:r>
              <a:rPr lang="hr-HR" i="1" dirty="0" err="1" smtClean="0"/>
              <a:t>Restricted</a:t>
            </a:r>
            <a:r>
              <a:rPr lang="hr-HR" dirty="0" smtClean="0"/>
              <a:t>)</a:t>
            </a:r>
          </a:p>
          <a:p>
            <a:pPr marL="457200" lvl="1" indent="0" algn="just">
              <a:buNone/>
            </a:pPr>
            <a:r>
              <a:rPr lang="hr-HR" dirty="0" smtClean="0"/>
              <a:t>	Brisanje/ažuriranje </a:t>
            </a:r>
            <a:r>
              <a:rPr lang="hr-HR" dirty="0"/>
              <a:t>reda sa određenom vrijednošću primarnog ključa </a:t>
            </a:r>
            <a:r>
              <a:rPr lang="hr-HR" dirty="0" smtClean="0"/>
              <a:t>	dozvoljeno </a:t>
            </a:r>
            <a:r>
              <a:rPr lang="hr-HR" dirty="0"/>
              <a:t>je </a:t>
            </a:r>
            <a:r>
              <a:rPr lang="hr-HR" dirty="0" smtClean="0"/>
              <a:t>samo </a:t>
            </a:r>
            <a:r>
              <a:rPr lang="hr-HR" dirty="0"/>
              <a:t>ako se ta vrijednost ne pojavljuje u drugoj tablici kao </a:t>
            </a:r>
            <a:r>
              <a:rPr lang="hr-HR" dirty="0" smtClean="0"/>
              <a:t>	strani </a:t>
            </a:r>
            <a:r>
              <a:rPr lang="hr-HR" dirty="0"/>
              <a:t>ključ</a:t>
            </a:r>
            <a:r>
              <a:rPr lang="hr-HR" dirty="0" smtClean="0"/>
              <a:t>.</a:t>
            </a:r>
            <a:endParaRPr lang="hr-HR" dirty="0"/>
          </a:p>
          <a:p>
            <a:pPr lvl="1" algn="just"/>
            <a:endParaRPr lang="hr-HR" dirty="0"/>
          </a:p>
          <a:p>
            <a:pPr lvl="1" algn="just"/>
            <a:r>
              <a:rPr lang="hr-HR" dirty="0" smtClean="0"/>
              <a:t>Stupnjevano </a:t>
            </a:r>
            <a:r>
              <a:rPr lang="hr-HR" dirty="0"/>
              <a:t>– Kaskadno (</a:t>
            </a:r>
            <a:r>
              <a:rPr lang="hr-HR" i="1" dirty="0" err="1"/>
              <a:t>Cascade</a:t>
            </a:r>
            <a:r>
              <a:rPr lang="hr-HR" dirty="0" smtClean="0"/>
              <a:t>) brisanje / ažuriranje</a:t>
            </a:r>
          </a:p>
          <a:p>
            <a:pPr marL="457200" lvl="1" indent="0" algn="just">
              <a:buNone/>
            </a:pPr>
            <a:r>
              <a:rPr lang="hr-HR" dirty="0"/>
              <a:t>	</a:t>
            </a:r>
            <a:r>
              <a:rPr lang="hr-HR" dirty="0" smtClean="0"/>
              <a:t>Brisanje/ažuriranje podatka </a:t>
            </a:r>
            <a:r>
              <a:rPr lang="hr-HR" dirty="0"/>
              <a:t>sa određenom vrijednosti primarnog ključa </a:t>
            </a:r>
            <a:r>
              <a:rPr lang="hr-HR" dirty="0" smtClean="0"/>
              <a:t>	izaziva brisanje/ažuriranje svih </a:t>
            </a:r>
            <a:r>
              <a:rPr lang="hr-HR" dirty="0"/>
              <a:t>podataka u drugoj tablici gdje se ta </a:t>
            </a:r>
            <a:r>
              <a:rPr lang="hr-HR" dirty="0" smtClean="0"/>
              <a:t>	vrijednost primarnog </a:t>
            </a:r>
            <a:r>
              <a:rPr lang="hr-HR" dirty="0"/>
              <a:t>ključa </a:t>
            </a:r>
            <a:r>
              <a:rPr lang="hr-HR" dirty="0" smtClean="0"/>
              <a:t>pojavljuje </a:t>
            </a:r>
            <a:r>
              <a:rPr lang="hr-HR" dirty="0"/>
              <a:t>kao strani ključ</a:t>
            </a:r>
            <a:r>
              <a:rPr lang="hr-HR" dirty="0" smtClean="0"/>
              <a:t>.</a:t>
            </a:r>
          </a:p>
          <a:p>
            <a:pPr marL="457200" lvl="1" indent="0" algn="just">
              <a:buNone/>
            </a:pPr>
            <a:endParaRPr lang="hr-HR" dirty="0" smtClean="0"/>
          </a:p>
          <a:p>
            <a:pPr lvl="1" algn="just"/>
            <a:r>
              <a:rPr lang="hr-HR" dirty="0" err="1" smtClean="0"/>
              <a:t>Nuliranje</a:t>
            </a:r>
            <a:r>
              <a:rPr lang="hr-HR" dirty="0" smtClean="0"/>
              <a:t> </a:t>
            </a:r>
            <a:r>
              <a:rPr lang="hr-HR" i="1" dirty="0"/>
              <a:t>(</a:t>
            </a:r>
            <a:r>
              <a:rPr lang="hr-HR" i="1" dirty="0" err="1" smtClean="0"/>
              <a:t>Nullify</a:t>
            </a:r>
            <a:r>
              <a:rPr lang="hr-HR" i="1" dirty="0" smtClean="0"/>
              <a:t>)</a:t>
            </a:r>
            <a:endParaRPr lang="hr-HR" dirty="0"/>
          </a:p>
          <a:p>
            <a:pPr marL="457200" lvl="1" indent="0" algn="just">
              <a:buNone/>
            </a:pPr>
            <a:r>
              <a:rPr lang="hr-HR" dirty="0"/>
              <a:t>	</a:t>
            </a:r>
            <a:r>
              <a:rPr lang="hr-HR" dirty="0" smtClean="0"/>
              <a:t>Brisanjem/ažuriranjem </a:t>
            </a:r>
            <a:r>
              <a:rPr lang="hr-HR" dirty="0"/>
              <a:t>određene vrijednosti primarnog ključa, najprije se </a:t>
            </a:r>
            <a:r>
              <a:rPr lang="hr-HR" dirty="0" smtClean="0"/>
              <a:t>	sve </a:t>
            </a:r>
            <a:r>
              <a:rPr lang="hr-HR" dirty="0"/>
              <a:t>iste </a:t>
            </a:r>
            <a:r>
              <a:rPr lang="hr-HR" dirty="0" smtClean="0"/>
              <a:t>vrijednosti </a:t>
            </a:r>
            <a:r>
              <a:rPr lang="hr-HR" dirty="0"/>
              <a:t>stranog ključa postavljaju na </a:t>
            </a:r>
            <a:r>
              <a:rPr lang="hr-HR" dirty="0" smtClean="0"/>
              <a:t>NULL </a:t>
            </a:r>
            <a:r>
              <a:rPr lang="hr-HR" dirty="0"/>
              <a:t>vrijednost, a onda se </a:t>
            </a:r>
            <a:r>
              <a:rPr lang="hr-HR" dirty="0" smtClean="0"/>
              <a:t>	iz </a:t>
            </a:r>
            <a:r>
              <a:rPr lang="hr-HR" dirty="0"/>
              <a:t>osnovne </a:t>
            </a:r>
            <a:r>
              <a:rPr lang="hr-HR" dirty="0" smtClean="0"/>
              <a:t>tablice briše / u njoj se ažurira </a:t>
            </a:r>
            <a:r>
              <a:rPr lang="hr-HR" dirty="0"/>
              <a:t>ta vrijednost primarnog ključa</a:t>
            </a:r>
            <a:r>
              <a:rPr lang="hr-HR" dirty="0" smtClean="0"/>
              <a:t>.</a:t>
            </a:r>
            <a:endParaRPr lang="hr-HR" dirty="0"/>
          </a:p>
          <a:p>
            <a:pPr marL="457200" lvl="1" indent="0" algn="just">
              <a:buNone/>
            </a:pPr>
            <a:endParaRPr lang="hr-HR" i="1" dirty="0" smtClean="0"/>
          </a:p>
        </p:txBody>
      </p:sp>
    </p:spTree>
    <p:extLst>
      <p:ext uri="{BB962C8B-B14F-4D97-AF65-F5344CB8AC3E}">
        <p14:creationId xmlns:p14="http://schemas.microsoft.com/office/powerpoint/2010/main" val="385304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/>
              <a:t>ARHITEKTURA SUSTAVA ZA UPRAVLJANJE BAZAMA PODATAKA </a:t>
            </a:r>
            <a:r>
              <a:rPr lang="pl-PL" b="1" dirty="0" smtClean="0"/>
              <a:t>(SUBP / DBMS)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hr-HR" b="1" dirty="0" smtClean="0"/>
              <a:t>Interna razina</a:t>
            </a:r>
            <a:endParaRPr lang="hr-HR" dirty="0"/>
          </a:p>
          <a:p>
            <a:pPr marL="0" indent="0" algn="just">
              <a:buNone/>
            </a:pPr>
            <a:r>
              <a:rPr lang="hr-HR" dirty="0" smtClean="0"/>
              <a:t>Razina koja </a:t>
            </a:r>
            <a:r>
              <a:rPr lang="hr-HR" dirty="0"/>
              <a:t>vodi računa o načinima fizičkog spremanja podataka i njihovom manipuliranju. </a:t>
            </a:r>
            <a:endParaRPr lang="hr-HR" dirty="0" smtClean="0"/>
          </a:p>
          <a:p>
            <a:pPr marL="0" indent="0" algn="just">
              <a:buNone/>
            </a:pPr>
            <a:r>
              <a:rPr lang="hr-HR" b="1" dirty="0" smtClean="0"/>
              <a:t>Koncepcijska razina</a:t>
            </a:r>
          </a:p>
          <a:p>
            <a:pPr marL="0" indent="0" algn="just">
              <a:buNone/>
            </a:pPr>
            <a:r>
              <a:rPr lang="pl-PL" dirty="0" smtClean="0"/>
              <a:t>Podrazumijeva </a:t>
            </a:r>
            <a:r>
              <a:rPr lang="pl-PL" dirty="0"/>
              <a:t>koncept realizacije baze podataka, na temelju saznanja o projektiranju baze podataka</a:t>
            </a:r>
            <a:r>
              <a:rPr lang="pl-PL" dirty="0" smtClean="0"/>
              <a:t>.</a:t>
            </a:r>
          </a:p>
          <a:p>
            <a:pPr marL="0" indent="0" algn="just">
              <a:buNone/>
            </a:pPr>
            <a:r>
              <a:rPr lang="hr-HR" b="1" dirty="0" smtClean="0"/>
              <a:t>Eksterna razina</a:t>
            </a:r>
          </a:p>
          <a:p>
            <a:pPr marL="0" indent="0" algn="just">
              <a:buNone/>
            </a:pPr>
            <a:r>
              <a:rPr lang="hr-HR" dirty="0" smtClean="0"/>
              <a:t>Orijentirana </a:t>
            </a:r>
            <a:r>
              <a:rPr lang="hr-HR" dirty="0"/>
              <a:t>prema korisniku, bavi se realizacijom programskog sučelja, koje krajnjem korisniku omogućava pristup i obradu podacima</a:t>
            </a:r>
            <a:r>
              <a:rPr lang="hr-HR" dirty="0" smtClean="0"/>
              <a:t>.</a:t>
            </a:r>
          </a:p>
          <a:p>
            <a:pPr marL="0" indent="0" algn="just">
              <a:buNone/>
            </a:pPr>
            <a:endParaRPr lang="hr-HR" dirty="0"/>
          </a:p>
          <a:p>
            <a:pPr marL="0" indent="0" algn="just">
              <a:buNone/>
            </a:pPr>
            <a:r>
              <a:rPr lang="hr-HR" b="1" dirty="0"/>
              <a:t>Administrator baze podataka</a:t>
            </a:r>
            <a:r>
              <a:rPr lang="hr-HR" dirty="0"/>
              <a:t> (DBA – </a:t>
            </a:r>
            <a:r>
              <a:rPr lang="hr-HR" dirty="0" err="1"/>
              <a:t>Database</a:t>
            </a:r>
            <a:r>
              <a:rPr lang="hr-HR" dirty="0"/>
              <a:t> Administrator) je osoba zadužena za izvedbu i održavanje baze podataka. Prilikom izrade baze podataka, osoba koja stvara bazu postaje automatski njezin DBA. Administrator ima najveću razinu korisničkih prava, što se tiče pristupa bazi i manipuliranja podacima. </a:t>
            </a:r>
            <a:r>
              <a:rPr lang="hr-HR" dirty="0" smtClean="0"/>
              <a:t>DBA </a:t>
            </a:r>
            <a:r>
              <a:rPr lang="hr-HR" dirty="0"/>
              <a:t>dodaje ostale korisnike, u njegovoj je nadležnosti da određenim korisnicima dozvoli ili zabrani pristup pojedinim podacima itd. Isto tako DBA je zadužen za održavanje baze (backup). </a:t>
            </a:r>
          </a:p>
        </p:txBody>
      </p:sp>
    </p:spTree>
    <p:extLst>
      <p:ext uri="{BB962C8B-B14F-4D97-AF65-F5344CB8AC3E}">
        <p14:creationId xmlns:p14="http://schemas.microsoft.com/office/powerpoint/2010/main" val="246683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hr-HR" dirty="0">
                <a:hlinkClick r:id="rId2"/>
              </a:rPr>
              <a:t>http://adbc.kennesaw.edu/</a:t>
            </a:r>
            <a:endParaRPr lang="hr-HR" dirty="0"/>
          </a:p>
          <a:p>
            <a:pPr marL="971550" lvl="1" indent="-514350" algn="just">
              <a:buFont typeface="+mj-lt"/>
              <a:buAutoNum type="arabicPeriod"/>
            </a:pPr>
            <a:r>
              <a:rPr lang="hr-HR" dirty="0" smtClean="0"/>
              <a:t>ER </a:t>
            </a:r>
            <a:r>
              <a:rPr lang="hr-HR" dirty="0"/>
              <a:t>to </a:t>
            </a:r>
            <a:r>
              <a:rPr lang="hr-HR" dirty="0" err="1"/>
              <a:t>tables</a:t>
            </a:r>
            <a:endParaRPr lang="hr-HR" dirty="0"/>
          </a:p>
          <a:p>
            <a:pPr marL="971550" lvl="1" indent="-514350" algn="just">
              <a:buFont typeface="+mj-lt"/>
              <a:buAutoNum type="arabicPeriod"/>
            </a:pPr>
            <a:r>
              <a:rPr lang="hr-HR" dirty="0" err="1"/>
              <a:t>Functional</a:t>
            </a:r>
            <a:r>
              <a:rPr lang="hr-HR" dirty="0"/>
              <a:t> </a:t>
            </a:r>
            <a:r>
              <a:rPr lang="hr-HR" dirty="0" err="1" smtClean="0"/>
              <a:t>dependencies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098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NORMALIZACIJA BAZE PODATAKA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82700" y="1600200"/>
            <a:ext cx="10222248" cy="479892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hr-HR" dirty="0"/>
              <a:t>Normalizacija baze podataka predstavlja primjenu određenih matematičkih i formalnih pravila kojima se osigurava ispravno postavljanje modela podataka i njihova logička </a:t>
            </a:r>
            <a:r>
              <a:rPr lang="hr-HR" dirty="0" smtClean="0"/>
              <a:t>povezanost.</a:t>
            </a:r>
          </a:p>
          <a:p>
            <a:pPr marL="0" indent="0" algn="just">
              <a:buNone/>
            </a:pPr>
            <a:endParaRPr lang="hr-HR" dirty="0"/>
          </a:p>
          <a:p>
            <a:pPr marL="0" indent="0">
              <a:buNone/>
            </a:pPr>
            <a:r>
              <a:rPr lang="hr-HR" b="1" dirty="0" smtClean="0"/>
              <a:t>1. NORMALNA FORMA</a:t>
            </a:r>
          </a:p>
          <a:p>
            <a:pPr marL="0" indent="0">
              <a:buNone/>
            </a:pPr>
            <a:r>
              <a:rPr lang="hr-HR" b="1" dirty="0" smtClean="0"/>
              <a:t>Svi podaci su u zasebnim poljima i ne postoje 2 jednaka zapisa.</a:t>
            </a:r>
          </a:p>
          <a:p>
            <a:pPr marL="0" indent="0">
              <a:buNone/>
            </a:pPr>
            <a:r>
              <a:rPr lang="hr-HR" b="1" dirty="0" smtClean="0"/>
              <a:t>2. NORMALNA FORMA</a:t>
            </a:r>
          </a:p>
          <a:p>
            <a:pPr marL="0" indent="0">
              <a:buNone/>
            </a:pPr>
            <a:r>
              <a:rPr lang="hr-HR" b="1" dirty="0" smtClean="0"/>
              <a:t>Zadovoljena 1NF te sva polja jednoznačna i sadrže podatke o samo jednom subjektu (u potpunosti ovise o primarnom ključu - dekompozicija).</a:t>
            </a:r>
          </a:p>
          <a:p>
            <a:pPr marL="0" indent="0">
              <a:buNone/>
            </a:pPr>
            <a:r>
              <a:rPr lang="hr-HR" b="1" dirty="0" smtClean="0"/>
              <a:t>3. NORMALNA FORMA</a:t>
            </a:r>
          </a:p>
          <a:p>
            <a:pPr marL="0" indent="0">
              <a:buNone/>
            </a:pPr>
            <a:r>
              <a:rPr lang="hr-HR" b="1" dirty="0" smtClean="0"/>
              <a:t>Zadovoljena 2NF te i sva polja koja nisu dio PK ne smiju ovisiti jedno o drugom. (npr. tablica narudžbe - količina i cijena)</a:t>
            </a:r>
          </a:p>
        </p:txBody>
      </p:sp>
    </p:spTree>
    <p:extLst>
      <p:ext uri="{BB962C8B-B14F-4D97-AF65-F5344CB8AC3E}">
        <p14:creationId xmlns:p14="http://schemas.microsoft.com/office/powerpoint/2010/main" val="120041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hr-HR" dirty="0">
                <a:hlinkClick r:id="rId2"/>
              </a:rPr>
              <a:t>http://adbc.kennesaw.edu/</a:t>
            </a:r>
            <a:endParaRPr lang="hr-HR" dirty="0"/>
          </a:p>
          <a:p>
            <a:pPr marL="971550" lvl="1" indent="-514350" algn="just">
              <a:buFont typeface="+mj-lt"/>
              <a:buAutoNum type="arabicPeriod"/>
            </a:pPr>
            <a:r>
              <a:rPr lang="hr-HR" dirty="0" err="1" smtClean="0"/>
              <a:t>Normalization</a:t>
            </a:r>
            <a:endParaRPr lang="hr-HR" dirty="0" smtClean="0"/>
          </a:p>
          <a:p>
            <a:r>
              <a:rPr lang="hr-HR" dirty="0" smtClean="0"/>
              <a:t>Napravi </a:t>
            </a:r>
            <a:r>
              <a:rPr lang="hr-HR" dirty="0"/>
              <a:t>model baze podataka za videoteku. Videoteka ima filmove, listu najgledanijih filmova, zaposlenike. Filmovi imaju žanrove, glumce, redatelje, ocjenu, itd. Neka svaki entitet ima nekoliko atributa. Odredi veze među entitetima te </a:t>
            </a:r>
            <a:r>
              <a:rPr lang="hr-HR" dirty="0" err="1"/>
              <a:t>kardinalnosti</a:t>
            </a:r>
            <a:r>
              <a:rPr lang="hr-HR" dirty="0"/>
              <a:t> atributa i veza. Pretvori E-R dijagram u tablice</a:t>
            </a:r>
            <a:r>
              <a:rPr lang="hr-HR" dirty="0" smtClean="0"/>
              <a:t>. Tablice moraju </a:t>
            </a:r>
            <a:r>
              <a:rPr lang="hr-HR" smtClean="0"/>
              <a:t>biti normalizirane.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6024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</p:spPr>
      </p:pic>
    </p:spTree>
    <p:extLst>
      <p:ext uri="{BB962C8B-B14F-4D97-AF65-F5344CB8AC3E}">
        <p14:creationId xmlns:p14="http://schemas.microsoft.com/office/powerpoint/2010/main" val="380460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37445" y="210577"/>
            <a:ext cx="10515600" cy="1325563"/>
          </a:xfrm>
        </p:spPr>
        <p:txBody>
          <a:bodyPr/>
          <a:lstStyle/>
          <a:p>
            <a:r>
              <a:rPr lang="pl-PL" b="1" dirty="0"/>
              <a:t>SUSTAV ZA UPRAVLJANJE BAZOM </a:t>
            </a:r>
            <a:r>
              <a:rPr lang="pl-PL" b="1" dirty="0" smtClean="0"/>
              <a:t>PODATAKA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37445" y="1536140"/>
            <a:ext cx="10515600" cy="504851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hr-HR" dirty="0"/>
              <a:t>Sustav za upravljanje bazom </a:t>
            </a:r>
            <a:r>
              <a:rPr lang="hr-HR" dirty="0" smtClean="0"/>
              <a:t>podataka - SUBP </a:t>
            </a:r>
            <a:r>
              <a:rPr lang="hr-HR" dirty="0"/>
              <a:t>(DBMS – </a:t>
            </a:r>
            <a:r>
              <a:rPr lang="hr-HR" dirty="0" err="1"/>
              <a:t>Database</a:t>
            </a:r>
            <a:r>
              <a:rPr lang="hr-HR" dirty="0"/>
              <a:t> Management </a:t>
            </a:r>
            <a:r>
              <a:rPr lang="hr-HR" dirty="0" smtClean="0"/>
              <a:t>System) </a:t>
            </a:r>
            <a:r>
              <a:rPr lang="hr-HR" dirty="0"/>
              <a:t>je programski sustav koji osigurava osnovne funkcije odabranog modela podataka u radu sa bazom podataka</a:t>
            </a:r>
            <a:r>
              <a:rPr lang="hr-HR" dirty="0" smtClean="0"/>
              <a:t>.</a:t>
            </a:r>
          </a:p>
          <a:p>
            <a:pPr algn="just"/>
            <a:r>
              <a:rPr lang="hr-HR" dirty="0"/>
              <a:t>Osnovne </a:t>
            </a:r>
            <a:r>
              <a:rPr lang="hr-HR" dirty="0" smtClean="0"/>
              <a:t>funkcije:</a:t>
            </a:r>
            <a:endParaRPr lang="hr-HR" dirty="0"/>
          </a:p>
          <a:p>
            <a:pPr lvl="1" algn="just"/>
            <a:r>
              <a:rPr lang="hr-HR" b="1" dirty="0" smtClean="0"/>
              <a:t>Definicija podataka</a:t>
            </a:r>
          </a:p>
          <a:p>
            <a:pPr marL="901700" lvl="1" indent="0" algn="just">
              <a:buNone/>
            </a:pPr>
            <a:r>
              <a:rPr lang="hr-HR" sz="2900" dirty="0" smtClean="0"/>
              <a:t>	DBMS </a:t>
            </a:r>
            <a:r>
              <a:rPr lang="hr-HR" sz="2900" dirty="0"/>
              <a:t>mora biti u stanju definicije podataka izrečene u </a:t>
            </a:r>
            <a:r>
              <a:rPr lang="hr-HR" sz="2900" dirty="0" smtClean="0"/>
              <a:t>nekom </a:t>
            </a:r>
            <a:r>
              <a:rPr lang="hr-HR" sz="2900" dirty="0"/>
              <a:t>jeziku za definiciju podataka pretvoriti u oblik interne pohrane podataka</a:t>
            </a:r>
            <a:r>
              <a:rPr lang="hr-HR" sz="2900" dirty="0" smtClean="0"/>
              <a:t>.</a:t>
            </a:r>
            <a:endParaRPr lang="hr-HR" sz="2900" dirty="0"/>
          </a:p>
          <a:p>
            <a:pPr lvl="1" algn="just"/>
            <a:r>
              <a:rPr lang="hr-HR" b="1" dirty="0"/>
              <a:t>M</a:t>
            </a:r>
            <a:r>
              <a:rPr lang="hr-HR" b="1" dirty="0" smtClean="0"/>
              <a:t>anipulacija </a:t>
            </a:r>
            <a:r>
              <a:rPr lang="hr-HR" b="1" dirty="0"/>
              <a:t>podacima </a:t>
            </a:r>
          </a:p>
          <a:p>
            <a:pPr marL="901700" indent="0" algn="just">
              <a:buNone/>
            </a:pPr>
            <a:r>
              <a:rPr lang="hr-HR" dirty="0" smtClean="0"/>
              <a:t>	DBMS </a:t>
            </a:r>
            <a:r>
              <a:rPr lang="hr-HR" dirty="0"/>
              <a:t>mora imati mogućnost obrade (</a:t>
            </a:r>
            <a:r>
              <a:rPr lang="hr-HR" dirty="0" smtClean="0"/>
              <a:t>manipulacije) </a:t>
            </a:r>
            <a:r>
              <a:rPr lang="hr-HR" dirty="0"/>
              <a:t>podataka prema zahtjevima korisnika</a:t>
            </a:r>
            <a:r>
              <a:rPr lang="hr-HR" dirty="0" smtClean="0"/>
              <a:t>.</a:t>
            </a:r>
          </a:p>
          <a:p>
            <a:pPr lvl="1" algn="just"/>
            <a:r>
              <a:rPr lang="hr-HR" b="1" dirty="0" smtClean="0"/>
              <a:t>Integritet </a:t>
            </a:r>
            <a:r>
              <a:rPr lang="hr-HR" b="1" dirty="0"/>
              <a:t>i zaštita podataka </a:t>
            </a:r>
          </a:p>
          <a:p>
            <a:pPr marL="901700" indent="0" algn="just">
              <a:buNone/>
            </a:pPr>
            <a:r>
              <a:rPr lang="hr-HR" dirty="0" smtClean="0"/>
              <a:t>	DBMS </a:t>
            </a:r>
            <a:r>
              <a:rPr lang="hr-HR" dirty="0"/>
              <a:t>mora čuvati suvislost podataka i njihovo ponašanje prema točno definiranim pravilima. Zahtjeve korisnika koji narušavaju integritet podataka, DBMS mora prepoznati i odbaciti ih</a:t>
            </a:r>
            <a:r>
              <a:rPr lang="hr-HR" dirty="0" smtClean="0"/>
              <a:t>.</a:t>
            </a:r>
            <a:endParaRPr lang="hr-HR" dirty="0"/>
          </a:p>
          <a:p>
            <a:pPr lvl="1" algn="just"/>
            <a:r>
              <a:rPr lang="pl-PL" b="1" dirty="0" smtClean="0"/>
              <a:t>Oporavak </a:t>
            </a:r>
            <a:r>
              <a:rPr lang="pl-PL" b="1" dirty="0"/>
              <a:t>u slučaju pogreške </a:t>
            </a:r>
          </a:p>
          <a:p>
            <a:pPr marL="901700" indent="0" algn="just">
              <a:buNone/>
            </a:pPr>
            <a:r>
              <a:rPr lang="hr-HR" dirty="0" smtClean="0"/>
              <a:t>	U </a:t>
            </a:r>
            <a:r>
              <a:rPr lang="hr-HR" dirty="0"/>
              <a:t>slučaju pogrešnog manipuliranja podacima, sustav mora imati mogućnost uspostave konzistentnosti podataka</a:t>
            </a:r>
            <a:r>
              <a:rPr lang="hr-HR" dirty="0" smtClean="0"/>
              <a:t>.</a:t>
            </a:r>
            <a:endParaRPr lang="hr-HR" dirty="0"/>
          </a:p>
          <a:p>
            <a:pPr lvl="1" algn="just"/>
            <a:r>
              <a:rPr lang="hr-HR" b="1" dirty="0"/>
              <a:t>E</a:t>
            </a:r>
            <a:r>
              <a:rPr lang="hr-HR" b="1" dirty="0" smtClean="0"/>
              <a:t>fikasnost </a:t>
            </a:r>
            <a:endParaRPr lang="hr-HR" b="1" dirty="0"/>
          </a:p>
          <a:p>
            <a:pPr marL="0" indent="0" algn="just">
              <a:buNone/>
            </a:pPr>
            <a:r>
              <a:rPr lang="hr-HR" dirty="0" smtClean="0"/>
              <a:t>	Sve </a:t>
            </a:r>
            <a:r>
              <a:rPr lang="hr-HR" dirty="0"/>
              <a:t>nabrojane funkcije DBMS mora osigurati uz što bolje performanse</a:t>
            </a:r>
            <a:r>
              <a:rPr lang="hr-HR" dirty="0" smtClean="0"/>
              <a:t>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7417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TIPOVI I STRUKTURE BAZE </a:t>
            </a:r>
            <a:r>
              <a:rPr lang="hr-HR" b="1" dirty="0" smtClean="0"/>
              <a:t>PODATAKA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Centralizirana baza podataka – terminalski </a:t>
            </a:r>
            <a:r>
              <a:rPr lang="pl-PL" b="1" dirty="0" smtClean="0"/>
              <a:t>pristup</a:t>
            </a:r>
          </a:p>
          <a:p>
            <a:r>
              <a:rPr lang="hr-HR" b="1" dirty="0" err="1" smtClean="0"/>
              <a:t>Client</a:t>
            </a:r>
            <a:r>
              <a:rPr lang="hr-HR" b="1" dirty="0" smtClean="0"/>
              <a:t>-server </a:t>
            </a:r>
            <a:r>
              <a:rPr lang="hr-HR" b="1" dirty="0"/>
              <a:t>pristup </a:t>
            </a:r>
            <a:endParaRPr lang="hr-HR" b="1" dirty="0" smtClean="0"/>
          </a:p>
          <a:p>
            <a:r>
              <a:rPr lang="hr-HR" b="1" dirty="0"/>
              <a:t>Paralelna struktura baze podataka </a:t>
            </a:r>
            <a:endParaRPr lang="hr-HR" b="1" dirty="0" smtClean="0"/>
          </a:p>
          <a:p>
            <a:r>
              <a:rPr lang="hr-HR" b="1" dirty="0"/>
              <a:t>Distribuirana baza podataka </a:t>
            </a:r>
            <a:endParaRPr lang="hr-HR" b="1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158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OSNOVE BAZE PODATAKA - ENTITETI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hr-HR" b="1" i="1" dirty="0"/>
              <a:t>Entitet </a:t>
            </a:r>
            <a:r>
              <a:rPr lang="hr-HR" b="1" dirty="0"/>
              <a:t>(</a:t>
            </a:r>
            <a:r>
              <a:rPr lang="hr-HR" b="1" dirty="0" err="1"/>
              <a:t>Entity</a:t>
            </a:r>
            <a:r>
              <a:rPr lang="hr-HR" b="1" dirty="0"/>
              <a:t>) je skup objekata iz realnog svijeta koji imaju neka zajednička svojstva. Svojstva entiteta se </a:t>
            </a:r>
            <a:r>
              <a:rPr lang="hr-HR" b="1" dirty="0" smtClean="0"/>
              <a:t>nazivaju </a:t>
            </a:r>
            <a:r>
              <a:rPr lang="hr-HR" b="1" i="1" dirty="0"/>
              <a:t>atributima</a:t>
            </a:r>
            <a:r>
              <a:rPr lang="hr-HR" dirty="0" smtClean="0"/>
              <a:t>.</a:t>
            </a:r>
          </a:p>
          <a:p>
            <a:pPr marL="0" indent="0" algn="just">
              <a:buNone/>
            </a:pPr>
            <a:endParaRPr lang="hr-HR" dirty="0" smtClean="0"/>
          </a:p>
          <a:p>
            <a:pPr marL="0" indent="0" algn="just">
              <a:buNone/>
            </a:pPr>
            <a:r>
              <a:rPr lang="hr-HR" dirty="0" smtClean="0"/>
              <a:t>Za </a:t>
            </a:r>
            <a:r>
              <a:rPr lang="hr-HR" dirty="0"/>
              <a:t>prikaz entiteta, kao skupa objekata potrebno je utvrditi: </a:t>
            </a:r>
          </a:p>
          <a:p>
            <a:pPr algn="just"/>
            <a:r>
              <a:rPr lang="hr-HR" b="1" dirty="0" smtClean="0"/>
              <a:t>Selekciju </a:t>
            </a:r>
            <a:r>
              <a:rPr lang="hr-HR" b="1" dirty="0"/>
              <a:t>atributa </a:t>
            </a:r>
            <a:r>
              <a:rPr lang="hr-HR" dirty="0"/>
              <a:t>- utvrditi koji atributi (svojstva) su potrebni za opisivanje entiteta. </a:t>
            </a:r>
            <a:r>
              <a:rPr lang="hr-HR" dirty="0" smtClean="0"/>
              <a:t>Prilikom </a:t>
            </a:r>
            <a:r>
              <a:rPr lang="hr-HR" dirty="0"/>
              <a:t>opisivanja entiteta potrebno je u skladu </a:t>
            </a:r>
            <a:r>
              <a:rPr lang="hr-HR" dirty="0" smtClean="0"/>
              <a:t>s </a:t>
            </a:r>
            <a:r>
              <a:rPr lang="hr-HR" dirty="0"/>
              <a:t>potrebama posla zbog kojeg se radi baza podataka izvršiti selekciju atributa</a:t>
            </a:r>
            <a:r>
              <a:rPr lang="hr-HR" dirty="0" smtClean="0"/>
              <a:t>.</a:t>
            </a:r>
            <a:endParaRPr lang="hr-HR" dirty="0"/>
          </a:p>
          <a:p>
            <a:pPr algn="just"/>
            <a:r>
              <a:rPr lang="hr-HR" b="1" dirty="0" smtClean="0"/>
              <a:t>Integritet </a:t>
            </a:r>
            <a:r>
              <a:rPr lang="hr-HR" b="1" dirty="0"/>
              <a:t>atributa </a:t>
            </a:r>
            <a:r>
              <a:rPr lang="hr-HR" dirty="0"/>
              <a:t>– tip podataka, ograničenja i pravila vezana za pojedini atribut. Definiranjem tipa podataka i ograničenja osigurava se suvislost podataka pojedinog atributa. Ako uzmemo za primjer entitet STUDENT i atribut DATUM ROĐENJA to znači da je potrebno osigurati da podatak o datumu rođenja bude u standardnom formatu datuma </a:t>
            </a:r>
            <a:r>
              <a:rPr lang="hr-HR" i="1" dirty="0" smtClean="0"/>
              <a:t>DD. MM. GGGG</a:t>
            </a:r>
            <a:r>
              <a:rPr lang="hr-HR" dirty="0" smtClean="0"/>
              <a:t>. te </a:t>
            </a:r>
            <a:r>
              <a:rPr lang="hr-HR" dirty="0"/>
              <a:t>da po svojoj vrijednosti bude logičan</a:t>
            </a:r>
            <a:r>
              <a:rPr lang="hr-HR" dirty="0" smtClean="0"/>
              <a:t>.</a:t>
            </a:r>
            <a:endParaRPr lang="hr-HR" dirty="0"/>
          </a:p>
          <a:p>
            <a:pPr algn="just"/>
            <a:r>
              <a:rPr lang="hr-HR" b="1" dirty="0" smtClean="0"/>
              <a:t>Kardinalitet </a:t>
            </a:r>
            <a:r>
              <a:rPr lang="hr-HR" b="1" dirty="0"/>
              <a:t>atributa </a:t>
            </a:r>
            <a:r>
              <a:rPr lang="hr-HR" dirty="0"/>
              <a:t>– podatak o zastupljenosti pojedinih atributa</a:t>
            </a:r>
            <a:r>
              <a:rPr lang="hr-HR" dirty="0" smtClean="0"/>
              <a:t>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6115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OSNOVE BAZE PODATAKA - ENTITETI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r-HR" b="1" dirty="0" smtClean="0"/>
              <a:t>Identifikator (identifikacijski atribut)</a:t>
            </a:r>
          </a:p>
          <a:p>
            <a:pPr lvl="1" algn="just"/>
            <a:r>
              <a:rPr lang="hr-HR" dirty="0"/>
              <a:t>je atribut koji jedinstveno određuje pojedine elemente entiteta</a:t>
            </a:r>
          </a:p>
          <a:p>
            <a:pPr lvl="1" algn="just"/>
            <a:r>
              <a:rPr lang="hr-HR" dirty="0" smtClean="0"/>
              <a:t>mora </a:t>
            </a:r>
            <a:r>
              <a:rPr lang="hr-HR" dirty="0"/>
              <a:t>imati vrijednost za svaki element entiteta, ali ne mogu postojati dva elementa sa istom vrijednošću tog </a:t>
            </a:r>
            <a:r>
              <a:rPr lang="hr-HR" dirty="0" smtClean="0"/>
              <a:t>identifikatora</a:t>
            </a:r>
            <a:r>
              <a:rPr lang="hr-HR" dirty="0"/>
              <a:t> </a:t>
            </a:r>
            <a:r>
              <a:rPr lang="hr-HR" dirty="0" smtClean="0"/>
              <a:t>- </a:t>
            </a:r>
            <a:r>
              <a:rPr lang="hr-HR" b="1" dirty="0"/>
              <a:t>primarni ključ (</a:t>
            </a:r>
            <a:r>
              <a:rPr lang="hr-HR" b="1" dirty="0" err="1"/>
              <a:t>Primary</a:t>
            </a:r>
            <a:r>
              <a:rPr lang="hr-HR" b="1" dirty="0"/>
              <a:t> </a:t>
            </a:r>
            <a:r>
              <a:rPr lang="hr-HR" b="1" dirty="0" err="1"/>
              <a:t>key</a:t>
            </a:r>
            <a:r>
              <a:rPr lang="hr-HR" b="1" dirty="0" smtClean="0"/>
              <a:t>)</a:t>
            </a:r>
            <a:endParaRPr lang="hr-HR" dirty="0" smtClean="0"/>
          </a:p>
          <a:p>
            <a:pPr algn="just"/>
            <a:r>
              <a:rPr lang="hr-HR" dirty="0" smtClean="0"/>
              <a:t>Ostali atributi u tablici su opisni.</a:t>
            </a:r>
          </a:p>
          <a:p>
            <a:pPr algn="just"/>
            <a:r>
              <a:rPr lang="hr-HR" b="1" dirty="0"/>
              <a:t>Dijagram entiteta </a:t>
            </a:r>
            <a:r>
              <a:rPr lang="hr-HR" dirty="0"/>
              <a:t>predstavlja grafički prikaz entiteta i njegovih atributa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427603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OSNOVE BAZE PODATAKA - ENTITETI</a:t>
            </a:r>
          </a:p>
        </p:txBody>
      </p:sp>
      <p:sp>
        <p:nvSpPr>
          <p:cNvPr id="5" name="TekstniOkvir 4"/>
          <p:cNvSpPr txBox="1"/>
          <p:nvPr/>
        </p:nvSpPr>
        <p:spPr>
          <a:xfrm>
            <a:off x="1282700" y="1342940"/>
            <a:ext cx="10044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Grafički prikaz entiteta: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Entitet </a:t>
            </a:r>
            <a:r>
              <a:rPr lang="hr-HR" dirty="0"/>
              <a:t>se prikazuje pravokutnim znakom u koji se upisuje naziv entiteta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Pojedini </a:t>
            </a:r>
            <a:r>
              <a:rPr lang="hr-HR" dirty="0"/>
              <a:t>atributi se prikazuju ovalnim znakovima i povezani su s entitetom. Unutar oznake atributa upisuje se naziv atributa</a:t>
            </a:r>
            <a:r>
              <a:rPr lang="hr-HR" dirty="0" smtClean="0"/>
              <a:t>.</a:t>
            </a: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err="1" smtClean="0"/>
              <a:t>Viševrijednosni</a:t>
            </a:r>
            <a:r>
              <a:rPr lang="hr-HR" dirty="0" smtClean="0"/>
              <a:t> </a:t>
            </a:r>
            <a:r>
              <a:rPr lang="hr-HR" dirty="0"/>
              <a:t>atributi imaju dvostruku poveznicu sa entitetom, koja podrazumijeva kardinalitet (0,n).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Naziv </a:t>
            </a:r>
            <a:r>
              <a:rPr lang="hr-HR" dirty="0"/>
              <a:t>atributa koji predstavlja primarni ključ se </a:t>
            </a:r>
            <a:r>
              <a:rPr lang="hr-HR" dirty="0" smtClean="0"/>
              <a:t>podcrtava</a:t>
            </a:r>
            <a:r>
              <a:rPr lang="hr-H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Kardinalitet </a:t>
            </a:r>
            <a:r>
              <a:rPr lang="hr-HR" dirty="0"/>
              <a:t>atributa upisuje se na njegovu poveznicu sa </a:t>
            </a:r>
            <a:r>
              <a:rPr lang="hr-HR" dirty="0" smtClean="0"/>
              <a:t>entitetom</a:t>
            </a:r>
            <a:endParaRPr lang="hr-HR" dirty="0"/>
          </a:p>
        </p:txBody>
      </p:sp>
      <p:pic>
        <p:nvPicPr>
          <p:cNvPr id="7" name="Slika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655" y="3374265"/>
            <a:ext cx="58769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Vježba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hr-HR" dirty="0" smtClean="0"/>
              <a:t>Na papir napiši 2 entiteta po želji. Neka svaki od njih ima po 7 atributa. Napravi dijagram entiteta za ta 2 entiteta. Upiši </a:t>
            </a:r>
            <a:r>
              <a:rPr lang="hr-HR" dirty="0" err="1" smtClean="0"/>
              <a:t>kardinalnosti</a:t>
            </a:r>
            <a:r>
              <a:rPr lang="hr-HR" dirty="0" smtClean="0"/>
              <a:t> atributa.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r-HR" dirty="0" smtClean="0"/>
              <a:t>Napravi dijagram entiteta za sljedeći problem: Tvrtka treba bazu podataka koja će imati informacije o zaposlenicima (</a:t>
            </a:r>
            <a:r>
              <a:rPr lang="hr-HR" dirty="0" err="1" smtClean="0"/>
              <a:t>id</a:t>
            </a:r>
            <a:r>
              <a:rPr lang="hr-HR" dirty="0" smtClean="0"/>
              <a:t>, plaća, </a:t>
            </a:r>
            <a:r>
              <a:rPr lang="hr-HR" dirty="0" err="1" smtClean="0"/>
              <a:t>br_telefona</a:t>
            </a:r>
            <a:r>
              <a:rPr lang="hr-HR" dirty="0" smtClean="0"/>
              <a:t>), odjelima (</a:t>
            </a:r>
            <a:r>
              <a:rPr lang="hr-HR" dirty="0" err="1" smtClean="0"/>
              <a:t>id</a:t>
            </a:r>
            <a:r>
              <a:rPr lang="hr-HR" dirty="0" smtClean="0"/>
              <a:t>, naziv, budžet) te djeci zaposlenika (ime i godine).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r-HR" dirty="0" smtClean="0"/>
              <a:t>Za oba zadatka napiši tipove podataka te ograničenja ako ih ima.</a:t>
            </a:r>
          </a:p>
        </p:txBody>
      </p:sp>
    </p:spTree>
    <p:extLst>
      <p:ext uri="{BB962C8B-B14F-4D97-AF65-F5344CB8AC3E}">
        <p14:creationId xmlns:p14="http://schemas.microsoft.com/office/powerpoint/2010/main" val="33311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OSNOVE BAZE PODATAKA - RELACIJE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U sustavu baze podataka skupovi – entiteti su međusobno povezani logičkim vezama </a:t>
            </a:r>
            <a:r>
              <a:rPr lang="hr-HR" dirty="0" smtClean="0"/>
              <a:t>- relacijama.</a:t>
            </a:r>
            <a:endParaRPr lang="hr-HR" dirty="0"/>
          </a:p>
          <a:p>
            <a:pPr marL="0" indent="0">
              <a:buNone/>
            </a:pPr>
            <a:r>
              <a:rPr lang="hr-HR" dirty="0" smtClean="0"/>
              <a:t>VRSTE RELACIJA:</a:t>
            </a:r>
          </a:p>
          <a:p>
            <a:r>
              <a:rPr lang="hr-HR" dirty="0" smtClean="0"/>
              <a:t>1 na 1 (1 to 1)</a:t>
            </a:r>
          </a:p>
          <a:p>
            <a:endParaRPr lang="hr-HR" dirty="0" smtClean="0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727" y="2750422"/>
            <a:ext cx="5921690" cy="3239215"/>
          </a:xfrm>
          <a:prstGeom prst="rect">
            <a:avLst/>
          </a:prstGeom>
        </p:spPr>
      </p:pic>
      <p:sp>
        <p:nvSpPr>
          <p:cNvPr id="4" name="TekstniOkvir 3"/>
          <p:cNvSpPr txBox="1"/>
          <p:nvPr/>
        </p:nvSpPr>
        <p:spPr>
          <a:xfrm>
            <a:off x="8125097" y="2750422"/>
            <a:ext cx="792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r-HR" dirty="0" smtClean="0"/>
              <a:t>OIB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7349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tcampI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BootcampIT-template</Template>
  <TotalTime>1326</TotalTime>
  <Words>1191</Words>
  <Application>Microsoft Office PowerPoint</Application>
  <PresentationFormat>Široki zaslon</PresentationFormat>
  <Paragraphs>126</Paragraphs>
  <Slides>23</Slides>
  <Notes>1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23</vt:i4>
      </vt:variant>
    </vt:vector>
  </HeadingPairs>
  <TitlesOfParts>
    <vt:vector size="26" baseType="lpstr">
      <vt:lpstr>Arial</vt:lpstr>
      <vt:lpstr>Calibri</vt:lpstr>
      <vt:lpstr>BootcampIT-template</vt:lpstr>
      <vt:lpstr>RELACIJSKE BAZE PODATAKA</vt:lpstr>
      <vt:lpstr>ARHITEKTURA SUSTAVA ZA UPRAVLJANJE BAZAMA PODATAKA (SUBP / DBMS)</vt:lpstr>
      <vt:lpstr>SUSTAV ZA UPRAVLJANJE BAZOM PODATAKA</vt:lpstr>
      <vt:lpstr>TIPOVI I STRUKTURE BAZE PODATAKA</vt:lpstr>
      <vt:lpstr>OSNOVE BAZE PODATAKA - ENTITETI</vt:lpstr>
      <vt:lpstr>OSNOVE BAZE PODATAKA - ENTITETI</vt:lpstr>
      <vt:lpstr>OSNOVE BAZE PODATAKA - ENTITETI</vt:lpstr>
      <vt:lpstr>Vježba</vt:lpstr>
      <vt:lpstr>OSNOVE BAZE PODATAKA - RELACIJE</vt:lpstr>
      <vt:lpstr>OSNOVE BAZE PODATAKA - RELACIJE</vt:lpstr>
      <vt:lpstr>OSNOVE BAZE PODATAKA - RELACIJE</vt:lpstr>
      <vt:lpstr>DIJAGRAM ENTITET – RELACIJA (E-R dijagram)</vt:lpstr>
      <vt:lpstr>Zadaci</vt:lpstr>
      <vt:lpstr>RELACIJSKI MODEL PODATAKA</vt:lpstr>
      <vt:lpstr>RELACIJSKI MODEL PODATAKA</vt:lpstr>
      <vt:lpstr>PRIMARNI KLJUČ (PRIMARY KEY)</vt:lpstr>
      <vt:lpstr>DEKOMPOZICIJA ATRIBUTA</vt:lpstr>
      <vt:lpstr>INTEGRITET PODATAKA</vt:lpstr>
      <vt:lpstr>PowerPoint prezentacija</vt:lpstr>
      <vt:lpstr>Zadaci</vt:lpstr>
      <vt:lpstr>NORMALIZACIJA BAZE PODATAKA</vt:lpstr>
      <vt:lpstr>Zadaci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RELACIJSKE BAZE PODATAKA - SQL</dc:title>
  <dc:creator>Ivan Mušanović</dc:creator>
  <cp:lastModifiedBy>Ivan Mušanović</cp:lastModifiedBy>
  <cp:revision>54</cp:revision>
  <dcterms:created xsi:type="dcterms:W3CDTF">2017-01-31T12:36:23Z</dcterms:created>
  <dcterms:modified xsi:type="dcterms:W3CDTF">2019-03-27T11:18:11Z</dcterms:modified>
</cp:coreProperties>
</file>