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68" r:id="rId2"/>
    <p:sldId id="259" r:id="rId3"/>
    <p:sldId id="267" r:id="rId4"/>
    <p:sldId id="260" r:id="rId5"/>
    <p:sldId id="261" r:id="rId6"/>
    <p:sldId id="270" r:id="rId7"/>
    <p:sldId id="262" r:id="rId8"/>
    <p:sldId id="264" r:id="rId9"/>
    <p:sldId id="271" r:id="rId10"/>
    <p:sldId id="266" r:id="rId11"/>
    <p:sldId id="265" r:id="rId12"/>
    <p:sldId id="269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344" autoAdjust="0"/>
  </p:normalViewPr>
  <p:slideViewPr>
    <p:cSldViewPr snapToGrid="0">
      <p:cViewPr varScale="1">
        <p:scale>
          <a:sx n="70" d="100"/>
          <a:sy n="70" d="100"/>
        </p:scale>
        <p:origin x="93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D513A-9C53-47C8-813B-7408D7BF0DAF}" type="datetimeFigureOut">
              <a:rPr lang="hr-HR" smtClean="0"/>
              <a:t>25.3.2019.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0D92A-32AF-4113-ACC8-E5915815FEB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4672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6214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582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38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7286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6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446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195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25780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131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677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7054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Programiranje</a:t>
            </a:r>
            <a:endParaRPr lang="hr-HR" dirty="0"/>
          </a:p>
        </p:txBody>
      </p:sp>
      <p:sp>
        <p:nvSpPr>
          <p:cNvPr id="5" name="Podnaslov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Povezane liste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Povezane liste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Funkcije liste:</a:t>
            </a:r>
          </a:p>
          <a:p>
            <a:r>
              <a:rPr lang="hr-HR" dirty="0" smtClean="0"/>
              <a:t>Brisanje repa</a:t>
            </a:r>
          </a:p>
        </p:txBody>
      </p:sp>
      <p:sp>
        <p:nvSpPr>
          <p:cNvPr id="4" name="Pravokutnik 3"/>
          <p:cNvSpPr/>
          <p:nvPr/>
        </p:nvSpPr>
        <p:spPr>
          <a:xfrm>
            <a:off x="3402872" y="4293988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1</a:t>
            </a:r>
          </a:p>
          <a:p>
            <a:pPr algn="ctr"/>
            <a:endParaRPr lang="hr-HR" b="1" dirty="0"/>
          </a:p>
          <a:p>
            <a:pPr algn="ctr"/>
            <a:r>
              <a:rPr lang="hr-HR" b="1" dirty="0" err="1" smtClean="0"/>
              <a:t>next</a:t>
            </a:r>
            <a:endParaRPr lang="hr-HR" b="1" dirty="0" smtClean="0"/>
          </a:p>
        </p:txBody>
      </p:sp>
      <p:cxnSp>
        <p:nvCxnSpPr>
          <p:cNvPr id="9" name="Ravni poveznik 8"/>
          <p:cNvCxnSpPr>
            <a:stCxn id="4" idx="1"/>
            <a:endCxn id="4" idx="3"/>
          </p:cNvCxnSpPr>
          <p:nvPr/>
        </p:nvCxnSpPr>
        <p:spPr>
          <a:xfrm>
            <a:off x="3402872" y="4983008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ravokutnik 13"/>
          <p:cNvSpPr/>
          <p:nvPr/>
        </p:nvSpPr>
        <p:spPr>
          <a:xfrm>
            <a:off x="4949780" y="4293988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986</a:t>
            </a:r>
          </a:p>
          <a:p>
            <a:pPr algn="ctr"/>
            <a:endParaRPr lang="hr-HR" b="1" dirty="0"/>
          </a:p>
          <a:p>
            <a:pPr algn="ctr"/>
            <a:r>
              <a:rPr lang="hr-HR" b="1" dirty="0" err="1" smtClean="0"/>
              <a:t>next</a:t>
            </a:r>
            <a:endParaRPr lang="hr-HR" b="1" dirty="0"/>
          </a:p>
        </p:txBody>
      </p:sp>
      <p:cxnSp>
        <p:nvCxnSpPr>
          <p:cNvPr id="15" name="Ravni poveznik 14"/>
          <p:cNvCxnSpPr>
            <a:stCxn id="14" idx="1"/>
            <a:endCxn id="14" idx="3"/>
          </p:cNvCxnSpPr>
          <p:nvPr/>
        </p:nvCxnSpPr>
        <p:spPr>
          <a:xfrm>
            <a:off x="4949780" y="4983008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ravokutnik 15"/>
          <p:cNvSpPr/>
          <p:nvPr/>
        </p:nvSpPr>
        <p:spPr>
          <a:xfrm>
            <a:off x="1891808" y="4293988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74</a:t>
            </a:r>
          </a:p>
          <a:p>
            <a:pPr algn="ctr"/>
            <a:endParaRPr lang="hr-HR" b="1" dirty="0"/>
          </a:p>
          <a:p>
            <a:pPr algn="ctr"/>
            <a:r>
              <a:rPr lang="hr-HR" b="1" dirty="0" err="1" smtClean="0"/>
              <a:t>next</a:t>
            </a:r>
            <a:endParaRPr lang="hr-HR" b="1" dirty="0"/>
          </a:p>
        </p:txBody>
      </p:sp>
      <p:cxnSp>
        <p:nvCxnSpPr>
          <p:cNvPr id="17" name="Ravni poveznik 16"/>
          <p:cNvCxnSpPr>
            <a:stCxn id="16" idx="1"/>
            <a:endCxn id="16" idx="3"/>
          </p:cNvCxnSpPr>
          <p:nvPr/>
        </p:nvCxnSpPr>
        <p:spPr>
          <a:xfrm>
            <a:off x="1891808" y="4983008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ravokutnik 26"/>
          <p:cNvSpPr/>
          <p:nvPr/>
        </p:nvSpPr>
        <p:spPr>
          <a:xfrm>
            <a:off x="323577" y="3031956"/>
            <a:ext cx="1146220" cy="689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err="1" smtClean="0"/>
              <a:t>Node</a:t>
            </a:r>
            <a:r>
              <a:rPr lang="hr-HR" b="1" dirty="0" smtClean="0"/>
              <a:t> *</a:t>
            </a:r>
            <a:r>
              <a:rPr lang="hr-HR" b="1" dirty="0" err="1" smtClean="0"/>
              <a:t>head</a:t>
            </a:r>
            <a:endParaRPr lang="hr-HR" b="1" dirty="0"/>
          </a:p>
        </p:txBody>
      </p:sp>
      <p:sp>
        <p:nvSpPr>
          <p:cNvPr id="28" name="TekstniOkvir 27"/>
          <p:cNvSpPr txBox="1"/>
          <p:nvPr/>
        </p:nvSpPr>
        <p:spPr>
          <a:xfrm>
            <a:off x="6202872" y="335164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NULL</a:t>
            </a:r>
            <a:endParaRPr lang="hr-HR" dirty="0"/>
          </a:p>
        </p:txBody>
      </p:sp>
      <p:cxnSp>
        <p:nvCxnSpPr>
          <p:cNvPr id="112" name="Ravni poveznik sa strelicom 111"/>
          <p:cNvCxnSpPr>
            <a:stCxn id="27" idx="3"/>
            <a:endCxn id="16" idx="1"/>
          </p:cNvCxnSpPr>
          <p:nvPr/>
        </p:nvCxnSpPr>
        <p:spPr>
          <a:xfrm>
            <a:off x="1469797" y="3376466"/>
            <a:ext cx="422011" cy="160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niOkvir 123"/>
          <p:cNvSpPr txBox="1"/>
          <p:nvPr/>
        </p:nvSpPr>
        <p:spPr>
          <a:xfrm>
            <a:off x="8255359" y="6415984"/>
            <a:ext cx="385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!!! SVE JE TO IGRANJE S ADRESAMA !!!</a:t>
            </a:r>
            <a:endParaRPr lang="hr-HR" dirty="0"/>
          </a:p>
        </p:txBody>
      </p:sp>
      <p:cxnSp>
        <p:nvCxnSpPr>
          <p:cNvPr id="20" name="Ravni poveznik sa strelicom 19"/>
          <p:cNvCxnSpPr>
            <a:stCxn id="16" idx="3"/>
            <a:endCxn id="4" idx="1"/>
          </p:cNvCxnSpPr>
          <p:nvPr/>
        </p:nvCxnSpPr>
        <p:spPr>
          <a:xfrm>
            <a:off x="3038028" y="4983008"/>
            <a:ext cx="364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/>
          <p:cNvCxnSpPr>
            <a:stCxn id="4" idx="3"/>
          </p:cNvCxnSpPr>
          <p:nvPr/>
        </p:nvCxnSpPr>
        <p:spPr>
          <a:xfrm>
            <a:off x="4549092" y="4983008"/>
            <a:ext cx="393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sa strelicom 23"/>
          <p:cNvCxnSpPr>
            <a:stCxn id="14" idx="3"/>
            <a:endCxn id="28" idx="2"/>
          </p:cNvCxnSpPr>
          <p:nvPr/>
        </p:nvCxnSpPr>
        <p:spPr>
          <a:xfrm flipV="1">
            <a:off x="6096000" y="3720976"/>
            <a:ext cx="445266" cy="126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avokutnik 6"/>
          <p:cNvSpPr/>
          <p:nvPr/>
        </p:nvSpPr>
        <p:spPr>
          <a:xfrm>
            <a:off x="2074230" y="7221368"/>
            <a:ext cx="1146220" cy="65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 smtClean="0"/>
              <a:t>temp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064" y="1461855"/>
            <a:ext cx="3876331" cy="4980100"/>
          </a:xfrm>
          <a:prstGeom prst="rect">
            <a:avLst/>
          </a:prstGeom>
        </p:spPr>
      </p:pic>
      <p:sp>
        <p:nvSpPr>
          <p:cNvPr id="19" name="Pravokutnik 18"/>
          <p:cNvSpPr/>
          <p:nvPr/>
        </p:nvSpPr>
        <p:spPr>
          <a:xfrm>
            <a:off x="323577" y="7221368"/>
            <a:ext cx="1146220" cy="65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 smtClean="0"/>
              <a:t>prev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40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Napišite funkciju koja vraća broj elemenata u listi.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Napišite funkciju za pretraživanje povezane liste (element na poziciji i koliko elemenata ima).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funkciju za brisanje n-tog elementa u listi</a:t>
            </a:r>
            <a:r>
              <a:rPr lang="hr-H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 još 2 funkcije po želji </a:t>
            </a:r>
            <a:r>
              <a:rPr lang="hr-HR" smtClean="0"/>
              <a:t>za povezanu listu.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6969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Rezervirano mjesto sadržaj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835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Povezane liste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Povezane liste – struktura podataka koja koristi pokazivače za navigaciju od jednog do drugog elementa (STL list)</a:t>
            </a:r>
          </a:p>
          <a:p>
            <a:r>
              <a:rPr lang="hr-HR" dirty="0" smtClean="0"/>
              <a:t>Jednostruko povezana lista (</a:t>
            </a:r>
            <a:r>
              <a:rPr lang="hr-HR" dirty="0" err="1" smtClean="0"/>
              <a:t>singly</a:t>
            </a:r>
            <a:r>
              <a:rPr lang="hr-HR" dirty="0" smtClean="0"/>
              <a:t> </a:t>
            </a:r>
            <a:r>
              <a:rPr lang="hr-HR" dirty="0" err="1" smtClean="0"/>
              <a:t>linked</a:t>
            </a:r>
            <a:r>
              <a:rPr lang="hr-HR" dirty="0" smtClean="0"/>
              <a:t> list)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604" y="3567538"/>
            <a:ext cx="6715293" cy="184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Povezane liste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76538" y="1825625"/>
            <a:ext cx="6051997" cy="4351338"/>
          </a:xfrm>
        </p:spPr>
        <p:txBody>
          <a:bodyPr/>
          <a:lstStyle/>
          <a:p>
            <a:r>
              <a:rPr lang="hr-HR" dirty="0" smtClean="0"/>
              <a:t>Deklaracija i inicijalizacija pokazivača *</a:t>
            </a:r>
            <a:r>
              <a:rPr lang="hr-HR" dirty="0" err="1" smtClean="0"/>
              <a:t>head</a:t>
            </a:r>
            <a:r>
              <a:rPr lang="hr-HR" dirty="0" smtClean="0"/>
              <a:t> i *</a:t>
            </a:r>
            <a:r>
              <a:rPr lang="hr-HR" dirty="0" err="1" smtClean="0"/>
              <a:t>tail</a:t>
            </a:r>
            <a:endParaRPr lang="hr-HR" dirty="0"/>
          </a:p>
          <a:p>
            <a:r>
              <a:rPr lang="hr-HR" dirty="0" smtClean="0"/>
              <a:t>Pozivi funkcija unutar funkcije </a:t>
            </a:r>
            <a:r>
              <a:rPr lang="hr-HR" dirty="0" err="1" smtClean="0"/>
              <a:t>main</a:t>
            </a:r>
            <a:r>
              <a:rPr lang="hr-HR" dirty="0" smtClean="0"/>
              <a:t>()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35" y="1825625"/>
            <a:ext cx="4465481" cy="39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6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Povezane liste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Funkcije </a:t>
            </a:r>
            <a:r>
              <a:rPr lang="hr-HR" dirty="0" smtClean="0"/>
              <a:t>liste:</a:t>
            </a:r>
          </a:p>
          <a:p>
            <a:r>
              <a:rPr lang="hr-HR" dirty="0" smtClean="0"/>
              <a:t>Dodavanje elementa na početak liste</a:t>
            </a:r>
          </a:p>
        </p:txBody>
      </p:sp>
      <p:sp>
        <p:nvSpPr>
          <p:cNvPr id="4" name="Pravokutnik 3"/>
          <p:cNvSpPr/>
          <p:nvPr/>
        </p:nvSpPr>
        <p:spPr>
          <a:xfrm>
            <a:off x="1282700" y="6536174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 dirty="0" smtClean="0"/>
          </a:p>
        </p:txBody>
      </p:sp>
      <p:cxnSp>
        <p:nvCxnSpPr>
          <p:cNvPr id="9" name="Ravni poveznik 8"/>
          <p:cNvCxnSpPr>
            <a:stCxn id="4" idx="1"/>
            <a:endCxn id="4" idx="3"/>
          </p:cNvCxnSpPr>
          <p:nvPr/>
        </p:nvCxnSpPr>
        <p:spPr>
          <a:xfrm>
            <a:off x="1282700" y="7225194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ravokutnik 13"/>
          <p:cNvSpPr/>
          <p:nvPr/>
        </p:nvSpPr>
        <p:spPr>
          <a:xfrm>
            <a:off x="2982486" y="6536174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 dirty="0" smtClean="0"/>
          </a:p>
        </p:txBody>
      </p:sp>
      <p:cxnSp>
        <p:nvCxnSpPr>
          <p:cNvPr id="15" name="Ravni poveznik 14"/>
          <p:cNvCxnSpPr>
            <a:stCxn id="14" idx="1"/>
            <a:endCxn id="14" idx="3"/>
          </p:cNvCxnSpPr>
          <p:nvPr/>
        </p:nvCxnSpPr>
        <p:spPr>
          <a:xfrm>
            <a:off x="2982486" y="7225194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ravokutnik 15"/>
          <p:cNvSpPr/>
          <p:nvPr/>
        </p:nvSpPr>
        <p:spPr>
          <a:xfrm>
            <a:off x="4682272" y="6536174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 dirty="0" smtClean="0"/>
          </a:p>
          <a:p>
            <a:pPr algn="ctr"/>
            <a:endParaRPr lang="hr-HR" b="1" dirty="0"/>
          </a:p>
          <a:p>
            <a:pPr algn="ctr"/>
            <a:endParaRPr lang="hr-HR" b="1" dirty="0" smtClean="0"/>
          </a:p>
        </p:txBody>
      </p:sp>
      <p:cxnSp>
        <p:nvCxnSpPr>
          <p:cNvPr id="17" name="Ravni poveznik 16"/>
          <p:cNvCxnSpPr>
            <a:stCxn id="16" idx="1"/>
            <a:endCxn id="16" idx="3"/>
          </p:cNvCxnSpPr>
          <p:nvPr/>
        </p:nvCxnSpPr>
        <p:spPr>
          <a:xfrm>
            <a:off x="4682272" y="7225194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Slika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382" y="346138"/>
            <a:ext cx="6606950" cy="2470796"/>
          </a:xfrm>
          <a:prstGeom prst="rect">
            <a:avLst/>
          </a:prstGeom>
        </p:spPr>
      </p:pic>
      <p:sp>
        <p:nvSpPr>
          <p:cNvPr id="27" name="Pravokutnik 26"/>
          <p:cNvSpPr/>
          <p:nvPr/>
        </p:nvSpPr>
        <p:spPr>
          <a:xfrm>
            <a:off x="917614" y="3498914"/>
            <a:ext cx="1146220" cy="689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err="1" smtClean="0"/>
              <a:t>Node</a:t>
            </a:r>
            <a:r>
              <a:rPr lang="hr-HR" b="1" dirty="0" smtClean="0"/>
              <a:t> *</a:t>
            </a:r>
            <a:r>
              <a:rPr lang="hr-HR" b="1" dirty="0" err="1" smtClean="0"/>
              <a:t>head</a:t>
            </a:r>
            <a:endParaRPr lang="hr-HR" b="1" dirty="0"/>
          </a:p>
        </p:txBody>
      </p:sp>
      <p:sp>
        <p:nvSpPr>
          <p:cNvPr id="28" name="TekstniOkvir 27"/>
          <p:cNvSpPr txBox="1"/>
          <p:nvPr/>
        </p:nvSpPr>
        <p:spPr>
          <a:xfrm>
            <a:off x="4823786" y="350595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NULL</a:t>
            </a:r>
            <a:endParaRPr lang="hr-HR" dirty="0"/>
          </a:p>
        </p:txBody>
      </p:sp>
      <p:sp>
        <p:nvSpPr>
          <p:cNvPr id="82" name="TekstniOkvir 81"/>
          <p:cNvSpPr txBox="1"/>
          <p:nvPr/>
        </p:nvSpPr>
        <p:spPr>
          <a:xfrm>
            <a:off x="8281299" y="5576561"/>
            <a:ext cx="385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!!! SVE JE TO IGRANJE S ADRESAMA !!!</a:t>
            </a:r>
            <a:endParaRPr lang="hr-HR" dirty="0"/>
          </a:p>
        </p:txBody>
      </p:sp>
      <p:cxnSp>
        <p:nvCxnSpPr>
          <p:cNvPr id="18" name="Ravni poveznik sa strelicom 17"/>
          <p:cNvCxnSpPr>
            <a:stCxn id="27" idx="3"/>
            <a:endCxn id="28" idx="1"/>
          </p:cNvCxnSpPr>
          <p:nvPr/>
        </p:nvCxnSpPr>
        <p:spPr>
          <a:xfrm flipV="1">
            <a:off x="2063834" y="3690620"/>
            <a:ext cx="2759952" cy="15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Povezane liste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Funkcije liste:</a:t>
            </a:r>
          </a:p>
          <a:p>
            <a:r>
              <a:rPr lang="hr-HR" dirty="0" smtClean="0"/>
              <a:t>Dodavanje elementa na kraj liste</a:t>
            </a:r>
          </a:p>
        </p:txBody>
      </p:sp>
      <p:sp>
        <p:nvSpPr>
          <p:cNvPr id="4" name="Pravokutnik 3"/>
          <p:cNvSpPr/>
          <p:nvPr/>
        </p:nvSpPr>
        <p:spPr>
          <a:xfrm>
            <a:off x="2705055" y="6415984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 dirty="0" smtClean="0"/>
          </a:p>
        </p:txBody>
      </p:sp>
      <p:cxnSp>
        <p:nvCxnSpPr>
          <p:cNvPr id="9" name="Ravni poveznik 8"/>
          <p:cNvCxnSpPr>
            <a:stCxn id="4" idx="1"/>
            <a:endCxn id="4" idx="3"/>
          </p:cNvCxnSpPr>
          <p:nvPr/>
        </p:nvCxnSpPr>
        <p:spPr>
          <a:xfrm>
            <a:off x="2705055" y="7105004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ravokutnik 13"/>
          <p:cNvSpPr/>
          <p:nvPr/>
        </p:nvSpPr>
        <p:spPr>
          <a:xfrm>
            <a:off x="984119" y="6426529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 dirty="0" smtClean="0"/>
          </a:p>
        </p:txBody>
      </p:sp>
      <p:cxnSp>
        <p:nvCxnSpPr>
          <p:cNvPr id="15" name="Ravni poveznik 14"/>
          <p:cNvCxnSpPr>
            <a:stCxn id="14" idx="1"/>
            <a:endCxn id="14" idx="3"/>
          </p:cNvCxnSpPr>
          <p:nvPr/>
        </p:nvCxnSpPr>
        <p:spPr>
          <a:xfrm>
            <a:off x="984119" y="7115549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ravokutnik 15"/>
          <p:cNvSpPr/>
          <p:nvPr/>
        </p:nvSpPr>
        <p:spPr>
          <a:xfrm>
            <a:off x="4493190" y="6254712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b="1" dirty="0" smtClean="0"/>
          </a:p>
        </p:txBody>
      </p:sp>
      <p:cxnSp>
        <p:nvCxnSpPr>
          <p:cNvPr id="17" name="Ravni poveznik 16"/>
          <p:cNvCxnSpPr>
            <a:stCxn id="16" idx="1"/>
            <a:endCxn id="16" idx="3"/>
          </p:cNvCxnSpPr>
          <p:nvPr/>
        </p:nvCxnSpPr>
        <p:spPr>
          <a:xfrm>
            <a:off x="4493190" y="6943732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ravokutnik 26"/>
          <p:cNvSpPr/>
          <p:nvPr/>
        </p:nvSpPr>
        <p:spPr>
          <a:xfrm>
            <a:off x="763607" y="3189813"/>
            <a:ext cx="1146220" cy="689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err="1" smtClean="0"/>
              <a:t>Node</a:t>
            </a:r>
            <a:r>
              <a:rPr lang="hr-HR" b="1" dirty="0" smtClean="0"/>
              <a:t> *</a:t>
            </a:r>
            <a:r>
              <a:rPr lang="hr-HR" b="1" dirty="0" err="1" smtClean="0"/>
              <a:t>head</a:t>
            </a:r>
            <a:endParaRPr lang="hr-HR" b="1" dirty="0"/>
          </a:p>
        </p:txBody>
      </p:sp>
      <p:sp>
        <p:nvSpPr>
          <p:cNvPr id="28" name="TekstniOkvir 27"/>
          <p:cNvSpPr txBox="1"/>
          <p:nvPr/>
        </p:nvSpPr>
        <p:spPr>
          <a:xfrm>
            <a:off x="5546130" y="316084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NULL</a:t>
            </a:r>
            <a:endParaRPr lang="hr-HR" dirty="0"/>
          </a:p>
        </p:txBody>
      </p:sp>
      <p:pic>
        <p:nvPicPr>
          <p:cNvPr id="40" name="Slika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083" y="842401"/>
            <a:ext cx="4344017" cy="5491033"/>
          </a:xfrm>
          <a:prstGeom prst="rect">
            <a:avLst/>
          </a:prstGeom>
        </p:spPr>
      </p:pic>
      <p:sp>
        <p:nvSpPr>
          <p:cNvPr id="67" name="Pravokutnik 66"/>
          <p:cNvSpPr/>
          <p:nvPr/>
        </p:nvSpPr>
        <p:spPr>
          <a:xfrm>
            <a:off x="-1171978" y="7515922"/>
            <a:ext cx="1171978" cy="66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 smtClean="0"/>
              <a:t>temp</a:t>
            </a:r>
            <a:endParaRPr lang="hr-HR" dirty="0"/>
          </a:p>
        </p:txBody>
      </p:sp>
      <p:sp>
        <p:nvSpPr>
          <p:cNvPr id="124" name="TekstniOkvir 123"/>
          <p:cNvSpPr txBox="1"/>
          <p:nvPr/>
        </p:nvSpPr>
        <p:spPr>
          <a:xfrm>
            <a:off x="8255359" y="6415984"/>
            <a:ext cx="385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!!! SVE JE TO IGRANJE S ADRESAMA !!!</a:t>
            </a:r>
            <a:endParaRPr lang="hr-HR" dirty="0"/>
          </a:p>
        </p:txBody>
      </p:sp>
      <p:cxnSp>
        <p:nvCxnSpPr>
          <p:cNvPr id="49" name="Ravni poveznik sa strelicom 48"/>
          <p:cNvCxnSpPr>
            <a:stCxn id="27" idx="3"/>
            <a:endCxn id="28" idx="1"/>
          </p:cNvCxnSpPr>
          <p:nvPr/>
        </p:nvCxnSpPr>
        <p:spPr>
          <a:xfrm flipV="1">
            <a:off x="1909827" y="3345509"/>
            <a:ext cx="3636303" cy="1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5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Napišite funkciju za prolazak (ispis) elemenata u listi.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372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Povezane liste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Funkcije liste:</a:t>
            </a:r>
          </a:p>
          <a:p>
            <a:r>
              <a:rPr lang="hr-HR" dirty="0" smtClean="0"/>
              <a:t>Prikaz liste</a:t>
            </a:r>
          </a:p>
        </p:txBody>
      </p:sp>
      <p:sp>
        <p:nvSpPr>
          <p:cNvPr id="4" name="Pravokutnik 3"/>
          <p:cNvSpPr/>
          <p:nvPr/>
        </p:nvSpPr>
        <p:spPr>
          <a:xfrm>
            <a:off x="3402872" y="4293988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1</a:t>
            </a:r>
          </a:p>
          <a:p>
            <a:pPr algn="ctr"/>
            <a:endParaRPr lang="hr-HR" b="1" dirty="0"/>
          </a:p>
          <a:p>
            <a:pPr algn="ctr"/>
            <a:r>
              <a:rPr lang="hr-HR" b="1" dirty="0" err="1" smtClean="0"/>
              <a:t>next</a:t>
            </a:r>
            <a:endParaRPr lang="hr-HR" b="1" dirty="0" smtClean="0"/>
          </a:p>
        </p:txBody>
      </p:sp>
      <p:cxnSp>
        <p:nvCxnSpPr>
          <p:cNvPr id="9" name="Ravni poveznik 8"/>
          <p:cNvCxnSpPr>
            <a:stCxn id="4" idx="1"/>
            <a:endCxn id="4" idx="3"/>
          </p:cNvCxnSpPr>
          <p:nvPr/>
        </p:nvCxnSpPr>
        <p:spPr>
          <a:xfrm>
            <a:off x="3402872" y="4983008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ravokutnik 13"/>
          <p:cNvSpPr/>
          <p:nvPr/>
        </p:nvSpPr>
        <p:spPr>
          <a:xfrm>
            <a:off x="4949780" y="4293988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986</a:t>
            </a:r>
          </a:p>
          <a:p>
            <a:pPr algn="ctr"/>
            <a:endParaRPr lang="hr-HR" b="1" dirty="0"/>
          </a:p>
          <a:p>
            <a:pPr algn="ctr"/>
            <a:r>
              <a:rPr lang="hr-HR" b="1" dirty="0" err="1" smtClean="0"/>
              <a:t>next</a:t>
            </a:r>
            <a:endParaRPr lang="hr-HR" b="1" dirty="0"/>
          </a:p>
        </p:txBody>
      </p:sp>
      <p:cxnSp>
        <p:nvCxnSpPr>
          <p:cNvPr id="15" name="Ravni poveznik 14"/>
          <p:cNvCxnSpPr>
            <a:stCxn id="14" idx="1"/>
            <a:endCxn id="14" idx="3"/>
          </p:cNvCxnSpPr>
          <p:nvPr/>
        </p:nvCxnSpPr>
        <p:spPr>
          <a:xfrm>
            <a:off x="4949780" y="4983008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ravokutnik 15"/>
          <p:cNvSpPr/>
          <p:nvPr/>
        </p:nvSpPr>
        <p:spPr>
          <a:xfrm>
            <a:off x="1891808" y="4293988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74</a:t>
            </a:r>
          </a:p>
          <a:p>
            <a:pPr algn="ctr"/>
            <a:endParaRPr lang="hr-HR" b="1" dirty="0"/>
          </a:p>
          <a:p>
            <a:pPr algn="ctr"/>
            <a:r>
              <a:rPr lang="hr-HR" b="1" dirty="0" err="1" smtClean="0"/>
              <a:t>next</a:t>
            </a:r>
            <a:endParaRPr lang="hr-HR" b="1" dirty="0"/>
          </a:p>
        </p:txBody>
      </p:sp>
      <p:cxnSp>
        <p:nvCxnSpPr>
          <p:cNvPr id="17" name="Ravni poveznik 16"/>
          <p:cNvCxnSpPr>
            <a:stCxn id="16" idx="1"/>
            <a:endCxn id="16" idx="3"/>
          </p:cNvCxnSpPr>
          <p:nvPr/>
        </p:nvCxnSpPr>
        <p:spPr>
          <a:xfrm>
            <a:off x="1891808" y="4983008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ravokutnik 26"/>
          <p:cNvSpPr/>
          <p:nvPr/>
        </p:nvSpPr>
        <p:spPr>
          <a:xfrm>
            <a:off x="323577" y="3031956"/>
            <a:ext cx="1146220" cy="689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err="1" smtClean="0"/>
              <a:t>Node</a:t>
            </a:r>
            <a:r>
              <a:rPr lang="hr-HR" b="1" dirty="0" smtClean="0"/>
              <a:t> *</a:t>
            </a:r>
            <a:r>
              <a:rPr lang="hr-HR" b="1" dirty="0" err="1" smtClean="0"/>
              <a:t>temp</a:t>
            </a:r>
            <a:endParaRPr lang="hr-HR" b="1" dirty="0"/>
          </a:p>
        </p:txBody>
      </p:sp>
      <p:sp>
        <p:nvSpPr>
          <p:cNvPr id="28" name="TekstniOkvir 27"/>
          <p:cNvSpPr txBox="1"/>
          <p:nvPr/>
        </p:nvSpPr>
        <p:spPr>
          <a:xfrm>
            <a:off x="6202872" y="335164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NULL</a:t>
            </a:r>
            <a:endParaRPr lang="hr-HR" dirty="0"/>
          </a:p>
        </p:txBody>
      </p:sp>
      <p:cxnSp>
        <p:nvCxnSpPr>
          <p:cNvPr id="112" name="Ravni poveznik sa strelicom 111"/>
          <p:cNvCxnSpPr>
            <a:stCxn id="27" idx="3"/>
            <a:endCxn id="16" idx="1"/>
          </p:cNvCxnSpPr>
          <p:nvPr/>
        </p:nvCxnSpPr>
        <p:spPr>
          <a:xfrm>
            <a:off x="1469797" y="3376466"/>
            <a:ext cx="422011" cy="160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niOkvir 123"/>
          <p:cNvSpPr txBox="1"/>
          <p:nvPr/>
        </p:nvSpPr>
        <p:spPr>
          <a:xfrm>
            <a:off x="8255359" y="6415984"/>
            <a:ext cx="385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!!! SVE JE TO IGRANJE S ADRESAMA !!!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092" y="1586604"/>
            <a:ext cx="4587902" cy="4268744"/>
          </a:xfrm>
          <a:prstGeom prst="rect">
            <a:avLst/>
          </a:prstGeom>
        </p:spPr>
      </p:pic>
      <p:cxnSp>
        <p:nvCxnSpPr>
          <p:cNvPr id="20" name="Ravni poveznik sa strelicom 19"/>
          <p:cNvCxnSpPr>
            <a:stCxn id="16" idx="3"/>
            <a:endCxn id="4" idx="1"/>
          </p:cNvCxnSpPr>
          <p:nvPr/>
        </p:nvCxnSpPr>
        <p:spPr>
          <a:xfrm>
            <a:off x="3038028" y="4983008"/>
            <a:ext cx="364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/>
          <p:cNvCxnSpPr>
            <a:stCxn id="4" idx="3"/>
          </p:cNvCxnSpPr>
          <p:nvPr/>
        </p:nvCxnSpPr>
        <p:spPr>
          <a:xfrm>
            <a:off x="4549092" y="4983008"/>
            <a:ext cx="393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sa strelicom 23"/>
          <p:cNvCxnSpPr>
            <a:stCxn id="14" idx="3"/>
            <a:endCxn id="28" idx="2"/>
          </p:cNvCxnSpPr>
          <p:nvPr/>
        </p:nvCxnSpPr>
        <p:spPr>
          <a:xfrm flipV="1">
            <a:off x="6096000" y="3720976"/>
            <a:ext cx="445266" cy="126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Povezane liste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Funkcije liste:</a:t>
            </a:r>
          </a:p>
          <a:p>
            <a:r>
              <a:rPr lang="hr-HR" dirty="0" smtClean="0"/>
              <a:t>Brisanje glave</a:t>
            </a:r>
          </a:p>
        </p:txBody>
      </p:sp>
      <p:sp>
        <p:nvSpPr>
          <p:cNvPr id="4" name="Pravokutnik 3"/>
          <p:cNvSpPr/>
          <p:nvPr/>
        </p:nvSpPr>
        <p:spPr>
          <a:xfrm>
            <a:off x="3402872" y="4293988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1</a:t>
            </a:r>
          </a:p>
          <a:p>
            <a:pPr algn="ctr"/>
            <a:endParaRPr lang="hr-HR" b="1" dirty="0"/>
          </a:p>
          <a:p>
            <a:pPr algn="ctr"/>
            <a:r>
              <a:rPr lang="hr-HR" b="1" dirty="0" err="1" smtClean="0"/>
              <a:t>next</a:t>
            </a:r>
            <a:endParaRPr lang="hr-HR" b="1" dirty="0" smtClean="0"/>
          </a:p>
        </p:txBody>
      </p:sp>
      <p:cxnSp>
        <p:nvCxnSpPr>
          <p:cNvPr id="9" name="Ravni poveznik 8"/>
          <p:cNvCxnSpPr>
            <a:stCxn id="4" idx="1"/>
            <a:endCxn id="4" idx="3"/>
          </p:cNvCxnSpPr>
          <p:nvPr/>
        </p:nvCxnSpPr>
        <p:spPr>
          <a:xfrm>
            <a:off x="3402872" y="4983008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ravokutnik 13"/>
          <p:cNvSpPr/>
          <p:nvPr/>
        </p:nvSpPr>
        <p:spPr>
          <a:xfrm>
            <a:off x="4949780" y="4293988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986</a:t>
            </a:r>
          </a:p>
          <a:p>
            <a:pPr algn="ctr"/>
            <a:endParaRPr lang="hr-HR" b="1" dirty="0"/>
          </a:p>
          <a:p>
            <a:pPr algn="ctr"/>
            <a:r>
              <a:rPr lang="hr-HR" b="1" dirty="0" err="1" smtClean="0"/>
              <a:t>next</a:t>
            </a:r>
            <a:endParaRPr lang="hr-HR" b="1" dirty="0"/>
          </a:p>
        </p:txBody>
      </p:sp>
      <p:cxnSp>
        <p:nvCxnSpPr>
          <p:cNvPr id="15" name="Ravni poveznik 14"/>
          <p:cNvCxnSpPr>
            <a:stCxn id="14" idx="1"/>
            <a:endCxn id="14" idx="3"/>
          </p:cNvCxnSpPr>
          <p:nvPr/>
        </p:nvCxnSpPr>
        <p:spPr>
          <a:xfrm>
            <a:off x="4949780" y="4983008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ravokutnik 15"/>
          <p:cNvSpPr/>
          <p:nvPr/>
        </p:nvSpPr>
        <p:spPr>
          <a:xfrm>
            <a:off x="1891808" y="4293988"/>
            <a:ext cx="1146220" cy="1378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74</a:t>
            </a:r>
          </a:p>
          <a:p>
            <a:pPr algn="ctr"/>
            <a:endParaRPr lang="hr-HR" b="1" dirty="0"/>
          </a:p>
          <a:p>
            <a:pPr algn="ctr"/>
            <a:r>
              <a:rPr lang="hr-HR" b="1" dirty="0" err="1" smtClean="0"/>
              <a:t>next</a:t>
            </a:r>
            <a:endParaRPr lang="hr-HR" b="1" dirty="0"/>
          </a:p>
        </p:txBody>
      </p:sp>
      <p:cxnSp>
        <p:nvCxnSpPr>
          <p:cNvPr id="17" name="Ravni poveznik 16"/>
          <p:cNvCxnSpPr>
            <a:stCxn id="16" idx="1"/>
            <a:endCxn id="16" idx="3"/>
          </p:cNvCxnSpPr>
          <p:nvPr/>
        </p:nvCxnSpPr>
        <p:spPr>
          <a:xfrm>
            <a:off x="1891808" y="4983008"/>
            <a:ext cx="11462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ravokutnik 26"/>
          <p:cNvSpPr/>
          <p:nvPr/>
        </p:nvSpPr>
        <p:spPr>
          <a:xfrm>
            <a:off x="323577" y="3031956"/>
            <a:ext cx="1146220" cy="6890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err="1" smtClean="0"/>
              <a:t>Node</a:t>
            </a:r>
            <a:r>
              <a:rPr lang="hr-HR" b="1" dirty="0" smtClean="0"/>
              <a:t> *</a:t>
            </a:r>
            <a:r>
              <a:rPr lang="hr-HR" b="1" dirty="0" err="1" smtClean="0"/>
              <a:t>head</a:t>
            </a:r>
            <a:endParaRPr lang="hr-HR" b="1" dirty="0"/>
          </a:p>
        </p:txBody>
      </p:sp>
      <p:sp>
        <p:nvSpPr>
          <p:cNvPr id="28" name="TekstniOkvir 27"/>
          <p:cNvSpPr txBox="1"/>
          <p:nvPr/>
        </p:nvSpPr>
        <p:spPr>
          <a:xfrm>
            <a:off x="6202872" y="335164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NULL</a:t>
            </a:r>
            <a:endParaRPr lang="hr-HR" dirty="0"/>
          </a:p>
        </p:txBody>
      </p:sp>
      <p:cxnSp>
        <p:nvCxnSpPr>
          <p:cNvPr id="112" name="Ravni poveznik sa strelicom 111"/>
          <p:cNvCxnSpPr>
            <a:stCxn id="27" idx="3"/>
            <a:endCxn id="16" idx="1"/>
          </p:cNvCxnSpPr>
          <p:nvPr/>
        </p:nvCxnSpPr>
        <p:spPr>
          <a:xfrm>
            <a:off x="1469797" y="3376466"/>
            <a:ext cx="422011" cy="160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niOkvir 123"/>
          <p:cNvSpPr txBox="1"/>
          <p:nvPr/>
        </p:nvSpPr>
        <p:spPr>
          <a:xfrm>
            <a:off x="8255359" y="6415984"/>
            <a:ext cx="385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!!! SVE JE TO IGRANJE S ADRESAMA !!!</a:t>
            </a:r>
            <a:endParaRPr lang="hr-HR" dirty="0"/>
          </a:p>
        </p:txBody>
      </p:sp>
      <p:cxnSp>
        <p:nvCxnSpPr>
          <p:cNvPr id="20" name="Ravni poveznik sa strelicom 19"/>
          <p:cNvCxnSpPr>
            <a:stCxn id="16" idx="3"/>
            <a:endCxn id="4" idx="1"/>
          </p:cNvCxnSpPr>
          <p:nvPr/>
        </p:nvCxnSpPr>
        <p:spPr>
          <a:xfrm>
            <a:off x="3038028" y="4983008"/>
            <a:ext cx="364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vni poveznik sa strelicom 21"/>
          <p:cNvCxnSpPr>
            <a:stCxn id="4" idx="3"/>
          </p:cNvCxnSpPr>
          <p:nvPr/>
        </p:nvCxnSpPr>
        <p:spPr>
          <a:xfrm>
            <a:off x="4549092" y="4983008"/>
            <a:ext cx="393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vni poveznik sa strelicom 23"/>
          <p:cNvCxnSpPr>
            <a:stCxn id="14" idx="3"/>
            <a:endCxn id="28" idx="2"/>
          </p:cNvCxnSpPr>
          <p:nvPr/>
        </p:nvCxnSpPr>
        <p:spPr>
          <a:xfrm flipV="1">
            <a:off x="6096000" y="3720976"/>
            <a:ext cx="445266" cy="126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663" y="1525863"/>
            <a:ext cx="4204770" cy="3422064"/>
          </a:xfrm>
          <a:prstGeom prst="rect">
            <a:avLst/>
          </a:prstGeom>
        </p:spPr>
      </p:pic>
      <p:sp>
        <p:nvSpPr>
          <p:cNvPr id="7" name="Pravokutnik 6"/>
          <p:cNvSpPr/>
          <p:nvPr/>
        </p:nvSpPr>
        <p:spPr>
          <a:xfrm>
            <a:off x="310877" y="6896174"/>
            <a:ext cx="1146220" cy="65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 smtClean="0"/>
              <a:t>temp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979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Napišite funkciju za brisanje repa (zadnjeg elementa) u listi.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312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1845</TotalTime>
  <Words>241</Words>
  <Application>Microsoft Office PowerPoint</Application>
  <PresentationFormat>Široki zaslon</PresentationFormat>
  <Paragraphs>80</Paragraphs>
  <Slides>12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5" baseType="lpstr">
      <vt:lpstr>Arial</vt:lpstr>
      <vt:lpstr>Calibri</vt:lpstr>
      <vt:lpstr>BootcampIT-template</vt:lpstr>
      <vt:lpstr>Programiranje</vt:lpstr>
      <vt:lpstr>Povezane liste</vt:lpstr>
      <vt:lpstr>Povezane liste</vt:lpstr>
      <vt:lpstr>Povezane liste</vt:lpstr>
      <vt:lpstr>Povezane liste</vt:lpstr>
      <vt:lpstr>Zadatak</vt:lpstr>
      <vt:lpstr>Povezane liste</vt:lpstr>
      <vt:lpstr>Povezane liste</vt:lpstr>
      <vt:lpstr>Zadatak</vt:lpstr>
      <vt:lpstr>Povezane liste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45</cp:revision>
  <dcterms:created xsi:type="dcterms:W3CDTF">2017-02-06T08:50:06Z</dcterms:created>
  <dcterms:modified xsi:type="dcterms:W3CDTF">2019-03-25T12:40:33Z</dcterms:modified>
</cp:coreProperties>
</file>