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6ddf69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6ddf69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d6ddf69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d6ddf69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2AD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36500" y="2050010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MATRIZ DE STAKEHOLDERS</a:t>
            </a:r>
            <a:endParaRPr sz="7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85388" y="266057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Grupo 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5399" y="4329125"/>
            <a:ext cx="2098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Componente:</a:t>
            </a: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 Xxx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560399" y="4329125"/>
            <a:ext cx="2098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Professor(a):</a:t>
            </a: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 Xxx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GERENCIAMENTO DAS PARTES INTERESSADAS 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358525" y="1103125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720913" y="1103125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358525" y="2863487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720913" y="2863487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 flipH="1" rot="10800000">
            <a:off x="1219975" y="1103150"/>
            <a:ext cx="16200" cy="333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1291050" y="4645163"/>
            <a:ext cx="6561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 rot="5400000">
            <a:off x="467700" y="2600750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INTERESSE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029900" y="4645175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PODER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775400" y="2874150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1.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775400" y="110312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2</a:t>
            </a:r>
            <a:r>
              <a:rPr lang="pt-BR">
                <a:latin typeface="Impact"/>
                <a:ea typeface="Impact"/>
                <a:cs typeface="Impact"/>
                <a:sym typeface="Impact"/>
              </a:rPr>
              <a:t>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358525" y="110312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3</a:t>
            </a:r>
            <a:r>
              <a:rPr lang="pt-BR">
                <a:latin typeface="Impact"/>
                <a:ea typeface="Impact"/>
                <a:cs typeface="Impact"/>
                <a:sym typeface="Impact"/>
              </a:rPr>
              <a:t>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358525" y="2874150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4</a:t>
            </a:r>
            <a:r>
              <a:rPr lang="pt-BR">
                <a:latin typeface="Impact"/>
                <a:ea typeface="Impact"/>
                <a:cs typeface="Impact"/>
                <a:sym typeface="Impact"/>
              </a:rPr>
              <a:t>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74275" y="1690050"/>
            <a:ext cx="225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MANTER SATISFEITO E BEM INFORMADO (latentes)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156075" y="1676425"/>
            <a:ext cx="225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GERENCIAR DE PERTO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(promotores)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774275" y="3436775"/>
            <a:ext cx="225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MONITORAR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(apáticos)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156075" y="3436775"/>
            <a:ext cx="225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MANTER INFORMADOs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(defensores)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67690" y="113388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ALTO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173790" y="464518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ALTO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85965" y="467593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BAIXO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GERENCIAMENTO DAS PARTES INTERESSADAS 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358525" y="1103125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720913" y="1103125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358525" y="2863487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720913" y="2863487"/>
            <a:ext cx="3126000" cy="1639200"/>
          </a:xfrm>
          <a:prstGeom prst="roundRect">
            <a:avLst>
              <a:gd fmla="val 16667" name="adj"/>
            </a:avLst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 flipH="1" rot="10800000">
            <a:off x="1219975" y="1103150"/>
            <a:ext cx="16200" cy="333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 flipH="1" rot="10800000">
            <a:off x="1291050" y="4645163"/>
            <a:ext cx="6561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 rot="5400000">
            <a:off x="467700" y="2600750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INTERESSE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029900" y="4645175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PODER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775400" y="2874150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1.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775400" y="110312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2.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358525" y="110312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3.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358525" y="2874150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mpact"/>
                <a:ea typeface="Impact"/>
                <a:cs typeface="Impact"/>
                <a:sym typeface="Impact"/>
              </a:rPr>
              <a:t>4.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774275" y="2356200"/>
            <a:ext cx="22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SATISFEITO E BEM INFORMADO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(latentes)</a:t>
            </a:r>
            <a:endParaRPr b="1" sz="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5156075" y="2356200"/>
            <a:ext cx="22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GERENCIAR DE PERTO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(promotores)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774275" y="4071575"/>
            <a:ext cx="22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MONITORAR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(apáticos)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5156075" y="4071575"/>
            <a:ext cx="22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MANTER INFORMADOS</a:t>
            </a:r>
            <a:endParaRPr b="1"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(defensores)</a:t>
            </a:r>
            <a:endParaRPr b="1" sz="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467690" y="113388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ALTO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7173790" y="464518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ALTO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85965" y="4675934"/>
            <a:ext cx="10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BAIXO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774275" y="1690050"/>
            <a:ext cx="22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@fulano de tal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156075" y="1690050"/>
            <a:ext cx="22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@fulano de tal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793675" y="3513725"/>
            <a:ext cx="22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@fulano de tal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156075" y="3546888"/>
            <a:ext cx="225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Oswald"/>
                <a:ea typeface="Oswald"/>
                <a:cs typeface="Oswald"/>
                <a:sym typeface="Oswald"/>
              </a:rPr>
              <a:t>@fulano de tal</a:t>
            </a:r>
            <a:endParaRPr b="1" sz="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