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Lexend"/>
      <p:regular r:id="rId30"/>
      <p:bold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hfeCiPHkKAgv1SRYra0vTlmLJl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E27CC4-2F2C-445B-828D-E31E2374A64C}">
  <a:tblStyle styleId="{B1E27CC4-2F2C-445B-828D-E31E2374A64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exend-bold.fntdata"/><Relationship Id="rId30" Type="http://schemas.openxmlformats.org/officeDocument/2006/relationships/font" Target="fonts/Lexend-regular.fntdata"/><Relationship Id="rId11" Type="http://schemas.openxmlformats.org/officeDocument/2006/relationships/slide" Target="slides/slide4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20991530f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220991530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10a033690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210a033690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20991530f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220991530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20991530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220991530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ampliar un poco aqui a detalle de tipo de producto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20991530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2220991530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ampliar un poco aqui a detalle de tipo de producto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20991530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220991530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ampliar un poco aqui a detalle de tipo de producto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20991530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220991530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ampliar un poco aqui a detalle de tipo de producto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22b2aafc6_0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222b2aafc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Recommend a product to one user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Try to apply other models to the dataset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Collaborative - Implicit (review=1, no_review=0) 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NFM - Neural Factorization Machine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DeepFM - Deep Factorization Machine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xDeepFM - 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WD - Wide&amp;Deep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IPNN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DeepCrossNet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b="1"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Establish a baseline model 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(MF model), based on interactions.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b="1"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Add more explainable variables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do not use only interactions.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 more </a:t>
            </a:r>
            <a:r>
              <a:rPr b="1"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complex models 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(beat the baseline).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 be defined: Study biases in recommendations/ recommend based on last seen etc.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220991530f_0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2220991530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Explicar que esto lo hacemos para cada modelo y nos quedamos con el que de mejor resultado en la ultima interaccion. En este caso mostramos un ilustrativo con soluciones para NeuFM y para TLOO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222335409e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2222335409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MODEL RESULTS: Que modelo da mejores resultados?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NCF era el esperado y se confirma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NCF coverage + alta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BUSINESS EFFICIENCY:Importancia del coverage y discusion sobre que un coverage bajo es ineficiente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Importancia de coverage alta/baja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RND cov alto pero no mejor modelo (no hay personalizacion)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POP covera 1/n_users → cold start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NCF y FM con metricas de HR y NDCG parecidas pero cov(NCF) &gt; cov(FM)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Si se ejecuta con poca epochs tiende a recomendarte los más populares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Reconocer/controlar sesgo ya que hay que cumplir un compliance Business (El modelo se ha de adaptar al ComplBuss)- </a:t>
            </a:r>
            <a:r>
              <a:rPr lang="es">
                <a:solidFill>
                  <a:schemeClr val="dk1"/>
                </a:solidFill>
              </a:rPr>
              <a:t>intereses de la empresa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SPECIFIC USE CASE: Utilidad de los diferentes algoritmos segun el caso de uso. Si no conoces a un usuario un recomendador basado en popularity es interesante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 que queremos es dar el mejor recomendador posible dados unos datos de amazon. Para ello fijamos unos objetivos concretos:</a:t>
            </a:r>
            <a:b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1. establecer un modelo maseline y hacer la preparacion de los datos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2. Proponer modelos mas complejos basados en metodologias de deep learning.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3. Estudiamos finalmente el problema no solo desde una perspectiva matematica, sino que tambien atendemos a las necesidades de negocio concretas y sacamos insights de los recomendadores. Enfasis en que los negocios garantizas valores en la recomendacion (compliance). Se alinea con valores de la empresa. Depndiendo de la empresa y sector esto es mas o menos estricto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10a033690_1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210a033690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10a03369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210a0336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10a033690_1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210a033690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20991530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2209915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Recommend a product to one user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Try to apply other models to the dataset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Collaborative - Implicit (review=1, no_review=0) 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NFM - Neural Factorization Machine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DeepFM - Deep Factorization Machine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xDeepFM - 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WD - Wide&amp;Deep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IPNN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DeepCrossNet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b="1"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Establish a baseline model 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(MF model), based on interactions.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b="1"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Add more explainable variables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do not use only interactions.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 more </a:t>
            </a:r>
            <a:r>
              <a:rPr b="1"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complex models 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(beat the baseline).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 be defined: Study biases in recommendations/ recommend based on last seen etc.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20991530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220991530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222b2aafc6_0_2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g2222b2aafc6_0_2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g2222b2aafc6_0_2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22b2aafc6_0_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g2222b2aafc6_0_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g2222b2aafc6_0_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22b2aafc6_0_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g2222b2aafc6_0_2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g2222b2aafc6_0_2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g2222b2aafc6_0_2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22b2aafc6_0_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g2222b2aafc6_0_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22b2aafc6_0_2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g2222b2aafc6_0_2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g2222b2aafc6_0_2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22b2aafc6_0_2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g2222b2aafc6_0_2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22b2aafc6_0_2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222b2aafc6_0_2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g2222b2aafc6_0_2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g2222b2aafc6_0_2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g2222b2aafc6_0_2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22b2aafc6_0_2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2" name="Google Shape;82;g2222b2aafc6_0_2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22b2aafc6_0_2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g2222b2aafc6_0_2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g2222b2aafc6_0_2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22b2aafc6_0_2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22b2aafc6_0_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g2222b2aafc6_0_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g2222b2aafc6_0_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50.png"/><Relationship Id="rId6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29.png"/><Relationship Id="rId6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30.png"/><Relationship Id="rId6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38.png"/><Relationship Id="rId6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29.png"/><Relationship Id="rId6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hyperlink" Target="https://medium.com/dejunhuang/learning-day-57-practical-5-loss-function-crossentropyloss-vs-bceloss-in-pytorch-softmax-vs-bd866c8a0d23" TargetMode="External"/><Relationship Id="rId6" Type="http://schemas.openxmlformats.org/officeDocument/2006/relationships/image" Target="../media/image42.png"/><Relationship Id="rId7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46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8.png"/><Relationship Id="rId6" Type="http://schemas.openxmlformats.org/officeDocument/2006/relationships/hyperlink" Target="https://github.com/antoniosh97/Recommender-System-2023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5" Type="http://schemas.openxmlformats.org/officeDocument/2006/relationships/image" Target="../media/image14.jpg"/><Relationship Id="rId6" Type="http://schemas.openxmlformats.org/officeDocument/2006/relationships/image" Target="../media/image13.jpg"/><Relationship Id="rId7" Type="http://schemas.openxmlformats.org/officeDocument/2006/relationships/image" Target="../media/image3.png"/><Relationship Id="rId8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9" Type="http://schemas.openxmlformats.org/officeDocument/2006/relationships/image" Target="../media/image51.png"/><Relationship Id="rId5" Type="http://schemas.openxmlformats.org/officeDocument/2006/relationships/image" Target="../media/image54.png"/><Relationship Id="rId6" Type="http://schemas.openxmlformats.org/officeDocument/2006/relationships/image" Target="../media/image47.png"/><Relationship Id="rId7" Type="http://schemas.openxmlformats.org/officeDocument/2006/relationships/image" Target="../media/image39.png"/><Relationship Id="rId8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24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12.jpg"/><Relationship Id="rId9" Type="http://schemas.openxmlformats.org/officeDocument/2006/relationships/image" Target="../media/image31.png"/><Relationship Id="rId5" Type="http://schemas.openxmlformats.org/officeDocument/2006/relationships/image" Target="../media/image14.jpg"/><Relationship Id="rId6" Type="http://schemas.openxmlformats.org/officeDocument/2006/relationships/image" Target="../media/image28.png"/><Relationship Id="rId7" Type="http://schemas.openxmlformats.org/officeDocument/2006/relationships/image" Target="../media/image26.png"/><Relationship Id="rId8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150" y="748978"/>
            <a:ext cx="6075850" cy="3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100" y="2722925"/>
            <a:ext cx="2292649" cy="15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2288" y="913625"/>
            <a:ext cx="2290277" cy="15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396200" y="225788"/>
            <a:ext cx="335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endParaRPr b="0" i="0" sz="2200" u="none" cap="none" strike="noStrike"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767600" y="4448925"/>
            <a:ext cx="56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User’s review Amazon products</a:t>
            </a:r>
            <a:endParaRPr b="0" i="0" sz="1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2585192" y="4811324"/>
            <a:ext cx="399281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https://github.com/antoniosh97/Recommender-System-2023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20991530f_0_83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220991530f_0_83"/>
          <p:cNvSpPr txBox="1"/>
          <p:nvPr/>
        </p:nvSpPr>
        <p:spPr>
          <a:xfrm>
            <a:off x="823550" y="319325"/>
            <a:ext cx="687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- </a:t>
            </a:r>
            <a:r>
              <a:rPr lang="e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4. Implementation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84" name="Google Shape;284;g2220991530f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2220991530f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2220991530f_0_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287" name="Google Shape;287;g2220991530f_0_83"/>
          <p:cNvGraphicFramePr/>
          <p:nvPr/>
        </p:nvGraphicFramePr>
        <p:xfrm>
          <a:off x="3589975" y="22399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{B1E27CC4-2F2C-445B-828D-E31E2374A64C}</a:tableStyleId>
              </a:tblPr>
              <a:tblGrid>
                <a:gridCol w="1002900"/>
                <a:gridCol w="1168500"/>
                <a:gridCol w="1143175"/>
                <a:gridCol w="1258225"/>
              </a:tblGrid>
              <a:tr h="3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solidFill>
                            <a:srgbClr val="B45F06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Amazon</a:t>
                      </a:r>
                      <a:endParaRPr b="1" sz="1300" u="none" cap="none" strike="noStrike">
                        <a:solidFill>
                          <a:srgbClr val="B45F06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solidFill>
                            <a:srgbClr val="B45F06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MovieLens</a:t>
                      </a:r>
                      <a:endParaRPr b="1" sz="1300" u="none" cap="none" strike="noStrike">
                        <a:solidFill>
                          <a:srgbClr val="B45F06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solidFill>
                            <a:srgbClr val="B45F06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Users</a:t>
                      </a:r>
                      <a:endParaRPr b="1" sz="1300" u="none" cap="none" strike="noStrike">
                        <a:solidFill>
                          <a:srgbClr val="B45F06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4.275</a:t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14.138</a:t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943</a:t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solidFill>
                            <a:srgbClr val="B45F06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Items</a:t>
                      </a:r>
                      <a:endParaRPr b="1" sz="1300" u="none" cap="none" strike="noStrike">
                        <a:solidFill>
                          <a:srgbClr val="B45F06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2.080</a:t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6.178</a:t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1.682</a:t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B45F06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Reviews</a:t>
                      </a:r>
                      <a:endParaRPr b="1" sz="1300" u="none" cap="none" strike="noStrike">
                        <a:solidFill>
                          <a:srgbClr val="B45F06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52.023</a:t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137.364</a:t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100.000</a:t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B45F06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RxUxI</a:t>
                      </a:r>
                      <a:endParaRPr b="1" sz="1300" u="none" cap="none" strike="noStrike">
                        <a:solidFill>
                          <a:srgbClr val="B45F06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8x8</a:t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6x6</a:t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20 </a:t>
                      </a:r>
                      <a:r>
                        <a:rPr lang="es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reviews</a:t>
                      </a:r>
                      <a:endParaRPr sz="13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6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g2220991530f_0_83"/>
          <p:cNvSpPr txBox="1"/>
          <p:nvPr/>
        </p:nvSpPr>
        <p:spPr>
          <a:xfrm>
            <a:off x="3590075" y="1722938"/>
            <a:ext cx="457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600" u="none" cap="none" strike="noStrike">
                <a:solidFill>
                  <a:srgbClr val="B45F06"/>
                </a:solidFill>
                <a:latin typeface="Lexend"/>
                <a:ea typeface="Lexend"/>
                <a:cs typeface="Lexend"/>
                <a:sym typeface="Lexend"/>
              </a:rPr>
              <a:t>Data:</a:t>
            </a:r>
            <a:r>
              <a:rPr b="0" i="0" lang="es" sz="16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Transformation</a:t>
            </a:r>
            <a:r>
              <a:rPr b="0" i="0" lang="es" sz="16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and cleaning</a:t>
            </a:r>
            <a:endParaRPr b="0" i="0" sz="1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9" name="Google Shape;289;g2220991530f_0_83"/>
          <p:cNvSpPr txBox="1"/>
          <p:nvPr/>
        </p:nvSpPr>
        <p:spPr>
          <a:xfrm>
            <a:off x="722950" y="2327900"/>
            <a:ext cx="2315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</a:t>
            </a:r>
            <a:r>
              <a:rPr b="0" i="0" lang="es" sz="15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ormat data types</a:t>
            </a:r>
            <a:endParaRPr b="0" i="0" sz="15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905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b="0" i="0" lang="es" sz="15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Remove duplicates</a:t>
            </a:r>
            <a:endParaRPr b="0" i="0" sz="15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905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b="0" i="0" lang="es" sz="15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Reduce </a:t>
            </a: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reviews</a:t>
            </a:r>
            <a:r>
              <a:rPr b="0" i="0" lang="es" sz="15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by </a:t>
            </a: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user and </a:t>
            </a:r>
            <a:r>
              <a:rPr b="0" i="0" lang="es" sz="15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item</a:t>
            </a:r>
            <a:endParaRPr b="0" i="0" sz="15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90" name="Google Shape;290;g2220991530f_0_83"/>
          <p:cNvGrpSpPr/>
          <p:nvPr/>
        </p:nvGrpSpPr>
        <p:grpSpPr>
          <a:xfrm>
            <a:off x="7889253" y="101977"/>
            <a:ext cx="1131899" cy="957901"/>
            <a:chOff x="7536774" y="215475"/>
            <a:chExt cx="1434600" cy="1214070"/>
          </a:xfrm>
        </p:grpSpPr>
        <p:sp>
          <p:nvSpPr>
            <p:cNvPr id="291" name="Google Shape;291;g2220991530f_0_83"/>
            <p:cNvSpPr/>
            <p:nvPr/>
          </p:nvSpPr>
          <p:spPr>
            <a:xfrm>
              <a:off x="7536774" y="928245"/>
              <a:ext cx="1434600" cy="50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2220991530f_0_83"/>
            <p:cNvSpPr txBox="1"/>
            <p:nvPr/>
          </p:nvSpPr>
          <p:spPr>
            <a:xfrm>
              <a:off x="7646266" y="925241"/>
              <a:ext cx="12156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200">
                  <a:latin typeface="Lexend"/>
                  <a:ea typeface="Lexend"/>
                  <a:cs typeface="Lexend"/>
                  <a:sym typeface="Lexend"/>
                </a:rPr>
                <a:t>Datasets</a:t>
              </a:r>
              <a:endParaRPr b="0"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293" name="Google Shape;293;g2220991530f_0_8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40550" y="215475"/>
              <a:ext cx="627050" cy="627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10a033690_1_59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210a033690_1_59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- </a:t>
            </a:r>
            <a:r>
              <a:rPr lang="e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4. Implementation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0" name="Google Shape;300;g2210a033690_1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2210a033690_1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210a033690_1_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03" name="Google Shape;303;g2210a033690_1_59"/>
          <p:cNvGrpSpPr/>
          <p:nvPr/>
        </p:nvGrpSpPr>
        <p:grpSpPr>
          <a:xfrm>
            <a:off x="7738259" y="110456"/>
            <a:ext cx="1282894" cy="1115965"/>
            <a:chOff x="803150" y="2420650"/>
            <a:chExt cx="1530900" cy="1331700"/>
          </a:xfrm>
        </p:grpSpPr>
        <p:sp>
          <p:nvSpPr>
            <p:cNvPr id="304" name="Google Shape;304;g2210a033690_1_59"/>
            <p:cNvSpPr/>
            <p:nvPr/>
          </p:nvSpPr>
          <p:spPr>
            <a:xfrm>
              <a:off x="828204" y="3229150"/>
              <a:ext cx="1480800" cy="523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2210a033690_1_59"/>
            <p:cNvSpPr txBox="1"/>
            <p:nvPr/>
          </p:nvSpPr>
          <p:spPr>
            <a:xfrm>
              <a:off x="803150" y="3270393"/>
              <a:ext cx="153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200">
                  <a:latin typeface="Lexend"/>
                  <a:ea typeface="Lexend"/>
                  <a:cs typeface="Lexend"/>
                  <a:sym typeface="Lexend"/>
                </a:rPr>
                <a:t>Sampling</a:t>
              </a:r>
              <a:endParaRPr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306" name="Google Shape;306;g2210a033690_1_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36350" y="2420650"/>
              <a:ext cx="664350" cy="664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g2210a033690_1_59"/>
          <p:cNvSpPr/>
          <p:nvPr/>
        </p:nvSpPr>
        <p:spPr>
          <a:xfrm>
            <a:off x="2929775" y="3115975"/>
            <a:ext cx="3630000" cy="1374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210a033690_1_59"/>
          <p:cNvSpPr/>
          <p:nvPr/>
        </p:nvSpPr>
        <p:spPr>
          <a:xfrm>
            <a:off x="2929763" y="2293700"/>
            <a:ext cx="3630000" cy="74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210a033690_1_59"/>
          <p:cNvSpPr/>
          <p:nvPr/>
        </p:nvSpPr>
        <p:spPr>
          <a:xfrm>
            <a:off x="2929763" y="1625525"/>
            <a:ext cx="3630000" cy="58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210a033690_1_59"/>
          <p:cNvSpPr txBox="1"/>
          <p:nvPr/>
        </p:nvSpPr>
        <p:spPr>
          <a:xfrm>
            <a:off x="2929688" y="3208375"/>
            <a:ext cx="363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TLOO Time Leave One Out </a:t>
            </a:r>
            <a:r>
              <a:rPr lang="es" sz="1200">
                <a:latin typeface="Lexend"/>
                <a:ea typeface="Lexend"/>
                <a:cs typeface="Lexend"/>
                <a:sym typeface="Lexend"/>
              </a:rPr>
              <a:t>(x=1)</a:t>
            </a:r>
            <a:br>
              <a:rPr lang="es" sz="1200">
                <a:latin typeface="Lexend"/>
                <a:ea typeface="Lexend"/>
                <a:cs typeface="Lexend"/>
                <a:sym typeface="Lexend"/>
              </a:rPr>
            </a:br>
            <a:r>
              <a:rPr lang="es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RLOO Random Leave One Out </a:t>
            </a:r>
            <a: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(x=1)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1" name="Google Shape;311;g2210a033690_1_59"/>
          <p:cNvSpPr txBox="1"/>
          <p:nvPr/>
        </p:nvSpPr>
        <p:spPr>
          <a:xfrm>
            <a:off x="2929588" y="3810500"/>
            <a:ext cx="3630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</a:t>
            </a:r>
            <a:r>
              <a:rPr lang="es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ull Ranking </a:t>
            </a:r>
            <a:br>
              <a:rPr lang="es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s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(add neg all items/user)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2" name="Google Shape;312;g2210a033690_1_59"/>
          <p:cNvSpPr txBox="1"/>
          <p:nvPr/>
        </p:nvSpPr>
        <p:spPr>
          <a:xfrm>
            <a:off x="3413663" y="2468125"/>
            <a:ext cx="26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Negative Sampling </a:t>
            </a:r>
            <a:r>
              <a:rPr lang="es" sz="1200">
                <a:latin typeface="Lexend"/>
                <a:ea typeface="Lexend"/>
                <a:cs typeface="Lexend"/>
                <a:sym typeface="Lexend"/>
              </a:rPr>
              <a:t>(k=4-6)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3" name="Google Shape;313;g2210a033690_1_59"/>
          <p:cNvSpPr txBox="1"/>
          <p:nvPr/>
        </p:nvSpPr>
        <p:spPr>
          <a:xfrm rot="-5400000">
            <a:off x="2337025" y="2468125"/>
            <a:ext cx="8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Training</a:t>
            </a:r>
            <a:endParaRPr i="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4" name="Google Shape;314;g2210a033690_1_59"/>
          <p:cNvSpPr txBox="1"/>
          <p:nvPr/>
        </p:nvSpPr>
        <p:spPr>
          <a:xfrm rot="-5397151">
            <a:off x="2241787" y="3603175"/>
            <a:ext cx="10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Test</a:t>
            </a:r>
            <a:endParaRPr i="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5" name="Google Shape;315;g2210a033690_1_59"/>
          <p:cNvSpPr txBox="1"/>
          <p:nvPr/>
        </p:nvSpPr>
        <p:spPr>
          <a:xfrm>
            <a:off x="3267738" y="1719413"/>
            <a:ext cx="28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Implicit feedback </a:t>
            </a:r>
            <a:r>
              <a:rPr lang="es" sz="1200">
                <a:latin typeface="Lexend"/>
                <a:ea typeface="Lexend"/>
                <a:cs typeface="Lexend"/>
                <a:sym typeface="Lexend"/>
              </a:rPr>
              <a:t>(1-5 -&gt; 1)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16" name="Google Shape;316;g2210a033690_1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175" y="2290600"/>
            <a:ext cx="1200150" cy="12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20991530f_0_131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220991530f_0_131"/>
          <p:cNvSpPr txBox="1"/>
          <p:nvPr/>
        </p:nvSpPr>
        <p:spPr>
          <a:xfrm>
            <a:off x="823550" y="319325"/>
            <a:ext cx="648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Recommender System - 4. Implementation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23" name="Google Shape;323;g2220991530f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220991530f_0_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2220991530f_0_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6" name="Google Shape;326;g2220991530f_0_131"/>
          <p:cNvSpPr/>
          <p:nvPr/>
        </p:nvSpPr>
        <p:spPr>
          <a:xfrm>
            <a:off x="2514600" y="2931921"/>
            <a:ext cx="3812400" cy="497079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220991530f_0_131"/>
          <p:cNvSpPr txBox="1"/>
          <p:nvPr/>
        </p:nvSpPr>
        <p:spPr>
          <a:xfrm>
            <a:off x="3239725" y="2971771"/>
            <a:ext cx="26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FM - Factorization Machine</a:t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8" name="Google Shape;328;g2220991530f_0_131"/>
          <p:cNvSpPr/>
          <p:nvPr/>
        </p:nvSpPr>
        <p:spPr>
          <a:xfrm>
            <a:off x="2509825" y="1524134"/>
            <a:ext cx="3812400" cy="457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220991530f_0_131"/>
          <p:cNvSpPr/>
          <p:nvPr/>
        </p:nvSpPr>
        <p:spPr>
          <a:xfrm>
            <a:off x="2512200" y="2156195"/>
            <a:ext cx="3812400" cy="587005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220991530f_0_131"/>
          <p:cNvSpPr txBox="1"/>
          <p:nvPr/>
        </p:nvSpPr>
        <p:spPr>
          <a:xfrm>
            <a:off x="3050400" y="2258772"/>
            <a:ext cx="26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Popularity</a:t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1" name="Google Shape;331;g2220991530f_0_131"/>
          <p:cNvSpPr/>
          <p:nvPr/>
        </p:nvSpPr>
        <p:spPr>
          <a:xfrm>
            <a:off x="2509875" y="3581570"/>
            <a:ext cx="3812400" cy="53323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220991530f_0_131"/>
          <p:cNvSpPr txBox="1"/>
          <p:nvPr/>
        </p:nvSpPr>
        <p:spPr>
          <a:xfrm>
            <a:off x="2698900" y="3657600"/>
            <a:ext cx="34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NCF - Neural Collaborative Filtering</a:t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3" name="Google Shape;333;g2220991530f_0_131"/>
          <p:cNvSpPr txBox="1"/>
          <p:nvPr/>
        </p:nvSpPr>
        <p:spPr>
          <a:xfrm>
            <a:off x="3084950" y="1585591"/>
            <a:ext cx="26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Random</a:t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334" name="Google Shape;334;g2220991530f_0_131"/>
          <p:cNvGrpSpPr/>
          <p:nvPr/>
        </p:nvGrpSpPr>
        <p:grpSpPr>
          <a:xfrm>
            <a:off x="7852021" y="64436"/>
            <a:ext cx="1169128" cy="1213722"/>
            <a:chOff x="800792" y="2111693"/>
            <a:chExt cx="1535700" cy="1594485"/>
          </a:xfrm>
        </p:grpSpPr>
        <p:sp>
          <p:nvSpPr>
            <p:cNvPr id="335" name="Google Shape;335;g2220991530f_0_131"/>
            <p:cNvSpPr/>
            <p:nvPr/>
          </p:nvSpPr>
          <p:spPr>
            <a:xfrm>
              <a:off x="800792" y="3163478"/>
              <a:ext cx="1535700" cy="542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2220991530f_0_131"/>
            <p:cNvSpPr txBox="1"/>
            <p:nvPr/>
          </p:nvSpPr>
          <p:spPr>
            <a:xfrm>
              <a:off x="823850" y="3192118"/>
              <a:ext cx="14661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Models</a:t>
              </a:r>
              <a:endParaRPr b="0"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337" name="Google Shape;337;g2220991530f_0_1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8160" y="2111693"/>
              <a:ext cx="957620" cy="9576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" name="Google Shape;338;g2220991530f_0_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525" y="2304550"/>
            <a:ext cx="860950" cy="8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20991530f_0_152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220991530f_0_152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r>
              <a:rPr lang="e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- 4. Implementation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45" name="Google Shape;345;g2220991530f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220991530f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220991530f_0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8" name="Google Shape;348;g2220991530f_0_152"/>
          <p:cNvSpPr txBox="1"/>
          <p:nvPr/>
        </p:nvSpPr>
        <p:spPr>
          <a:xfrm>
            <a:off x="5655825" y="2118913"/>
            <a:ext cx="29352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b="0" i="0" lang="es" sz="15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Recommend items of the top@k list randomly</a:t>
            </a:r>
            <a:br>
              <a:rPr b="0" i="0" lang="es" sz="15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b="0" i="0" sz="15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84150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b="0" i="0" lang="es" sz="15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Has a coverage of 100% of the products set</a:t>
            </a:r>
            <a:br>
              <a:rPr b="0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49" name="Google Shape;349;g2220991530f_0_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000" y="1512925"/>
            <a:ext cx="4961460" cy="354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g2220991530f_0_152"/>
          <p:cNvGrpSpPr/>
          <p:nvPr/>
        </p:nvGrpSpPr>
        <p:grpSpPr>
          <a:xfrm>
            <a:off x="7852021" y="64436"/>
            <a:ext cx="1169128" cy="1213722"/>
            <a:chOff x="800792" y="2111693"/>
            <a:chExt cx="1535700" cy="1594485"/>
          </a:xfrm>
        </p:grpSpPr>
        <p:sp>
          <p:nvSpPr>
            <p:cNvPr id="351" name="Google Shape;351;g2220991530f_0_152"/>
            <p:cNvSpPr/>
            <p:nvPr/>
          </p:nvSpPr>
          <p:spPr>
            <a:xfrm>
              <a:off x="800792" y="3163478"/>
              <a:ext cx="1535700" cy="542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2220991530f_0_152"/>
            <p:cNvSpPr txBox="1"/>
            <p:nvPr/>
          </p:nvSpPr>
          <p:spPr>
            <a:xfrm>
              <a:off x="823850" y="3192118"/>
              <a:ext cx="14661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Models</a:t>
              </a:r>
              <a:endParaRPr b="0"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353" name="Google Shape;353;g2220991530f_0_1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8160" y="2111693"/>
              <a:ext cx="957620" cy="957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" name="Google Shape;354;g2220991530f_0_152"/>
          <p:cNvSpPr txBox="1"/>
          <p:nvPr/>
        </p:nvSpPr>
        <p:spPr>
          <a:xfrm>
            <a:off x="2983725" y="1280625"/>
            <a:ext cx="31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Random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20991530f_0_166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220991530f_0_166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r>
              <a:rPr lang="e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- 4. Implementation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61" name="Google Shape;361;g2220991530f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2220991530f_0_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2220991530f_0_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4" name="Google Shape;364;g2220991530f_0_166"/>
          <p:cNvSpPr txBox="1"/>
          <p:nvPr/>
        </p:nvSpPr>
        <p:spPr>
          <a:xfrm>
            <a:off x="5624550" y="1980625"/>
            <a:ext cx="31767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b="0" i="0" lang="es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Most simple statistic method</a:t>
            </a:r>
            <a:br>
              <a:rPr b="0" i="0" lang="es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b="0" i="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84150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b="0" i="0" lang="es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Select the first top@K items with more ratings</a:t>
            </a:r>
            <a:br>
              <a:rPr b="0" i="0" lang="es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b="0" i="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84150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b="0" i="0" lang="es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Solves the cold start problem with new users but always recommends the same set of products</a:t>
            </a:r>
            <a:endParaRPr b="0" i="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65" name="Google Shape;365;g2220991530f_0_166"/>
          <p:cNvPicPr preferRelativeResize="0"/>
          <p:nvPr/>
        </p:nvPicPr>
        <p:blipFill rotWithShape="1">
          <a:blip r:embed="rId5">
            <a:alphaModFix/>
          </a:blip>
          <a:srcRect b="0" l="0" r="4076" t="0"/>
          <a:stretch/>
        </p:blipFill>
        <p:spPr>
          <a:xfrm>
            <a:off x="188500" y="1529650"/>
            <a:ext cx="5226799" cy="3318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g2220991530f_0_166"/>
          <p:cNvGrpSpPr/>
          <p:nvPr/>
        </p:nvGrpSpPr>
        <p:grpSpPr>
          <a:xfrm>
            <a:off x="7852021" y="64436"/>
            <a:ext cx="1169128" cy="1213722"/>
            <a:chOff x="800792" y="2111693"/>
            <a:chExt cx="1535700" cy="1594485"/>
          </a:xfrm>
        </p:grpSpPr>
        <p:sp>
          <p:nvSpPr>
            <p:cNvPr id="367" name="Google Shape;367;g2220991530f_0_166"/>
            <p:cNvSpPr/>
            <p:nvPr/>
          </p:nvSpPr>
          <p:spPr>
            <a:xfrm>
              <a:off x="800792" y="3163478"/>
              <a:ext cx="1535700" cy="542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2220991530f_0_166"/>
            <p:cNvSpPr txBox="1"/>
            <p:nvPr/>
          </p:nvSpPr>
          <p:spPr>
            <a:xfrm>
              <a:off x="823850" y="3192118"/>
              <a:ext cx="14661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Models</a:t>
              </a:r>
              <a:endParaRPr b="0"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369" name="Google Shape;369;g2220991530f_0_1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8160" y="2111693"/>
              <a:ext cx="957620" cy="957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g2220991530f_0_166"/>
          <p:cNvSpPr txBox="1"/>
          <p:nvPr/>
        </p:nvSpPr>
        <p:spPr>
          <a:xfrm>
            <a:off x="2983725" y="1280413"/>
            <a:ext cx="31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Popularity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20991530f_0_180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220991530f_0_180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r>
              <a:rPr lang="e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- 4. Implementation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77" name="Google Shape;377;g2220991530f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2220991530f_0_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220991530f_0_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80" name="Google Shape;380;g2220991530f_0_180"/>
          <p:cNvSpPr txBox="1"/>
          <p:nvPr/>
        </p:nvSpPr>
        <p:spPr>
          <a:xfrm>
            <a:off x="5176350" y="2733100"/>
            <a:ext cx="3296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 Factorization Machine to perform a ranking prediction task of top@k</a:t>
            </a:r>
            <a:endParaRPr b="0" i="0" sz="18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381" name="Google Shape;381;g2220991530f_0_180"/>
          <p:cNvGrpSpPr/>
          <p:nvPr/>
        </p:nvGrpSpPr>
        <p:grpSpPr>
          <a:xfrm>
            <a:off x="7852021" y="64436"/>
            <a:ext cx="1169128" cy="1213722"/>
            <a:chOff x="800792" y="2111693"/>
            <a:chExt cx="1535700" cy="1594485"/>
          </a:xfrm>
        </p:grpSpPr>
        <p:sp>
          <p:nvSpPr>
            <p:cNvPr id="382" name="Google Shape;382;g2220991530f_0_180"/>
            <p:cNvSpPr/>
            <p:nvPr/>
          </p:nvSpPr>
          <p:spPr>
            <a:xfrm>
              <a:off x="800792" y="3163478"/>
              <a:ext cx="1535700" cy="542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2220991530f_0_180"/>
            <p:cNvSpPr txBox="1"/>
            <p:nvPr/>
          </p:nvSpPr>
          <p:spPr>
            <a:xfrm>
              <a:off x="823850" y="3192118"/>
              <a:ext cx="14661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Models</a:t>
              </a:r>
              <a:endParaRPr b="0"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384" name="Google Shape;384;g2220991530f_0_1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8160" y="2111693"/>
              <a:ext cx="957620" cy="957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Google Shape;385;g2220991530f_0_180"/>
          <p:cNvSpPr txBox="1"/>
          <p:nvPr/>
        </p:nvSpPr>
        <p:spPr>
          <a:xfrm>
            <a:off x="1874849" y="1505088"/>
            <a:ext cx="53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FM - Factorization Machine</a:t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86" name="Google Shape;386;g2220991530f_0_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800" y="2082100"/>
            <a:ext cx="4632575" cy="21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20991530f_0_196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220991530f_0_196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r>
              <a:rPr lang="e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- 4. Implementation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93" name="Google Shape;393;g2220991530f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2220991530f_0_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2220991530f_0_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6" name="Google Shape;396;g2220991530f_0_196"/>
          <p:cNvSpPr txBox="1"/>
          <p:nvPr/>
        </p:nvSpPr>
        <p:spPr>
          <a:xfrm>
            <a:off x="5266850" y="2081163"/>
            <a:ext cx="3582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b="0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We implemented NeuMF Neural Matrix Factorization model that combines MF with Neural MLP</a:t>
            </a:r>
            <a:endParaRPr b="0" i="0" sz="14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b="0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Changed the original last MLP layer </a:t>
            </a:r>
            <a:r>
              <a:rPr lang="es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activation function </a:t>
            </a:r>
            <a:r>
              <a:rPr b="0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SIGMOID followed by BCELoss to use only a </a:t>
            </a:r>
            <a:r>
              <a:rPr b="0" i="0" lang="es" sz="1400" u="sng" cap="none" strike="noStrike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5"/>
              </a:rPr>
              <a:t>BCEwithLogitsLoss </a:t>
            </a:r>
            <a:r>
              <a:rPr b="0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function in train</a:t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97" name="Google Shape;397;g2220991530f_0_196"/>
          <p:cNvPicPr preferRelativeResize="0"/>
          <p:nvPr/>
        </p:nvPicPr>
        <p:blipFill rotWithShape="1">
          <a:blip r:embed="rId6">
            <a:alphaModFix/>
          </a:blip>
          <a:srcRect b="0" l="3749" r="1813" t="9016"/>
          <a:stretch/>
        </p:blipFill>
        <p:spPr>
          <a:xfrm>
            <a:off x="325125" y="1810475"/>
            <a:ext cx="4559975" cy="2852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g2220991530f_0_196"/>
          <p:cNvGrpSpPr/>
          <p:nvPr/>
        </p:nvGrpSpPr>
        <p:grpSpPr>
          <a:xfrm>
            <a:off x="7852021" y="64436"/>
            <a:ext cx="1169128" cy="1213722"/>
            <a:chOff x="800792" y="2111693"/>
            <a:chExt cx="1535700" cy="1594485"/>
          </a:xfrm>
        </p:grpSpPr>
        <p:sp>
          <p:nvSpPr>
            <p:cNvPr id="399" name="Google Shape;399;g2220991530f_0_196"/>
            <p:cNvSpPr/>
            <p:nvPr/>
          </p:nvSpPr>
          <p:spPr>
            <a:xfrm>
              <a:off x="800792" y="3163478"/>
              <a:ext cx="1535700" cy="542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2220991530f_0_196"/>
            <p:cNvSpPr txBox="1"/>
            <p:nvPr/>
          </p:nvSpPr>
          <p:spPr>
            <a:xfrm>
              <a:off x="823850" y="3192118"/>
              <a:ext cx="14661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Models</a:t>
              </a:r>
              <a:endParaRPr b="0"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401" name="Google Shape;401;g2220991530f_0_19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08160" y="2111693"/>
              <a:ext cx="957620" cy="957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2" name="Google Shape;402;g2220991530f_0_196"/>
          <p:cNvSpPr txBox="1"/>
          <p:nvPr/>
        </p:nvSpPr>
        <p:spPr>
          <a:xfrm>
            <a:off x="2149850" y="1363875"/>
            <a:ext cx="48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NeuMF </a:t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222b2aafc6_0_218"/>
          <p:cNvSpPr/>
          <p:nvPr/>
        </p:nvSpPr>
        <p:spPr>
          <a:xfrm flipH="1">
            <a:off x="0" y="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222b2aafc6_0_218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- 4. Implementation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09" name="Google Shape;409;g2222b2aafc6_0_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2222b2aafc6_0_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222b2aafc6_0_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2" name="Google Shape;412;g2222b2aafc6_0_218"/>
          <p:cNvSpPr txBox="1"/>
          <p:nvPr/>
        </p:nvSpPr>
        <p:spPr>
          <a:xfrm>
            <a:off x="1883275" y="1754138"/>
            <a:ext cx="5622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Hit Ratio</a:t>
            </a:r>
            <a:r>
              <a:rPr b="0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HR@topk. </a:t>
            </a:r>
            <a:endParaRPr b="0" i="0" sz="14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How often is the GT item present in the recommendation list</a:t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13" name="Google Shape;413;g2222b2aafc6_0_2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2050" y="1946462"/>
            <a:ext cx="263375" cy="2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2222b2aafc6_0_2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1075" y="2752913"/>
            <a:ext cx="305325" cy="3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2222b2aafc6_0_2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1075" y="3601325"/>
            <a:ext cx="305325" cy="3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2222b2aafc6_0_218"/>
          <p:cNvSpPr txBox="1"/>
          <p:nvPr/>
        </p:nvSpPr>
        <p:spPr>
          <a:xfrm>
            <a:off x="1888325" y="2592075"/>
            <a:ext cx="5328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NDCG</a:t>
            </a:r>
            <a:r>
              <a:rPr b="0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Normalized Discounted Cumulative Gain. </a:t>
            </a:r>
            <a:endParaRPr b="0" i="0" sz="14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Measures ranking quality</a:t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7" name="Google Shape;417;g2222b2aafc6_0_218"/>
          <p:cNvSpPr txBox="1"/>
          <p:nvPr/>
        </p:nvSpPr>
        <p:spPr>
          <a:xfrm>
            <a:off x="1883275" y="3430000"/>
            <a:ext cx="5492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Coverage </a:t>
            </a:r>
            <a:r>
              <a:rPr b="0" i="0" lang="es" sz="14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compares the set of total recommended items with the total items in train dataset</a:t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18" name="Google Shape;418;g2222b2aafc6_0_218"/>
          <p:cNvGrpSpPr/>
          <p:nvPr/>
        </p:nvGrpSpPr>
        <p:grpSpPr>
          <a:xfrm>
            <a:off x="7738259" y="110456"/>
            <a:ext cx="1282894" cy="1115965"/>
            <a:chOff x="803150" y="2420650"/>
            <a:chExt cx="1530900" cy="1331700"/>
          </a:xfrm>
        </p:grpSpPr>
        <p:sp>
          <p:nvSpPr>
            <p:cNvPr id="419" name="Google Shape;419;g2222b2aafc6_0_218"/>
            <p:cNvSpPr/>
            <p:nvPr/>
          </p:nvSpPr>
          <p:spPr>
            <a:xfrm>
              <a:off x="828204" y="3229150"/>
              <a:ext cx="1480800" cy="523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2222b2aafc6_0_218"/>
            <p:cNvSpPr txBox="1"/>
            <p:nvPr/>
          </p:nvSpPr>
          <p:spPr>
            <a:xfrm>
              <a:off x="803150" y="3270393"/>
              <a:ext cx="153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200">
                  <a:latin typeface="Lexend"/>
                  <a:ea typeface="Lexend"/>
                  <a:cs typeface="Lexend"/>
                  <a:sym typeface="Lexend"/>
                </a:rPr>
                <a:t>Metrics</a:t>
              </a:r>
              <a:endParaRPr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421" name="Google Shape;421;g2222b2aafc6_0_2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36350" y="2420650"/>
              <a:ext cx="664350" cy="66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220991530f_0_223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220991530f_0_223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- </a:t>
            </a:r>
            <a:r>
              <a:rPr b="0" i="0" lang="es" sz="22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4. Implementation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28" name="Google Shape;428;g2220991530f_0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2220991530f_0_2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2220991530f_0_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431" name="Google Shape;431;g2220991530f_0_223"/>
          <p:cNvGrpSpPr/>
          <p:nvPr/>
        </p:nvGrpSpPr>
        <p:grpSpPr>
          <a:xfrm>
            <a:off x="7691551" y="183600"/>
            <a:ext cx="1329612" cy="1246319"/>
            <a:chOff x="7537001" y="183600"/>
            <a:chExt cx="1329612" cy="1246319"/>
          </a:xfrm>
        </p:grpSpPr>
        <p:pic>
          <p:nvPicPr>
            <p:cNvPr id="432" name="Google Shape;432;g2220991530f_0_2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15363" y="183600"/>
              <a:ext cx="551650" cy="55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g2220991530f_0_223"/>
            <p:cNvSpPr/>
            <p:nvPr/>
          </p:nvSpPr>
          <p:spPr>
            <a:xfrm>
              <a:off x="7537012" y="896525"/>
              <a:ext cx="1329600" cy="512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2220991530f_0_223"/>
            <p:cNvSpPr txBox="1"/>
            <p:nvPr/>
          </p:nvSpPr>
          <p:spPr>
            <a:xfrm>
              <a:off x="7537001" y="875819"/>
              <a:ext cx="1329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Computational resources</a:t>
              </a:r>
              <a:endParaRPr b="0"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435" name="Google Shape;435;g2220991530f_0_223"/>
          <p:cNvSpPr txBox="1"/>
          <p:nvPr/>
        </p:nvSpPr>
        <p:spPr>
          <a:xfrm>
            <a:off x="823550" y="1564525"/>
            <a:ext cx="6218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b="0" i="0" lang="es" sz="15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GIT repository (</a:t>
            </a:r>
            <a:r>
              <a:rPr b="0" i="0" lang="es" sz="1500" u="sng" cap="none" strike="noStrike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recommender system project AIDL2023</a:t>
            </a:r>
            <a:r>
              <a:rPr b="0" i="0" lang="es" sz="15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b="0" i="0" lang="es" sz="15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Colab notebooks</a:t>
            </a:r>
            <a:endParaRPr b="0" i="0" sz="1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b="0" i="0" lang="es" sz="15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CPU (local</a:t>
            </a:r>
            <a:r>
              <a:rPr b="0" i="0" lang="es" sz="15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b="0" i="0" lang="es" sz="15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Tensorboard</a:t>
            </a:r>
            <a:endParaRPr b="0" i="0" sz="1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b="0" i="0" lang="es" sz="15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Miniconda environment</a:t>
            </a:r>
            <a:endParaRPr b="0" i="0" sz="1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exend"/>
              <a:buChar char="●"/>
            </a:pPr>
            <a:r>
              <a:rPr b="0" i="0" lang="es" sz="15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Process average time: 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2h</a:t>
            </a:r>
            <a:endParaRPr b="0" i="0" sz="1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"/>
          <p:cNvSpPr/>
          <p:nvPr/>
        </p:nvSpPr>
        <p:spPr>
          <a:xfrm flipH="1">
            <a:off x="-2820" y="-11470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1" name="Google Shape;441;p7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– 5. Results. Ablation studies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42" name="Google Shape;4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7"/>
          <p:cNvSpPr/>
          <p:nvPr/>
        </p:nvSpPr>
        <p:spPr>
          <a:xfrm>
            <a:off x="0" y="4184119"/>
            <a:ext cx="9141180" cy="658073"/>
          </a:xfrm>
          <a:prstGeom prst="rect">
            <a:avLst/>
          </a:prstGeom>
          <a:solidFill>
            <a:srgbClr val="FFEAAB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 determine the best </a:t>
            </a:r>
            <a:r>
              <a:rPr b="1" lang="es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hyperparameters</a:t>
            </a:r>
            <a:r>
              <a:rPr b="1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 grid is created with different configurations. </a:t>
            </a:r>
            <a:br>
              <a:rPr b="1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b="1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performance is measured in every iteration and the final model is chosen from the </a:t>
            </a:r>
            <a:br>
              <a:rPr b="1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b="1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best of these experiments.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45" name="Google Shape;445;p7"/>
          <p:cNvGrpSpPr/>
          <p:nvPr/>
        </p:nvGrpSpPr>
        <p:grpSpPr>
          <a:xfrm>
            <a:off x="-1602131" y="319325"/>
            <a:ext cx="1379716" cy="908730"/>
            <a:chOff x="-1606532" y="-266700"/>
            <a:chExt cx="1379716" cy="908730"/>
          </a:xfrm>
        </p:grpSpPr>
        <p:sp>
          <p:nvSpPr>
            <p:cNvPr id="446" name="Google Shape;446;p7"/>
            <p:cNvSpPr/>
            <p:nvPr/>
          </p:nvSpPr>
          <p:spPr>
            <a:xfrm>
              <a:off x="-1606532" y="-266700"/>
              <a:ext cx="425432" cy="425538"/>
            </a:xfrm>
            <a:prstGeom prst="rect">
              <a:avLst/>
            </a:prstGeom>
            <a:solidFill>
              <a:srgbClr val="FED131"/>
            </a:solidFill>
            <a:ln cap="flat" cmpd="sng" w="25400">
              <a:solidFill>
                <a:srgbClr val="3061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-1118994" y="-266700"/>
              <a:ext cx="425432" cy="425538"/>
            </a:xfrm>
            <a:prstGeom prst="rect">
              <a:avLst/>
            </a:prstGeom>
            <a:solidFill>
              <a:srgbClr val="F6CC7C"/>
            </a:solidFill>
            <a:ln cap="flat" cmpd="sng" w="25400">
              <a:solidFill>
                <a:srgbClr val="3061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-1606532" y="208241"/>
              <a:ext cx="425432" cy="425538"/>
            </a:xfrm>
            <a:prstGeom prst="rect">
              <a:avLst/>
            </a:prstGeom>
            <a:solidFill>
              <a:srgbClr val="FFEAAB"/>
            </a:solidFill>
            <a:ln cap="flat" cmpd="sng" w="25400">
              <a:solidFill>
                <a:srgbClr val="3061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-1118994" y="216492"/>
              <a:ext cx="425432" cy="425538"/>
            </a:xfrm>
            <a:prstGeom prst="rect">
              <a:avLst/>
            </a:prstGeom>
            <a:solidFill>
              <a:srgbClr val="DDC8B9"/>
            </a:solidFill>
            <a:ln cap="flat" cmpd="sng" w="25400">
              <a:solidFill>
                <a:srgbClr val="3061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-652248" y="-266700"/>
              <a:ext cx="425432" cy="425538"/>
            </a:xfrm>
            <a:prstGeom prst="rect">
              <a:avLst/>
            </a:prstGeom>
            <a:solidFill>
              <a:srgbClr val="FFFDF5"/>
            </a:solidFill>
            <a:ln cap="flat" cmpd="sng" w="25400">
              <a:solidFill>
                <a:srgbClr val="3061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-652248" y="208241"/>
              <a:ext cx="425432" cy="425538"/>
            </a:xfrm>
            <a:prstGeom prst="rect">
              <a:avLst/>
            </a:prstGeom>
            <a:solidFill>
              <a:srgbClr val="FFF2CC"/>
            </a:solidFill>
            <a:ln cap="flat" cmpd="sng" w="25400">
              <a:solidFill>
                <a:srgbClr val="3061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7"/>
          <p:cNvSpPr/>
          <p:nvPr/>
        </p:nvSpPr>
        <p:spPr>
          <a:xfrm rot="1393976">
            <a:off x="7605974" y="1023999"/>
            <a:ext cx="1511902" cy="42870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Illustrative</a:t>
            </a:r>
            <a:r>
              <a:rPr lang="es" sz="1000"/>
              <a:t> for NeuMF and TLOO</a:t>
            </a:r>
            <a:endParaRPr sz="1000"/>
          </a:p>
        </p:txBody>
      </p:sp>
      <p:grpSp>
        <p:nvGrpSpPr>
          <p:cNvPr id="453" name="Google Shape;453;p7"/>
          <p:cNvGrpSpPr/>
          <p:nvPr/>
        </p:nvGrpSpPr>
        <p:grpSpPr>
          <a:xfrm>
            <a:off x="550158" y="1089881"/>
            <a:ext cx="7977670" cy="2780242"/>
            <a:chOff x="519678" y="1364201"/>
            <a:chExt cx="7977670" cy="2780242"/>
          </a:xfrm>
        </p:grpSpPr>
        <p:sp>
          <p:nvSpPr>
            <p:cNvPr id="454" name="Google Shape;454;p7"/>
            <p:cNvSpPr/>
            <p:nvPr/>
          </p:nvSpPr>
          <p:spPr>
            <a:xfrm>
              <a:off x="519678" y="1806814"/>
              <a:ext cx="1016400" cy="543000"/>
            </a:xfrm>
            <a:prstGeom prst="homePlate">
              <a:avLst>
                <a:gd fmla="val 50000" name="adj"/>
              </a:avLst>
            </a:prstGeom>
            <a:solidFill>
              <a:srgbClr val="F5CB7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9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Exp 1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1328940" y="1806679"/>
              <a:ext cx="4478100" cy="543300"/>
            </a:xfrm>
            <a:prstGeom prst="chevron">
              <a:avLst>
                <a:gd fmla="val 50000" name="adj"/>
              </a:avLst>
            </a:prstGeom>
            <a:solidFill>
              <a:srgbClr val="F5CB7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282F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519678" y="2404969"/>
              <a:ext cx="1016400" cy="543000"/>
            </a:xfrm>
            <a:prstGeom prst="homePlate">
              <a:avLst>
                <a:gd fmla="val 50000" name="adj"/>
              </a:avLst>
            </a:prstGeom>
            <a:solidFill>
              <a:srgbClr val="DDC8B9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9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Exp 2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1328940" y="2404834"/>
              <a:ext cx="4478100" cy="543300"/>
            </a:xfrm>
            <a:prstGeom prst="chevron">
              <a:avLst>
                <a:gd fmla="val 50000" name="adj"/>
              </a:avLst>
            </a:prstGeom>
            <a:solidFill>
              <a:srgbClr val="DDC8B9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282F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519678" y="3003123"/>
              <a:ext cx="1016400" cy="543000"/>
            </a:xfrm>
            <a:prstGeom prst="homePlate">
              <a:avLst>
                <a:gd fmla="val 50000" name="adj"/>
              </a:avLst>
            </a:prstGeom>
            <a:solidFill>
              <a:srgbClr val="FFEAAB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9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Exp 3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1328939" y="3002988"/>
              <a:ext cx="4478100" cy="543300"/>
            </a:xfrm>
            <a:prstGeom prst="chevron">
              <a:avLst>
                <a:gd fmla="val 50000" name="adj"/>
              </a:avLst>
            </a:prstGeom>
            <a:solidFill>
              <a:srgbClr val="FFEAAB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282F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519678" y="3601278"/>
              <a:ext cx="1016400" cy="543000"/>
            </a:xfrm>
            <a:prstGeom prst="homePlate">
              <a:avLst>
                <a:gd fmla="val 50000" name="adj"/>
              </a:avLst>
            </a:prstGeom>
            <a:solidFill>
              <a:srgbClr val="EBD1A3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9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…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1328939" y="3601143"/>
              <a:ext cx="4478100" cy="543300"/>
            </a:xfrm>
            <a:prstGeom prst="chevron">
              <a:avLst>
                <a:gd fmla="val 50000" name="adj"/>
              </a:avLst>
            </a:prstGeom>
            <a:solidFill>
              <a:srgbClr val="EBD1A3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282F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1514341" y="1806679"/>
              <a:ext cx="20685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5</a:t>
              </a:r>
              <a:endParaRPr i="1" sz="105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1514341" y="2404834"/>
              <a:ext cx="20685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6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1514341" y="3002988"/>
              <a:ext cx="20685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6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1514341" y="3601143"/>
              <a:ext cx="20685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900">
                  <a:latin typeface="Lexend"/>
                  <a:ea typeface="Lexend"/>
                  <a:cs typeface="Lexend"/>
                  <a:sym typeface="Lexend"/>
                </a:rPr>
                <a:t>…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3451650" y="1806679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1 e-3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4517975" y="1815184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32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3215267" y="1364202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Learning rate</a:t>
              </a:r>
              <a:endParaRPr b="1" i="1" sz="10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1592" y="1372707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 u="none" cap="none" strike="noStrik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Hidden size</a:t>
              </a:r>
              <a:endParaRPr b="1" i="1" sz="10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1733062" y="1372708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25" u="none" cap="none" strike="noStrik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K negative sampling</a:t>
              </a:r>
              <a:endParaRPr b="1" i="1" sz="125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3451650" y="2396329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1 e-4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4517975" y="2402855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64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3461907" y="2990526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1 e-4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4517975" y="2990526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32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3461907" y="3588680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900">
                  <a:latin typeface="Lexend"/>
                  <a:ea typeface="Lexend"/>
                  <a:cs typeface="Lexend"/>
                  <a:sym typeface="Lexend"/>
                </a:rPr>
                <a:t>…</a:t>
              </a:r>
              <a:endParaRPr b="1" i="1" sz="900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4517975" y="3601008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900">
                  <a:latin typeface="Lexend"/>
                  <a:ea typeface="Lexend"/>
                  <a:cs typeface="Lexend"/>
                  <a:sym typeface="Lexend"/>
                </a:rPr>
                <a:t>…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163385" y="1364201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 u="none" cap="none" strike="noStrik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Metrics</a:t>
              </a:r>
              <a:endParaRPr b="1" i="1" sz="10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478" name="Google Shape;478;p7"/>
            <p:cNvGrpSpPr/>
            <p:nvPr/>
          </p:nvGrpSpPr>
          <p:grpSpPr>
            <a:xfrm>
              <a:off x="5607251" y="1813117"/>
              <a:ext cx="2885881" cy="547529"/>
              <a:chOff x="5623579" y="1813117"/>
              <a:chExt cx="2885881" cy="547529"/>
            </a:xfrm>
          </p:grpSpPr>
          <p:grpSp>
            <p:nvGrpSpPr>
              <p:cNvPr id="479" name="Google Shape;479;p7"/>
              <p:cNvGrpSpPr/>
              <p:nvPr/>
            </p:nvGrpSpPr>
            <p:grpSpPr>
              <a:xfrm>
                <a:off x="5623579" y="1813117"/>
                <a:ext cx="2885881" cy="543300"/>
                <a:chOff x="5623579" y="1813117"/>
                <a:chExt cx="2885881" cy="543300"/>
              </a:xfrm>
            </p:grpSpPr>
            <p:sp>
              <p:nvSpPr>
                <p:cNvPr id="480" name="Google Shape;480;p7"/>
                <p:cNvSpPr/>
                <p:nvPr/>
              </p:nvSpPr>
              <p:spPr>
                <a:xfrm>
                  <a:off x="5623579" y="1813117"/>
                  <a:ext cx="2848800" cy="543300"/>
                </a:xfrm>
                <a:prstGeom prst="chevron">
                  <a:avLst>
                    <a:gd fmla="val 50000" name="adj"/>
                  </a:avLst>
                </a:prstGeom>
                <a:solidFill>
                  <a:srgbClr val="F5CB7C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282F3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7"/>
                <p:cNvSpPr/>
                <p:nvPr/>
              </p:nvSpPr>
              <p:spPr>
                <a:xfrm>
                  <a:off x="6935660" y="1813117"/>
                  <a:ext cx="1573800" cy="543300"/>
                </a:xfrm>
                <a:prstGeom prst="rect">
                  <a:avLst/>
                </a:prstGeom>
                <a:solidFill>
                  <a:srgbClr val="F5CB7C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2" name="Google Shape;482;p7"/>
              <p:cNvSpPr/>
              <p:nvPr/>
            </p:nvSpPr>
            <p:spPr>
              <a:xfrm>
                <a:off x="5858899" y="1817346"/>
                <a:ext cx="2492700" cy="5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" sz="9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HR: 0.05 | NDCG:0.02 | COVERAGE: 68.2</a:t>
                </a:r>
                <a:endParaRPr b="0" i="1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3" name="Google Shape;483;p7"/>
            <p:cNvGrpSpPr/>
            <p:nvPr/>
          </p:nvGrpSpPr>
          <p:grpSpPr>
            <a:xfrm>
              <a:off x="5611467" y="2399141"/>
              <a:ext cx="2885881" cy="547529"/>
              <a:chOff x="5623579" y="1813117"/>
              <a:chExt cx="2885881" cy="547529"/>
            </a:xfrm>
          </p:grpSpPr>
          <p:grpSp>
            <p:nvGrpSpPr>
              <p:cNvPr id="484" name="Google Shape;484;p7"/>
              <p:cNvGrpSpPr/>
              <p:nvPr/>
            </p:nvGrpSpPr>
            <p:grpSpPr>
              <a:xfrm>
                <a:off x="5623579" y="1813117"/>
                <a:ext cx="2885881" cy="543300"/>
                <a:chOff x="5623579" y="1813117"/>
                <a:chExt cx="2885881" cy="543300"/>
              </a:xfrm>
            </p:grpSpPr>
            <p:sp>
              <p:nvSpPr>
                <p:cNvPr id="485" name="Google Shape;485;p7"/>
                <p:cNvSpPr/>
                <p:nvPr/>
              </p:nvSpPr>
              <p:spPr>
                <a:xfrm>
                  <a:off x="5623579" y="1813117"/>
                  <a:ext cx="2848800" cy="543300"/>
                </a:xfrm>
                <a:prstGeom prst="chevron">
                  <a:avLst>
                    <a:gd fmla="val 50000" name="adj"/>
                  </a:avLst>
                </a:prstGeom>
                <a:solidFill>
                  <a:srgbClr val="DDC8B9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282F3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7"/>
                <p:cNvSpPr/>
                <p:nvPr/>
              </p:nvSpPr>
              <p:spPr>
                <a:xfrm>
                  <a:off x="6935660" y="1813117"/>
                  <a:ext cx="1573800" cy="543300"/>
                </a:xfrm>
                <a:prstGeom prst="rect">
                  <a:avLst/>
                </a:prstGeom>
                <a:solidFill>
                  <a:srgbClr val="DDC8B9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7" name="Google Shape;487;p7"/>
              <p:cNvSpPr/>
              <p:nvPr/>
            </p:nvSpPr>
            <p:spPr>
              <a:xfrm>
                <a:off x="5858899" y="1817346"/>
                <a:ext cx="2492700" cy="5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" sz="9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HR: 0.07 | NDCG:0.04 | COVERAGE: 16.2</a:t>
                </a:r>
                <a:endParaRPr b="0" i="1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8" name="Google Shape;488;p7"/>
            <p:cNvGrpSpPr/>
            <p:nvPr/>
          </p:nvGrpSpPr>
          <p:grpSpPr>
            <a:xfrm>
              <a:off x="5611467" y="2998568"/>
              <a:ext cx="2885881" cy="547529"/>
              <a:chOff x="5623579" y="1813117"/>
              <a:chExt cx="2885881" cy="547529"/>
            </a:xfrm>
          </p:grpSpPr>
          <p:grpSp>
            <p:nvGrpSpPr>
              <p:cNvPr id="489" name="Google Shape;489;p7"/>
              <p:cNvGrpSpPr/>
              <p:nvPr/>
            </p:nvGrpSpPr>
            <p:grpSpPr>
              <a:xfrm>
                <a:off x="5623579" y="1813117"/>
                <a:ext cx="2885881" cy="543300"/>
                <a:chOff x="5623579" y="1813117"/>
                <a:chExt cx="2885881" cy="543300"/>
              </a:xfrm>
            </p:grpSpPr>
            <p:sp>
              <p:nvSpPr>
                <p:cNvPr id="490" name="Google Shape;490;p7"/>
                <p:cNvSpPr/>
                <p:nvPr/>
              </p:nvSpPr>
              <p:spPr>
                <a:xfrm>
                  <a:off x="5623579" y="1813117"/>
                  <a:ext cx="2848800" cy="543300"/>
                </a:xfrm>
                <a:prstGeom prst="chevron">
                  <a:avLst>
                    <a:gd fmla="val 50000" name="adj"/>
                  </a:avLst>
                </a:prstGeom>
                <a:solidFill>
                  <a:srgbClr val="FFEAA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282F3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6935660" y="1813117"/>
                  <a:ext cx="1573800" cy="543300"/>
                </a:xfrm>
                <a:prstGeom prst="rect">
                  <a:avLst/>
                </a:prstGeom>
                <a:solidFill>
                  <a:srgbClr val="FFEAA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2" name="Google Shape;492;p7"/>
              <p:cNvSpPr/>
              <p:nvPr/>
            </p:nvSpPr>
            <p:spPr>
              <a:xfrm>
                <a:off x="5858899" y="1817346"/>
                <a:ext cx="2492700" cy="5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" sz="9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HR: 0.06| NDCG:0.03 | COVERAGE: 16.3</a:t>
                </a:r>
                <a:endParaRPr b="0" i="1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3" name="Google Shape;493;p7"/>
            <p:cNvGrpSpPr/>
            <p:nvPr/>
          </p:nvGrpSpPr>
          <p:grpSpPr>
            <a:xfrm>
              <a:off x="5607251" y="3596847"/>
              <a:ext cx="2885881" cy="547529"/>
              <a:chOff x="5623579" y="1813117"/>
              <a:chExt cx="2885881" cy="547529"/>
            </a:xfrm>
          </p:grpSpPr>
          <p:grpSp>
            <p:nvGrpSpPr>
              <p:cNvPr id="494" name="Google Shape;494;p7"/>
              <p:cNvGrpSpPr/>
              <p:nvPr/>
            </p:nvGrpSpPr>
            <p:grpSpPr>
              <a:xfrm>
                <a:off x="5623579" y="1813117"/>
                <a:ext cx="2885881" cy="543300"/>
                <a:chOff x="5623579" y="1813117"/>
                <a:chExt cx="2885881" cy="543300"/>
              </a:xfrm>
            </p:grpSpPr>
            <p:sp>
              <p:nvSpPr>
                <p:cNvPr id="495" name="Google Shape;495;p7"/>
                <p:cNvSpPr/>
                <p:nvPr/>
              </p:nvSpPr>
              <p:spPr>
                <a:xfrm>
                  <a:off x="5623579" y="1813117"/>
                  <a:ext cx="2848800" cy="543300"/>
                </a:xfrm>
                <a:prstGeom prst="chevron">
                  <a:avLst>
                    <a:gd fmla="val 50000" name="adj"/>
                  </a:avLst>
                </a:prstGeom>
                <a:solidFill>
                  <a:srgbClr val="EBD1A3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282F3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7"/>
                <p:cNvSpPr/>
                <p:nvPr/>
              </p:nvSpPr>
              <p:spPr>
                <a:xfrm>
                  <a:off x="6935660" y="1813117"/>
                  <a:ext cx="1573800" cy="543300"/>
                </a:xfrm>
                <a:prstGeom prst="rect">
                  <a:avLst/>
                </a:prstGeom>
                <a:solidFill>
                  <a:srgbClr val="EBD1A3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7" name="Google Shape;497;p7"/>
              <p:cNvSpPr/>
              <p:nvPr/>
            </p:nvSpPr>
            <p:spPr>
              <a:xfrm>
                <a:off x="5858899" y="1817346"/>
                <a:ext cx="2492700" cy="5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s" sz="900">
                    <a:latin typeface="Lexend"/>
                    <a:ea typeface="Lexend"/>
                    <a:cs typeface="Lexend"/>
                    <a:sym typeface="Lexend"/>
                  </a:rPr>
                  <a:t>…</a:t>
                </a:r>
                <a:endParaRPr b="0" i="1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8" name="Google Shape;49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 flipH="1">
            <a:off x="0" y="-11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8288" r="24602" t="0"/>
          <a:stretch/>
        </p:blipFill>
        <p:spPr>
          <a:xfrm>
            <a:off x="6817325" y="2431656"/>
            <a:ext cx="1063425" cy="14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2982675" y="1675900"/>
            <a:ext cx="31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“A” Team</a:t>
            </a:r>
            <a:endParaRPr b="0" i="0" sz="18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823550" y="319325"/>
            <a:ext cx="797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- Our Team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2"/>
          <p:cNvGrpSpPr/>
          <p:nvPr/>
        </p:nvGrpSpPr>
        <p:grpSpPr>
          <a:xfrm>
            <a:off x="1136313" y="2435675"/>
            <a:ext cx="1317300" cy="1937100"/>
            <a:chOff x="1223350" y="2330900"/>
            <a:chExt cx="1317300" cy="1937100"/>
          </a:xfrm>
        </p:grpSpPr>
        <p:sp>
          <p:nvSpPr>
            <p:cNvPr id="112" name="Google Shape;112;p2"/>
            <p:cNvSpPr txBox="1"/>
            <p:nvPr/>
          </p:nvSpPr>
          <p:spPr>
            <a:xfrm>
              <a:off x="1223350" y="3836900"/>
              <a:ext cx="13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Antonio</a:t>
              </a:r>
              <a:endParaRPr b="0" i="0" sz="16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350700" y="2330900"/>
              <a:ext cx="1062600" cy="14295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4839029" y="3941675"/>
            <a:ext cx="131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Evaristo</a:t>
            </a:r>
            <a:endParaRPr b="0" i="0" sz="1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690388" y="3941675"/>
            <a:ext cx="131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Joan</a:t>
            </a:r>
            <a:endParaRPr b="0" i="0" sz="1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6050" y="2435675"/>
            <a:ext cx="1063427" cy="14179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"/>
          <p:cNvGrpSpPr/>
          <p:nvPr/>
        </p:nvGrpSpPr>
        <p:grpSpPr>
          <a:xfrm>
            <a:off x="2955380" y="2435675"/>
            <a:ext cx="1616620" cy="1937100"/>
            <a:chOff x="2955380" y="2435675"/>
            <a:chExt cx="1616620" cy="1937100"/>
          </a:xfrm>
        </p:grpSpPr>
        <p:sp>
          <p:nvSpPr>
            <p:cNvPr id="119" name="Google Shape;119;p2"/>
            <p:cNvSpPr txBox="1"/>
            <p:nvPr/>
          </p:nvSpPr>
          <p:spPr>
            <a:xfrm>
              <a:off x="2955380" y="3941675"/>
              <a:ext cx="1537816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Brenda</a:t>
              </a:r>
              <a:endParaRPr b="0" i="0" sz="16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120" name="Google Shape;120;p2"/>
            <p:cNvGrpSpPr/>
            <p:nvPr/>
          </p:nvGrpSpPr>
          <p:grpSpPr>
            <a:xfrm>
              <a:off x="2955400" y="2435675"/>
              <a:ext cx="1616600" cy="1435049"/>
              <a:chOff x="2955400" y="2435675"/>
              <a:chExt cx="1616600" cy="1435049"/>
            </a:xfrm>
          </p:grpSpPr>
          <p:sp>
            <p:nvSpPr>
              <p:cNvPr id="121" name="Google Shape;121;p2"/>
              <p:cNvSpPr/>
              <p:nvPr/>
            </p:nvSpPr>
            <p:spPr>
              <a:xfrm>
                <a:off x="3104048" y="2435675"/>
                <a:ext cx="1240479" cy="142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2" name="Google Shape;122;p2"/>
              <p:cNvPicPr preferRelativeResize="0"/>
              <p:nvPr/>
            </p:nvPicPr>
            <p:blipFill rotWithShape="1">
              <a:blip r:embed="rId7">
                <a:alphaModFix/>
              </a:blip>
              <a:srcRect b="37029" l="0" r="0" t="25308"/>
              <a:stretch/>
            </p:blipFill>
            <p:spPr>
              <a:xfrm>
                <a:off x="2955400" y="2550692"/>
                <a:ext cx="1616600" cy="13200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23" name="Google Shape;123;p2"/>
          <p:cNvPicPr preferRelativeResize="0"/>
          <p:nvPr/>
        </p:nvPicPr>
        <p:blipFill rotWithShape="1">
          <a:blip r:embed="rId8">
            <a:alphaModFix/>
          </a:blip>
          <a:srcRect b="0" l="24611" r="22482" t="0"/>
          <a:stretch/>
        </p:blipFill>
        <p:spPr>
          <a:xfrm>
            <a:off x="4965965" y="2435674"/>
            <a:ext cx="1063427" cy="1417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222335409e_0_104"/>
          <p:cNvSpPr/>
          <p:nvPr/>
        </p:nvSpPr>
        <p:spPr>
          <a:xfrm flipH="1">
            <a:off x="0" y="-4882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222335409e_0_104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– 5. Results. Final configuration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05" name="Google Shape;505;g2222335409e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2222335409e_0_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2222335409e_0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508" name="Google Shape;508;g2222335409e_0_104"/>
          <p:cNvGrpSpPr/>
          <p:nvPr/>
        </p:nvGrpSpPr>
        <p:grpSpPr>
          <a:xfrm>
            <a:off x="585283" y="1089881"/>
            <a:ext cx="7973454" cy="996445"/>
            <a:chOff x="550158" y="1089881"/>
            <a:chExt cx="7973454" cy="996445"/>
          </a:xfrm>
        </p:grpSpPr>
        <p:sp>
          <p:nvSpPr>
            <p:cNvPr id="509" name="Google Shape;509;g2222335409e_0_104"/>
            <p:cNvSpPr/>
            <p:nvPr/>
          </p:nvSpPr>
          <p:spPr>
            <a:xfrm>
              <a:off x="550158" y="1532494"/>
              <a:ext cx="1016400" cy="543000"/>
            </a:xfrm>
            <a:prstGeom prst="homePlate">
              <a:avLst>
                <a:gd fmla="val 50000" name="adj"/>
              </a:avLst>
            </a:prstGeom>
            <a:solidFill>
              <a:srgbClr val="F5CB7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9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Best exp Neu</a:t>
              </a:r>
              <a:r>
                <a:rPr b="1" i="1" lang="es" sz="900">
                  <a:latin typeface="Lexend"/>
                  <a:ea typeface="Lexend"/>
                  <a:cs typeface="Lexend"/>
                  <a:sym typeface="Lexend"/>
                </a:rPr>
                <a:t>MF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10" name="Google Shape;510;g2222335409e_0_104"/>
            <p:cNvSpPr/>
            <p:nvPr/>
          </p:nvSpPr>
          <p:spPr>
            <a:xfrm>
              <a:off x="1359420" y="1532359"/>
              <a:ext cx="4478100" cy="543300"/>
            </a:xfrm>
            <a:prstGeom prst="chevron">
              <a:avLst>
                <a:gd fmla="val 50000" name="adj"/>
              </a:avLst>
            </a:prstGeom>
            <a:solidFill>
              <a:srgbClr val="F5CB7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282F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2222335409e_0_104"/>
            <p:cNvSpPr/>
            <p:nvPr/>
          </p:nvSpPr>
          <p:spPr>
            <a:xfrm>
              <a:off x="1544821" y="1532359"/>
              <a:ext cx="20685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5</a:t>
              </a:r>
              <a:endParaRPr i="1" sz="105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12" name="Google Shape;512;g2222335409e_0_104"/>
            <p:cNvSpPr/>
            <p:nvPr/>
          </p:nvSpPr>
          <p:spPr>
            <a:xfrm>
              <a:off x="3482130" y="1532359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1 e-4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2222335409e_0_104"/>
            <p:cNvSpPr/>
            <p:nvPr/>
          </p:nvSpPr>
          <p:spPr>
            <a:xfrm>
              <a:off x="4548455" y="1540864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64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2222335409e_0_104"/>
            <p:cNvSpPr/>
            <p:nvPr/>
          </p:nvSpPr>
          <p:spPr>
            <a:xfrm>
              <a:off x="3245747" y="1089882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Learning rate</a:t>
              </a:r>
              <a:endParaRPr b="1" i="1" sz="1125"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g2222335409e_0_104"/>
            <p:cNvSpPr/>
            <p:nvPr/>
          </p:nvSpPr>
          <p:spPr>
            <a:xfrm>
              <a:off x="4312072" y="1098387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1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 size</a:t>
              </a:r>
              <a:endParaRPr b="1" i="1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2222335409e_0_104"/>
            <p:cNvSpPr/>
            <p:nvPr/>
          </p:nvSpPr>
          <p:spPr>
            <a:xfrm>
              <a:off x="1763542" y="1098388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1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 negative sampling</a:t>
              </a:r>
              <a:endParaRPr b="1" i="1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2222335409e_0_104"/>
            <p:cNvSpPr/>
            <p:nvPr/>
          </p:nvSpPr>
          <p:spPr>
            <a:xfrm>
              <a:off x="6193865" y="1089881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1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Metrics</a:t>
              </a:r>
              <a:endParaRPr b="1" i="1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8" name="Google Shape;518;g2222335409e_0_104"/>
            <p:cNvGrpSpPr/>
            <p:nvPr/>
          </p:nvGrpSpPr>
          <p:grpSpPr>
            <a:xfrm>
              <a:off x="5637731" y="1538797"/>
              <a:ext cx="2885881" cy="547529"/>
              <a:chOff x="5623579" y="1813117"/>
              <a:chExt cx="2885881" cy="547529"/>
            </a:xfrm>
          </p:grpSpPr>
          <p:grpSp>
            <p:nvGrpSpPr>
              <p:cNvPr id="519" name="Google Shape;519;g2222335409e_0_104"/>
              <p:cNvGrpSpPr/>
              <p:nvPr/>
            </p:nvGrpSpPr>
            <p:grpSpPr>
              <a:xfrm>
                <a:off x="5623579" y="1813117"/>
                <a:ext cx="2885881" cy="543300"/>
                <a:chOff x="5623579" y="1813117"/>
                <a:chExt cx="2885881" cy="543300"/>
              </a:xfrm>
            </p:grpSpPr>
            <p:sp>
              <p:nvSpPr>
                <p:cNvPr id="520" name="Google Shape;520;g2222335409e_0_104"/>
                <p:cNvSpPr/>
                <p:nvPr/>
              </p:nvSpPr>
              <p:spPr>
                <a:xfrm>
                  <a:off x="5623579" y="1813117"/>
                  <a:ext cx="2848800" cy="543300"/>
                </a:xfrm>
                <a:prstGeom prst="chevron">
                  <a:avLst>
                    <a:gd fmla="val 50000" name="adj"/>
                  </a:avLst>
                </a:prstGeom>
                <a:solidFill>
                  <a:srgbClr val="F5CB7C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282F3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g2222335409e_0_104"/>
                <p:cNvSpPr/>
                <p:nvPr/>
              </p:nvSpPr>
              <p:spPr>
                <a:xfrm>
                  <a:off x="6935660" y="1813117"/>
                  <a:ext cx="1573800" cy="543300"/>
                </a:xfrm>
                <a:prstGeom prst="rect">
                  <a:avLst/>
                </a:prstGeom>
                <a:solidFill>
                  <a:srgbClr val="F5CB7C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2" name="Google Shape;522;g2222335409e_0_104"/>
              <p:cNvSpPr/>
              <p:nvPr/>
            </p:nvSpPr>
            <p:spPr>
              <a:xfrm>
                <a:off x="5858899" y="1817346"/>
                <a:ext cx="2492700" cy="5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" sz="9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HR: </a:t>
                </a:r>
                <a:r>
                  <a:rPr i="1" lang="es" sz="9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0.07</a:t>
                </a:r>
                <a:r>
                  <a:rPr i="1" lang="es" sz="9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 | NDCG:0.04 | COVERAGE: 35.8</a:t>
                </a:r>
                <a:endParaRPr b="0" i="1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3" name="Google Shape;523;g2222335409e_0_104"/>
          <p:cNvSpPr/>
          <p:nvPr/>
        </p:nvSpPr>
        <p:spPr>
          <a:xfrm>
            <a:off x="0" y="4184119"/>
            <a:ext cx="9141300" cy="658200"/>
          </a:xfrm>
          <a:prstGeom prst="rect">
            <a:avLst/>
          </a:prstGeom>
          <a:solidFill>
            <a:srgbClr val="FFEAAB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NeuFM model has the best metrics in terms of HR and NDCG. With the deep learning </a:t>
            </a:r>
            <a:r>
              <a:rPr b="1" lang="es">
                <a:solidFill>
                  <a:schemeClr val="dk1"/>
                </a:solidFill>
              </a:rPr>
              <a:t>approach</a:t>
            </a:r>
            <a:r>
              <a:rPr b="1" lang="es">
                <a:solidFill>
                  <a:schemeClr val="dk1"/>
                </a:solidFill>
              </a:rPr>
              <a:t> we have an x10 </a:t>
            </a:r>
            <a:r>
              <a:rPr b="1" lang="es">
                <a:solidFill>
                  <a:schemeClr val="dk1"/>
                </a:solidFill>
              </a:rPr>
              <a:t>improvement</a:t>
            </a:r>
            <a:r>
              <a:rPr b="1" lang="es">
                <a:solidFill>
                  <a:schemeClr val="dk1"/>
                </a:solidFill>
              </a:rPr>
              <a:t> from the random recommendation.</a:t>
            </a:r>
            <a:endParaRPr b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g2222335409e_0_104"/>
          <p:cNvGrpSpPr/>
          <p:nvPr/>
        </p:nvGrpSpPr>
        <p:grpSpPr>
          <a:xfrm>
            <a:off x="583933" y="1876481"/>
            <a:ext cx="7973454" cy="996445"/>
            <a:chOff x="550158" y="1089881"/>
            <a:chExt cx="7973454" cy="996445"/>
          </a:xfrm>
        </p:grpSpPr>
        <p:sp>
          <p:nvSpPr>
            <p:cNvPr id="525" name="Google Shape;525;g2222335409e_0_104"/>
            <p:cNvSpPr/>
            <p:nvPr/>
          </p:nvSpPr>
          <p:spPr>
            <a:xfrm>
              <a:off x="550158" y="1532494"/>
              <a:ext cx="1016400" cy="543000"/>
            </a:xfrm>
            <a:prstGeom prst="homePlate">
              <a:avLst>
                <a:gd fmla="val 50000" name="adj"/>
              </a:avLst>
            </a:prstGeom>
            <a:solidFill>
              <a:srgbClr val="DBCAB9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9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Best exp </a:t>
              </a:r>
              <a:endParaRPr b="1" i="1" sz="9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900">
                  <a:latin typeface="Lexend"/>
                  <a:ea typeface="Lexend"/>
                  <a:cs typeface="Lexend"/>
                  <a:sym typeface="Lexend"/>
                </a:rPr>
                <a:t>FM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26" name="Google Shape;526;g2222335409e_0_104"/>
            <p:cNvSpPr/>
            <p:nvPr/>
          </p:nvSpPr>
          <p:spPr>
            <a:xfrm>
              <a:off x="1359420" y="1532359"/>
              <a:ext cx="4478100" cy="543300"/>
            </a:xfrm>
            <a:prstGeom prst="chevron">
              <a:avLst>
                <a:gd fmla="val 50000" name="adj"/>
              </a:avLst>
            </a:prstGeom>
            <a:solidFill>
              <a:srgbClr val="DBC9B9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282F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2222335409e_0_104"/>
            <p:cNvSpPr/>
            <p:nvPr/>
          </p:nvSpPr>
          <p:spPr>
            <a:xfrm>
              <a:off x="1544821" y="1532359"/>
              <a:ext cx="2068500" cy="5433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5</a:t>
              </a:r>
              <a:endParaRPr i="1" sz="105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28" name="Google Shape;528;g2222335409e_0_104"/>
            <p:cNvSpPr/>
            <p:nvPr/>
          </p:nvSpPr>
          <p:spPr>
            <a:xfrm>
              <a:off x="3482130" y="1532359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1 e-3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2222335409e_0_104"/>
            <p:cNvSpPr/>
            <p:nvPr/>
          </p:nvSpPr>
          <p:spPr>
            <a:xfrm>
              <a:off x="4548455" y="1540864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64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2222335409e_0_104"/>
            <p:cNvSpPr/>
            <p:nvPr/>
          </p:nvSpPr>
          <p:spPr>
            <a:xfrm>
              <a:off x="3245747" y="1089882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125"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g2222335409e_0_104"/>
            <p:cNvSpPr/>
            <p:nvPr/>
          </p:nvSpPr>
          <p:spPr>
            <a:xfrm>
              <a:off x="4312072" y="1098387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2222335409e_0_104"/>
            <p:cNvSpPr/>
            <p:nvPr/>
          </p:nvSpPr>
          <p:spPr>
            <a:xfrm>
              <a:off x="1763542" y="1098388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125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125"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g2222335409e_0_104"/>
            <p:cNvSpPr/>
            <p:nvPr/>
          </p:nvSpPr>
          <p:spPr>
            <a:xfrm>
              <a:off x="6193865" y="1089881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4" name="Google Shape;534;g2222335409e_0_104"/>
            <p:cNvGrpSpPr/>
            <p:nvPr/>
          </p:nvGrpSpPr>
          <p:grpSpPr>
            <a:xfrm>
              <a:off x="5637731" y="1538797"/>
              <a:ext cx="2885881" cy="547529"/>
              <a:chOff x="5623579" y="1813117"/>
              <a:chExt cx="2885881" cy="547529"/>
            </a:xfrm>
          </p:grpSpPr>
          <p:grpSp>
            <p:nvGrpSpPr>
              <p:cNvPr id="535" name="Google Shape;535;g2222335409e_0_104"/>
              <p:cNvGrpSpPr/>
              <p:nvPr/>
            </p:nvGrpSpPr>
            <p:grpSpPr>
              <a:xfrm>
                <a:off x="5623579" y="1813117"/>
                <a:ext cx="2885881" cy="543300"/>
                <a:chOff x="5623579" y="1813117"/>
                <a:chExt cx="2885881" cy="543300"/>
              </a:xfrm>
            </p:grpSpPr>
            <p:sp>
              <p:nvSpPr>
                <p:cNvPr id="536" name="Google Shape;536;g2222335409e_0_104"/>
                <p:cNvSpPr/>
                <p:nvPr/>
              </p:nvSpPr>
              <p:spPr>
                <a:xfrm>
                  <a:off x="5623579" y="1813117"/>
                  <a:ext cx="2848800" cy="543300"/>
                </a:xfrm>
                <a:prstGeom prst="chevron">
                  <a:avLst>
                    <a:gd fmla="val 50000" name="adj"/>
                  </a:avLst>
                </a:prstGeom>
                <a:solidFill>
                  <a:srgbClr val="DDC8B9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282F3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g2222335409e_0_104"/>
                <p:cNvSpPr/>
                <p:nvPr/>
              </p:nvSpPr>
              <p:spPr>
                <a:xfrm>
                  <a:off x="6935660" y="1813117"/>
                  <a:ext cx="1573800" cy="543300"/>
                </a:xfrm>
                <a:prstGeom prst="rect">
                  <a:avLst/>
                </a:prstGeom>
                <a:solidFill>
                  <a:srgbClr val="DCC9B9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8" name="Google Shape;538;g2222335409e_0_104"/>
              <p:cNvSpPr/>
              <p:nvPr/>
            </p:nvSpPr>
            <p:spPr>
              <a:xfrm>
                <a:off x="5858899" y="1817346"/>
                <a:ext cx="2492700" cy="5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" sz="9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HR: </a:t>
                </a:r>
                <a:r>
                  <a:rPr i="1" lang="es" sz="9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0.06</a:t>
                </a:r>
                <a:r>
                  <a:rPr i="1" lang="es" sz="9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 | NDCG:0.03 | COVERAGE: 49.6</a:t>
                </a:r>
                <a:endParaRPr b="0" i="1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9" name="Google Shape;539;g2222335409e_0_104"/>
          <p:cNvGrpSpPr/>
          <p:nvPr/>
        </p:nvGrpSpPr>
        <p:grpSpPr>
          <a:xfrm>
            <a:off x="583933" y="2668181"/>
            <a:ext cx="7973454" cy="996445"/>
            <a:chOff x="550158" y="1089881"/>
            <a:chExt cx="7973454" cy="996445"/>
          </a:xfrm>
        </p:grpSpPr>
        <p:sp>
          <p:nvSpPr>
            <p:cNvPr id="540" name="Google Shape;540;g2222335409e_0_104"/>
            <p:cNvSpPr/>
            <p:nvPr/>
          </p:nvSpPr>
          <p:spPr>
            <a:xfrm>
              <a:off x="550158" y="1532494"/>
              <a:ext cx="1016400" cy="543000"/>
            </a:xfrm>
            <a:prstGeom prst="homePlate">
              <a:avLst>
                <a:gd fmla="val 50000" name="adj"/>
              </a:avLst>
            </a:prstGeom>
            <a:solidFill>
              <a:srgbClr val="EBD1A3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900">
                  <a:latin typeface="Lexend"/>
                  <a:ea typeface="Lexend"/>
                  <a:cs typeface="Lexend"/>
                  <a:sym typeface="Lexend"/>
                </a:rPr>
                <a:t>Random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41" name="Google Shape;541;g2222335409e_0_104"/>
            <p:cNvSpPr/>
            <p:nvPr/>
          </p:nvSpPr>
          <p:spPr>
            <a:xfrm>
              <a:off x="1359420" y="1532359"/>
              <a:ext cx="4478100" cy="543300"/>
            </a:xfrm>
            <a:prstGeom prst="chevron">
              <a:avLst>
                <a:gd fmla="val 50000" name="adj"/>
              </a:avLst>
            </a:prstGeom>
            <a:solidFill>
              <a:srgbClr val="EBD1A3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282F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2222335409e_0_104"/>
            <p:cNvSpPr/>
            <p:nvPr/>
          </p:nvSpPr>
          <p:spPr>
            <a:xfrm>
              <a:off x="1544821" y="1532359"/>
              <a:ext cx="2068500" cy="5433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-</a:t>
              </a:r>
              <a:endParaRPr i="1" sz="105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43" name="Google Shape;543;g2222335409e_0_104"/>
            <p:cNvSpPr/>
            <p:nvPr/>
          </p:nvSpPr>
          <p:spPr>
            <a:xfrm>
              <a:off x="3482130" y="1532359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-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2222335409e_0_104"/>
            <p:cNvSpPr/>
            <p:nvPr/>
          </p:nvSpPr>
          <p:spPr>
            <a:xfrm>
              <a:off x="4548455" y="1540864"/>
              <a:ext cx="11583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9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-</a:t>
              </a:r>
              <a:endParaRPr b="0" i="1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2222335409e_0_104"/>
            <p:cNvSpPr/>
            <p:nvPr/>
          </p:nvSpPr>
          <p:spPr>
            <a:xfrm>
              <a:off x="3245747" y="1089882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125">
                <a:solidFill>
                  <a:schemeClr val="dk1"/>
                </a:solidFill>
              </a:endParaRPr>
            </a:p>
          </p:txBody>
        </p:sp>
        <p:sp>
          <p:nvSpPr>
            <p:cNvPr id="546" name="Google Shape;546;g2222335409e_0_104"/>
            <p:cNvSpPr/>
            <p:nvPr/>
          </p:nvSpPr>
          <p:spPr>
            <a:xfrm>
              <a:off x="4312072" y="1098387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2222335409e_0_104"/>
            <p:cNvSpPr/>
            <p:nvPr/>
          </p:nvSpPr>
          <p:spPr>
            <a:xfrm>
              <a:off x="1763542" y="1098388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2222335409e_0_104"/>
            <p:cNvSpPr/>
            <p:nvPr/>
          </p:nvSpPr>
          <p:spPr>
            <a:xfrm>
              <a:off x="6193865" y="1089881"/>
              <a:ext cx="1630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9" name="Google Shape;549;g2222335409e_0_104"/>
            <p:cNvGrpSpPr/>
            <p:nvPr/>
          </p:nvGrpSpPr>
          <p:grpSpPr>
            <a:xfrm>
              <a:off x="5637731" y="1538797"/>
              <a:ext cx="2885881" cy="547529"/>
              <a:chOff x="5623579" y="1813117"/>
              <a:chExt cx="2885881" cy="547529"/>
            </a:xfrm>
          </p:grpSpPr>
          <p:grpSp>
            <p:nvGrpSpPr>
              <p:cNvPr id="550" name="Google Shape;550;g2222335409e_0_104"/>
              <p:cNvGrpSpPr/>
              <p:nvPr/>
            </p:nvGrpSpPr>
            <p:grpSpPr>
              <a:xfrm>
                <a:off x="5623579" y="1813117"/>
                <a:ext cx="2885881" cy="543300"/>
                <a:chOff x="5623579" y="1813117"/>
                <a:chExt cx="2885881" cy="543300"/>
              </a:xfrm>
            </p:grpSpPr>
            <p:sp>
              <p:nvSpPr>
                <p:cNvPr id="551" name="Google Shape;551;g2222335409e_0_104"/>
                <p:cNvSpPr/>
                <p:nvPr/>
              </p:nvSpPr>
              <p:spPr>
                <a:xfrm>
                  <a:off x="5623579" y="1813117"/>
                  <a:ext cx="2848800" cy="543300"/>
                </a:xfrm>
                <a:prstGeom prst="chevron">
                  <a:avLst>
                    <a:gd fmla="val 50000" name="adj"/>
                  </a:avLst>
                </a:prstGeom>
                <a:solidFill>
                  <a:srgbClr val="EBD1A3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282F3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g2222335409e_0_104"/>
                <p:cNvSpPr/>
                <p:nvPr/>
              </p:nvSpPr>
              <p:spPr>
                <a:xfrm>
                  <a:off x="6935660" y="1813117"/>
                  <a:ext cx="1573800" cy="543300"/>
                </a:xfrm>
                <a:prstGeom prst="rect">
                  <a:avLst/>
                </a:prstGeom>
                <a:solidFill>
                  <a:srgbClr val="EBD1A3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3" name="Google Shape;553;g2222335409e_0_104"/>
              <p:cNvSpPr/>
              <p:nvPr/>
            </p:nvSpPr>
            <p:spPr>
              <a:xfrm>
                <a:off x="5858899" y="1817346"/>
                <a:ext cx="2492700" cy="5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" sz="9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HR: </a:t>
                </a:r>
                <a:r>
                  <a:rPr i="1" lang="es" sz="9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0.004</a:t>
                </a:r>
                <a:r>
                  <a:rPr i="1" lang="es" sz="9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 | NDCG:0.002 | COVERAGE: 100</a:t>
                </a:r>
                <a:endParaRPr b="0" i="1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8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– 6. Conclusions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60" name="Google Shape;5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3" name="Google Shape;563;p8"/>
          <p:cNvSpPr/>
          <p:nvPr/>
        </p:nvSpPr>
        <p:spPr>
          <a:xfrm>
            <a:off x="498625" y="3741675"/>
            <a:ext cx="8258400" cy="118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D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      </a:t>
            </a:r>
            <a:r>
              <a:rPr lang="es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Project Conclusions</a:t>
            </a:r>
            <a:endParaRPr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64" name="Google Shape;56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63" y="2351135"/>
            <a:ext cx="542141" cy="53213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8"/>
          <p:cNvSpPr txBox="1"/>
          <p:nvPr/>
        </p:nvSpPr>
        <p:spPr>
          <a:xfrm>
            <a:off x="594950" y="3092000"/>
            <a:ext cx="27159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Hypothesis accomplished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Key points in REC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Compliance in business</a:t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66" name="Google Shape;56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3532" y="2351135"/>
            <a:ext cx="542141" cy="53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6021" y="2351135"/>
            <a:ext cx="542141" cy="532131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8"/>
          <p:cNvSpPr/>
          <p:nvPr/>
        </p:nvSpPr>
        <p:spPr>
          <a:xfrm>
            <a:off x="3234700" y="3122025"/>
            <a:ext cx="5275500" cy="122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A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     </a:t>
            </a:r>
            <a:r>
              <a:rPr lang="es">
                <a:solidFill>
                  <a:srgbClr val="B45F06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s">
                <a:solidFill>
                  <a:srgbClr val="B45F06"/>
                </a:solidFill>
                <a:latin typeface="Lexend"/>
                <a:ea typeface="Lexend"/>
                <a:cs typeface="Lexend"/>
                <a:sym typeface="Lexend"/>
              </a:rPr>
              <a:t>Next steps</a:t>
            </a:r>
            <a:endParaRPr>
              <a:solidFill>
                <a:srgbClr val="B45F0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9" name="Google Shape;569;p8"/>
          <p:cNvSpPr txBox="1"/>
          <p:nvPr/>
        </p:nvSpPr>
        <p:spPr>
          <a:xfrm>
            <a:off x="3350425" y="2239150"/>
            <a:ext cx="29955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Add context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Bias in dataset and models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Control and insertion of bias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Docker &amp; Flask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70" name="Google Shape;570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83991" y="1496900"/>
            <a:ext cx="532150" cy="5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82800" y="1496910"/>
            <a:ext cx="532150" cy="53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81609" y="1496900"/>
            <a:ext cx="532150" cy="5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8"/>
          <p:cNvSpPr/>
          <p:nvPr/>
        </p:nvSpPr>
        <p:spPr>
          <a:xfrm>
            <a:off x="6283525" y="2512425"/>
            <a:ext cx="1924500" cy="122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   </a:t>
            </a:r>
            <a:r>
              <a:rPr lang="es">
                <a:solidFill>
                  <a:srgbClr val="917C68"/>
                </a:solidFill>
                <a:latin typeface="Lexend"/>
                <a:ea typeface="Lexend"/>
                <a:cs typeface="Lexend"/>
                <a:sym typeface="Lexend"/>
              </a:rPr>
              <a:t>Ethical</a:t>
            </a:r>
            <a:endParaRPr>
              <a:solidFill>
                <a:srgbClr val="917C6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74" name="Google Shape;574;p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32925" y="1145650"/>
            <a:ext cx="551650" cy="5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8"/>
          <p:cNvSpPr/>
          <p:nvPr/>
        </p:nvSpPr>
        <p:spPr>
          <a:xfrm>
            <a:off x="498625" y="1999575"/>
            <a:ext cx="166500" cy="26397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BD1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"/>
          <p:cNvSpPr/>
          <p:nvPr/>
        </p:nvSpPr>
        <p:spPr>
          <a:xfrm>
            <a:off x="3234700" y="1142325"/>
            <a:ext cx="166500" cy="28947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FEA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8"/>
          <p:cNvSpPr/>
          <p:nvPr/>
        </p:nvSpPr>
        <p:spPr>
          <a:xfrm>
            <a:off x="6283525" y="842525"/>
            <a:ext cx="166500" cy="26088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EE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8"/>
          <p:cNvSpPr txBox="1"/>
          <p:nvPr/>
        </p:nvSpPr>
        <p:spPr>
          <a:xfrm>
            <a:off x="6450025" y="1884175"/>
            <a:ext cx="1447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Transparency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Limits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Privacy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0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250" y="748990"/>
            <a:ext cx="6075850" cy="3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100" y="2722925"/>
            <a:ext cx="2292649" cy="15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2288" y="913625"/>
            <a:ext cx="2290277" cy="15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10"/>
          <p:cNvSpPr txBox="1"/>
          <p:nvPr/>
        </p:nvSpPr>
        <p:spPr>
          <a:xfrm>
            <a:off x="396200" y="225788"/>
            <a:ext cx="335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endParaRPr b="0" i="0" sz="2200" u="none" cap="none" strike="noStrike"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9" name="Google Shape;589;p10"/>
          <p:cNvSpPr txBox="1"/>
          <p:nvPr/>
        </p:nvSpPr>
        <p:spPr>
          <a:xfrm>
            <a:off x="1767600" y="4448925"/>
            <a:ext cx="56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Thank you! Questions?</a:t>
            </a:r>
            <a:endParaRPr b="0" i="0" sz="1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0" name="Google Shape;59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1" name="Google Shape;591;p10"/>
          <p:cNvSpPr txBox="1"/>
          <p:nvPr/>
        </p:nvSpPr>
        <p:spPr>
          <a:xfrm>
            <a:off x="2585192" y="4811324"/>
            <a:ext cx="399281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https://github.com/antoniosh97/Recommender-System-2023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 flipH="1">
            <a:off x="0" y="966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– 1. Motivation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3744314" y="1390000"/>
            <a:ext cx="48543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Improve user experience</a:t>
            </a:r>
            <a:r>
              <a:rPr b="0" i="0" lang="es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: help users to discover new products and services based on their own interests.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User </a:t>
            </a:r>
            <a:r>
              <a:rPr b="1" i="0" lang="es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loyalty</a:t>
            </a:r>
            <a:r>
              <a:rPr b="0" i="0" lang="es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: encourage customers to return.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User engagement: encourage users to </a:t>
            </a:r>
            <a:r>
              <a:rPr b="1" i="0" lang="es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engage with the content</a:t>
            </a:r>
            <a:r>
              <a:rPr b="0" i="0" lang="es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based on the recommendation of the products or services</a:t>
            </a:r>
            <a:r>
              <a:rPr b="0" i="0" lang="es" sz="1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More direct and </a:t>
            </a:r>
            <a:r>
              <a:rPr b="1" i="0" lang="es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personalized marketing campaigns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5781" y="1389999"/>
            <a:ext cx="465779" cy="4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5780" y="2338402"/>
            <a:ext cx="465780" cy="4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95780" y="3286805"/>
            <a:ext cx="465780" cy="45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95780" y="4235210"/>
            <a:ext cx="465781" cy="4545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38" name="Google Shape;138;p3"/>
          <p:cNvGrpSpPr/>
          <p:nvPr/>
        </p:nvGrpSpPr>
        <p:grpSpPr>
          <a:xfrm>
            <a:off x="367097" y="1389999"/>
            <a:ext cx="2462813" cy="3347539"/>
            <a:chOff x="240969" y="1389999"/>
            <a:chExt cx="2503794" cy="3200847"/>
          </a:xfrm>
        </p:grpSpPr>
        <p:grpSp>
          <p:nvGrpSpPr>
            <p:cNvPr id="139" name="Google Shape;139;p3"/>
            <p:cNvGrpSpPr/>
            <p:nvPr/>
          </p:nvGrpSpPr>
          <p:grpSpPr>
            <a:xfrm>
              <a:off x="240969" y="1389999"/>
              <a:ext cx="2503794" cy="3200847"/>
              <a:chOff x="623300" y="1748641"/>
              <a:chExt cx="3054658" cy="4457254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623300" y="1748641"/>
                <a:ext cx="3054658" cy="4457254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45700" lIns="36000" spcFirstLastPara="1" rIns="360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1" name="Google Shape;141;p3"/>
              <p:cNvGrpSpPr/>
              <p:nvPr/>
            </p:nvGrpSpPr>
            <p:grpSpPr>
              <a:xfrm>
                <a:off x="763884" y="1941240"/>
                <a:ext cx="2773489" cy="3988549"/>
                <a:chOff x="777296" y="1953418"/>
                <a:chExt cx="2773489" cy="3988549"/>
              </a:xfrm>
            </p:grpSpPr>
            <p:sp>
              <p:nvSpPr>
                <p:cNvPr id="142" name="Google Shape;142;p3"/>
                <p:cNvSpPr txBox="1"/>
                <p:nvPr/>
              </p:nvSpPr>
              <p:spPr>
                <a:xfrm>
                  <a:off x="777296" y="3790144"/>
                  <a:ext cx="2773489" cy="381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837286" y="1953418"/>
                  <a:ext cx="2663939" cy="148212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36000" spcFirstLastPara="1" rIns="360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highlight>
                      <a:schemeClr val="dk1"/>
                    </a:highlight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837286" y="5793755"/>
                  <a:ext cx="2663939" cy="148212"/>
                </a:xfrm>
                <a:prstGeom prst="rect">
                  <a:avLst/>
                </a:prstGeom>
                <a:solidFill>
                  <a:srgbClr val="FEFCF4"/>
                </a:solidFill>
                <a:ln>
                  <a:noFill/>
                </a:ln>
              </p:spPr>
              <p:txBody>
                <a:bodyPr anchorCtr="0" anchor="ctr" bIns="45700" lIns="36000" spcFirstLastPara="1" rIns="360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45" name="Google Shape;145;p3"/>
            <p:cNvSpPr txBox="1"/>
            <p:nvPr/>
          </p:nvSpPr>
          <p:spPr>
            <a:xfrm>
              <a:off x="320030" y="2075208"/>
              <a:ext cx="2331000" cy="18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3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The ultimate goal of </a:t>
              </a:r>
              <a:endParaRPr sz="13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3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a recommender systems  is to </a:t>
              </a:r>
              <a:r>
                <a:rPr b="1" i="0" lang="es" sz="13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unlock the maximum potential of customer purchases</a:t>
              </a:r>
              <a:r>
                <a:rPr b="0" i="0" lang="es" sz="13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,</a:t>
              </a:r>
              <a:endParaRPr sz="13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3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 making them a crucial component of a successful personalized marketing strategy. </a:t>
              </a:r>
              <a:endParaRPr sz="13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/>
          <p:nvPr/>
        </p:nvSpPr>
        <p:spPr>
          <a:xfrm flipH="1">
            <a:off x="0" y="-3170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- 2. Goals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55" name="Google Shape;155;p11"/>
          <p:cNvGrpSpPr/>
          <p:nvPr/>
        </p:nvGrpSpPr>
        <p:grpSpPr>
          <a:xfrm>
            <a:off x="543079" y="1952022"/>
            <a:ext cx="2235594" cy="638400"/>
            <a:chOff x="543080" y="2748190"/>
            <a:chExt cx="1806900" cy="638400"/>
          </a:xfrm>
        </p:grpSpPr>
        <p:sp>
          <p:nvSpPr>
            <p:cNvPr id="156" name="Google Shape;156;p11"/>
            <p:cNvSpPr/>
            <p:nvPr/>
          </p:nvSpPr>
          <p:spPr>
            <a:xfrm>
              <a:off x="543080" y="2748190"/>
              <a:ext cx="1806900" cy="6384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1"/>
            <p:cNvSpPr txBox="1"/>
            <p:nvPr/>
          </p:nvSpPr>
          <p:spPr>
            <a:xfrm>
              <a:off x="570880" y="2867290"/>
              <a:ext cx="177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" sz="12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Baseline</a:t>
              </a:r>
              <a:endParaRPr b="1"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58" name="Google Shape;158;p11"/>
          <p:cNvGrpSpPr/>
          <p:nvPr/>
        </p:nvGrpSpPr>
        <p:grpSpPr>
          <a:xfrm>
            <a:off x="3454244" y="1952022"/>
            <a:ext cx="2235594" cy="638400"/>
            <a:chOff x="3445542" y="2748190"/>
            <a:chExt cx="1806900" cy="638400"/>
          </a:xfrm>
        </p:grpSpPr>
        <p:sp>
          <p:nvSpPr>
            <p:cNvPr id="159" name="Google Shape;159;p11"/>
            <p:cNvSpPr/>
            <p:nvPr/>
          </p:nvSpPr>
          <p:spPr>
            <a:xfrm>
              <a:off x="3445542" y="2748190"/>
              <a:ext cx="1806900" cy="6384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 txBox="1"/>
            <p:nvPr/>
          </p:nvSpPr>
          <p:spPr>
            <a:xfrm>
              <a:off x="3447692" y="2862069"/>
              <a:ext cx="177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" sz="12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Deep learning models</a:t>
              </a:r>
              <a:endParaRPr b="1"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61" name="Google Shape;161;p11"/>
          <p:cNvGrpSpPr/>
          <p:nvPr/>
        </p:nvGrpSpPr>
        <p:grpSpPr>
          <a:xfrm>
            <a:off x="6365410" y="1952022"/>
            <a:ext cx="2235594" cy="638400"/>
            <a:chOff x="6794104" y="2748190"/>
            <a:chExt cx="1806900" cy="638400"/>
          </a:xfrm>
        </p:grpSpPr>
        <p:sp>
          <p:nvSpPr>
            <p:cNvPr id="162" name="Google Shape;162;p11"/>
            <p:cNvSpPr/>
            <p:nvPr/>
          </p:nvSpPr>
          <p:spPr>
            <a:xfrm>
              <a:off x="6794104" y="2748190"/>
              <a:ext cx="1806900" cy="6384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 txBox="1"/>
            <p:nvPr/>
          </p:nvSpPr>
          <p:spPr>
            <a:xfrm>
              <a:off x="6808104" y="2800728"/>
              <a:ext cx="1779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" sz="1200" u="none" cap="none" strike="noStrik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Business sense of a recommender system</a:t>
              </a:r>
              <a:endParaRPr b="1"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pic>
        <p:nvPicPr>
          <p:cNvPr id="164" name="Google Shape;1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4027" y="1132404"/>
            <a:ext cx="644413" cy="64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1000" y="1132006"/>
            <a:ext cx="644414" cy="64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90310" y="1132405"/>
            <a:ext cx="644412" cy="64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/>
        </p:nvSpPr>
        <p:spPr>
          <a:xfrm>
            <a:off x="542957" y="2786791"/>
            <a:ext cx="22356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Propose </a:t>
            </a:r>
            <a:r>
              <a:rPr b="1"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two simple approaches</a:t>
            </a:r>
            <a:r>
              <a:rPr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to give a recommendation: </a:t>
            </a:r>
            <a:r>
              <a:rPr b="1"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most popular products (1)</a:t>
            </a:r>
            <a:r>
              <a:rPr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and random products (2).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Lexend"/>
                <a:ea typeface="Lexend"/>
                <a:cs typeface="Lexend"/>
                <a:sym typeface="Lexend"/>
              </a:rPr>
              <a:t>Define and develop the initial ETL and data preparation for modelling.</a:t>
            </a:r>
            <a:endParaRPr sz="1300"/>
          </a:p>
        </p:txBody>
      </p:sp>
      <p:sp>
        <p:nvSpPr>
          <p:cNvPr id="168" name="Google Shape;168;p11"/>
          <p:cNvSpPr txBox="1"/>
          <p:nvPr/>
        </p:nvSpPr>
        <p:spPr>
          <a:xfrm>
            <a:off x="3439644" y="2791598"/>
            <a:ext cx="22356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Develop two different </a:t>
            </a:r>
            <a:r>
              <a:rPr b="1"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deep learning approaches for the recommender system: Factorization machines (FM) and Neural matrix Factorization model (NeuMF).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Perform ablation experiments to give an intuition on hyperparameter </a:t>
            </a:r>
            <a:r>
              <a:rPr lang="es" sz="1100">
                <a:latin typeface="Lexend"/>
                <a:ea typeface="Lexend"/>
                <a:cs typeface="Lexend"/>
                <a:sym typeface="Lexend"/>
              </a:rPr>
              <a:t>tuning</a:t>
            </a:r>
            <a:r>
              <a:rPr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6365410" y="2786791"/>
            <a:ext cx="2235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Understand the </a:t>
            </a:r>
            <a:r>
              <a:rPr b="1"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performance</a:t>
            </a:r>
            <a:r>
              <a:rPr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of the different models based on a </a:t>
            </a:r>
            <a:r>
              <a:rPr b="1"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business perspective.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Conclude the project with </a:t>
            </a:r>
            <a:r>
              <a:rPr b="1"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next steps</a:t>
            </a:r>
            <a:r>
              <a:rPr i="0" lang="es" sz="11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to perform in the future.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10a033690_1_253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210a033690_1_253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- </a:t>
            </a:r>
            <a:r>
              <a:rPr lang="e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3. Proposal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6" name="Google Shape;176;g2210a033690_1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210a033690_1_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210a033690_1_2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79" name="Google Shape;179;g2210a033690_1_253"/>
          <p:cNvGrpSpPr/>
          <p:nvPr/>
        </p:nvGrpSpPr>
        <p:grpSpPr>
          <a:xfrm>
            <a:off x="7819427" y="110442"/>
            <a:ext cx="1162281" cy="1057458"/>
            <a:chOff x="683050" y="2290761"/>
            <a:chExt cx="1485154" cy="1351039"/>
          </a:xfrm>
        </p:grpSpPr>
        <p:pic>
          <p:nvPicPr>
            <p:cNvPr id="180" name="Google Shape;180;g2210a033690_1_25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29600" y="2290761"/>
              <a:ext cx="773000" cy="7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g2210a033690_1_253"/>
            <p:cNvSpPr/>
            <p:nvPr/>
          </p:nvSpPr>
          <p:spPr>
            <a:xfrm>
              <a:off x="687404" y="3118600"/>
              <a:ext cx="1480800" cy="5232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2210a033690_1_253"/>
            <p:cNvSpPr txBox="1"/>
            <p:nvPr/>
          </p:nvSpPr>
          <p:spPr>
            <a:xfrm>
              <a:off x="683050" y="3154015"/>
              <a:ext cx="1466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100">
                  <a:latin typeface="Lexend"/>
                  <a:ea typeface="Lexend"/>
                  <a:cs typeface="Lexend"/>
                  <a:sym typeface="Lexend"/>
                </a:rPr>
                <a:t>Strategy</a:t>
              </a:r>
              <a:endParaRPr sz="11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183" name="Google Shape;183;g2210a033690_1_253"/>
          <p:cNvSpPr txBox="1"/>
          <p:nvPr/>
        </p:nvSpPr>
        <p:spPr>
          <a:xfrm>
            <a:off x="575225" y="1306650"/>
            <a:ext cx="2965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269999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AutoNum type="arabicPeriod"/>
            </a:pPr>
            <a: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Models: FM, RND, POP, NCF</a:t>
            </a:r>
            <a:b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171450" lvl="0" marL="269999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AutoNum type="arabicPeriod"/>
            </a:pPr>
            <a:r>
              <a:rPr lang="es" sz="1200">
                <a:latin typeface="Lexend"/>
                <a:ea typeface="Lexend"/>
                <a:cs typeface="Lexend"/>
                <a:sym typeface="Lexend"/>
              </a:rPr>
              <a:t>Different D</a:t>
            </a:r>
            <a:r>
              <a:rPr lang="es" sz="1200">
                <a:latin typeface="Lexend"/>
                <a:ea typeface="Lexend"/>
                <a:cs typeface="Lexend"/>
                <a:sym typeface="Lexend"/>
              </a:rPr>
              <a:t>atasets: </a:t>
            </a:r>
            <a:br>
              <a:rPr lang="es" sz="1200">
                <a:latin typeface="Lexend"/>
                <a:ea typeface="Lexend"/>
                <a:cs typeface="Lexend"/>
                <a:sym typeface="Lexend"/>
              </a:rPr>
            </a:br>
            <a:r>
              <a:rPr lang="es" sz="1200">
                <a:latin typeface="Lexend"/>
                <a:ea typeface="Lexend"/>
                <a:cs typeface="Lexend"/>
                <a:sym typeface="Lexend"/>
              </a:rPr>
              <a:t>Amazon and MovieLens</a:t>
            </a:r>
            <a:br>
              <a:rPr lang="es" sz="1200">
                <a:latin typeface="Lexend"/>
                <a:ea typeface="Lexend"/>
                <a:cs typeface="Lexend"/>
                <a:sym typeface="Lexend"/>
              </a:rPr>
            </a:b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171450" lvl="0" marL="269999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AutoNum type="arabicPeriod"/>
            </a:pPr>
            <a:r>
              <a:rPr lang="es" sz="1200">
                <a:latin typeface="Lexend"/>
                <a:ea typeface="Lexend"/>
                <a:cs typeface="Lexend"/>
                <a:sym typeface="Lexend"/>
              </a:rPr>
              <a:t>Data transformation and</a:t>
            </a:r>
            <a:br>
              <a:rPr lang="es" sz="1200">
                <a:latin typeface="Lexend"/>
                <a:ea typeface="Lexend"/>
                <a:cs typeface="Lexend"/>
                <a:sym typeface="Lexend"/>
              </a:rPr>
            </a:br>
            <a:r>
              <a:rPr lang="es" sz="1200">
                <a:latin typeface="Lexend"/>
                <a:ea typeface="Lexend"/>
                <a:cs typeface="Lexend"/>
                <a:sym typeface="Lexend"/>
              </a:rPr>
              <a:t>Sampling strategy</a:t>
            </a:r>
            <a:br>
              <a:rPr lang="es" sz="1200">
                <a:latin typeface="Lexend"/>
                <a:ea typeface="Lexend"/>
                <a:cs typeface="Lexend"/>
                <a:sym typeface="Lexend"/>
              </a:rPr>
            </a:b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171450" lvl="0" marL="269999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AutoNum type="arabicPeriod"/>
            </a:pPr>
            <a:r>
              <a:rPr lang="es" sz="1200">
                <a:latin typeface="Lexend"/>
                <a:ea typeface="Lexend"/>
                <a:cs typeface="Lexend"/>
                <a:sym typeface="Lexend"/>
              </a:rPr>
              <a:t>Training and Test</a:t>
            </a:r>
            <a:br>
              <a:rPr lang="es" sz="1200">
                <a:latin typeface="Lexend"/>
                <a:ea typeface="Lexend"/>
                <a:cs typeface="Lexend"/>
                <a:sym typeface="Lexend"/>
              </a:rPr>
            </a:b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171450" lvl="0" marL="269999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AutoNum type="arabicPeriod"/>
            </a:pPr>
            <a:r>
              <a:rPr lang="es" sz="1200">
                <a:latin typeface="Lexend"/>
                <a:ea typeface="Lexend"/>
                <a:cs typeface="Lexend"/>
                <a:sym typeface="Lexend"/>
              </a:rPr>
              <a:t>Metrics: HR, NDGC, Coverage</a:t>
            </a:r>
            <a:br>
              <a:rPr lang="es" sz="1200">
                <a:latin typeface="Lexend"/>
                <a:ea typeface="Lexend"/>
                <a:cs typeface="Lexend"/>
                <a:sym typeface="Lexend"/>
              </a:rPr>
            </a:b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171450" lvl="0" marL="269999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AutoNum type="arabicPeriod"/>
            </a:pPr>
            <a: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Histograms and Graphics: </a:t>
            </a:r>
            <a:b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Plot and Tensorboard</a:t>
            </a:r>
            <a:b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7145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AutoNum type="arabicPeriod"/>
            </a:pPr>
            <a: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Tuning parameters</a:t>
            </a:r>
            <a:b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71450" lvl="0" marL="269999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AutoNum type="arabicPeriod"/>
            </a:pPr>
            <a: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Custom parametrization</a:t>
            </a:r>
            <a:r>
              <a:rPr lang="es" sz="1200">
                <a:latin typeface="Lexend"/>
                <a:ea typeface="Lexend"/>
                <a:cs typeface="Lexend"/>
                <a:sym typeface="Lexend"/>
              </a:rPr>
              <a:t>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4" name="Google Shape;184;g2210a033690_1_253"/>
          <p:cNvSpPr txBox="1"/>
          <p:nvPr/>
        </p:nvSpPr>
        <p:spPr>
          <a:xfrm>
            <a:off x="6081375" y="4320800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Pipeline</a:t>
            </a:r>
            <a:endParaRPr b="0" i="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5" name="Google Shape;185;g2210a033690_1_2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2550" y="1682500"/>
            <a:ext cx="4702749" cy="2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10a033690_1_0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210a033690_1_0"/>
          <p:cNvSpPr txBox="1"/>
          <p:nvPr/>
        </p:nvSpPr>
        <p:spPr>
          <a:xfrm>
            <a:off x="823550" y="319325"/>
            <a:ext cx="553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- </a:t>
            </a:r>
            <a:r>
              <a:rPr lang="e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3. Proposal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2" name="Google Shape;192;g2210a03369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210a033690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210a033690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95" name="Google Shape;195;g2210a033690_1_0"/>
          <p:cNvGrpSpPr/>
          <p:nvPr/>
        </p:nvGrpSpPr>
        <p:grpSpPr>
          <a:xfrm>
            <a:off x="7857534" y="110457"/>
            <a:ext cx="1163604" cy="1054486"/>
            <a:chOff x="7536774" y="129475"/>
            <a:chExt cx="1434600" cy="1300070"/>
          </a:xfrm>
        </p:grpSpPr>
        <p:sp>
          <p:nvSpPr>
            <p:cNvPr id="196" name="Google Shape;196;g2210a033690_1_0"/>
            <p:cNvSpPr/>
            <p:nvPr/>
          </p:nvSpPr>
          <p:spPr>
            <a:xfrm>
              <a:off x="7536774" y="928245"/>
              <a:ext cx="1434600" cy="50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2210a033690_1_0"/>
            <p:cNvSpPr txBox="1"/>
            <p:nvPr/>
          </p:nvSpPr>
          <p:spPr>
            <a:xfrm>
              <a:off x="7646266" y="979706"/>
              <a:ext cx="12156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900">
                  <a:latin typeface="Lexend"/>
                  <a:ea typeface="Lexend"/>
                  <a:cs typeface="Lexend"/>
                  <a:sym typeface="Lexend"/>
                </a:rPr>
                <a:t>Methodology</a:t>
              </a:r>
              <a:endParaRPr i="0" sz="9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198" name="Google Shape;198;g2210a033690_1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97550" y="129475"/>
              <a:ext cx="713050" cy="713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9" name="Google Shape;199;g2210a033690_1_0"/>
          <p:cNvPicPr preferRelativeResize="0"/>
          <p:nvPr/>
        </p:nvPicPr>
        <p:blipFill rotWithShape="1">
          <a:blip r:embed="rId6">
            <a:alphaModFix/>
          </a:blip>
          <a:srcRect b="2359" l="10265" r="9600" t="2511"/>
          <a:stretch/>
        </p:blipFill>
        <p:spPr>
          <a:xfrm>
            <a:off x="1331250" y="1442050"/>
            <a:ext cx="3195375" cy="3103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210a033690_1_0"/>
          <p:cNvSpPr txBox="1"/>
          <p:nvPr/>
        </p:nvSpPr>
        <p:spPr>
          <a:xfrm>
            <a:off x="5581275" y="1769488"/>
            <a:ext cx="242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CRISP-DM 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Cross Industry Standard Process for Data Mining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1" name="Google Shape;201;g2210a033690_1_0"/>
          <p:cNvSpPr txBox="1"/>
          <p:nvPr/>
        </p:nvSpPr>
        <p:spPr>
          <a:xfrm>
            <a:off x="5438625" y="2740213"/>
            <a:ext cx="271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Business understanding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Data understanding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Data preparation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Modeling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Evaluation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Deployment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" name="Google Shape;202;g2210a033690_1_0"/>
          <p:cNvSpPr txBox="1"/>
          <p:nvPr/>
        </p:nvSpPr>
        <p:spPr>
          <a:xfrm>
            <a:off x="5581275" y="4263013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Waterfall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10a033690_1_138"/>
          <p:cNvSpPr/>
          <p:nvPr/>
        </p:nvSpPr>
        <p:spPr>
          <a:xfrm flipH="1">
            <a:off x="5" y="11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210a033690_1_138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- </a:t>
            </a:r>
            <a:r>
              <a:rPr lang="e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3. Proposal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9" name="Google Shape;209;g2210a033690_1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210a033690_1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210a033690_1_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2" name="Google Shape;212;g2210a033690_1_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150" y="1623150"/>
            <a:ext cx="8875710" cy="29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210a033690_1_138"/>
          <p:cNvSpPr/>
          <p:nvPr/>
        </p:nvSpPr>
        <p:spPr>
          <a:xfrm>
            <a:off x="5387450" y="3710613"/>
            <a:ext cx="124200" cy="1242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210a033690_1_138"/>
          <p:cNvSpPr/>
          <p:nvPr/>
        </p:nvSpPr>
        <p:spPr>
          <a:xfrm>
            <a:off x="5981100" y="3710625"/>
            <a:ext cx="124200" cy="1242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210a033690_1_138"/>
          <p:cNvSpPr/>
          <p:nvPr/>
        </p:nvSpPr>
        <p:spPr>
          <a:xfrm>
            <a:off x="6574750" y="3710625"/>
            <a:ext cx="124200" cy="1242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210a033690_1_138"/>
          <p:cNvSpPr/>
          <p:nvPr/>
        </p:nvSpPr>
        <p:spPr>
          <a:xfrm>
            <a:off x="7168400" y="3710625"/>
            <a:ext cx="124200" cy="1242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210a033690_1_138"/>
          <p:cNvSpPr/>
          <p:nvPr/>
        </p:nvSpPr>
        <p:spPr>
          <a:xfrm>
            <a:off x="7762050" y="3710625"/>
            <a:ext cx="124200" cy="1242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210a033690_1_138"/>
          <p:cNvSpPr/>
          <p:nvPr/>
        </p:nvSpPr>
        <p:spPr>
          <a:xfrm>
            <a:off x="8348250" y="4129725"/>
            <a:ext cx="124200" cy="1242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210a033690_1_138"/>
          <p:cNvSpPr txBox="1"/>
          <p:nvPr/>
        </p:nvSpPr>
        <p:spPr>
          <a:xfrm>
            <a:off x="624025" y="1173238"/>
            <a:ext cx="79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Project Plan and Milestones</a:t>
            </a:r>
            <a:endParaRPr b="0" i="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" name="Google Shape;220;g2210a033690_1_138"/>
          <p:cNvSpPr/>
          <p:nvPr/>
        </p:nvSpPr>
        <p:spPr>
          <a:xfrm>
            <a:off x="757375" y="3477200"/>
            <a:ext cx="8061000" cy="1101900"/>
          </a:xfrm>
          <a:prstGeom prst="rect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20991530f_0_0"/>
          <p:cNvSpPr/>
          <p:nvPr/>
        </p:nvSpPr>
        <p:spPr>
          <a:xfrm flipH="1">
            <a:off x="0" y="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220991530f_0_0"/>
          <p:cNvSpPr/>
          <p:nvPr/>
        </p:nvSpPr>
        <p:spPr>
          <a:xfrm>
            <a:off x="2943936" y="3187800"/>
            <a:ext cx="2019900" cy="5850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220991530f_0_0"/>
          <p:cNvSpPr/>
          <p:nvPr/>
        </p:nvSpPr>
        <p:spPr>
          <a:xfrm>
            <a:off x="4626655" y="3187800"/>
            <a:ext cx="2019900" cy="5850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220991530f_0_0"/>
          <p:cNvSpPr/>
          <p:nvPr/>
        </p:nvSpPr>
        <p:spPr>
          <a:xfrm>
            <a:off x="6309375" y="3187800"/>
            <a:ext cx="2019900" cy="585000"/>
          </a:xfrm>
          <a:prstGeom prst="parallelogram">
            <a:avLst>
              <a:gd fmla="val 25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220991530f_0_0"/>
          <p:cNvSpPr txBox="1"/>
          <p:nvPr/>
        </p:nvSpPr>
        <p:spPr>
          <a:xfrm>
            <a:off x="856500" y="319325"/>
            <a:ext cx="623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- 4. Implementation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0" name="Google Shape;230;g2220991530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220991530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220991530f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33" name="Google Shape;233;g2220991530f_0_0"/>
          <p:cNvGrpSpPr/>
          <p:nvPr/>
        </p:nvGrpSpPr>
        <p:grpSpPr>
          <a:xfrm>
            <a:off x="7889253" y="101977"/>
            <a:ext cx="1131899" cy="957901"/>
            <a:chOff x="7536774" y="215475"/>
            <a:chExt cx="1434600" cy="1214070"/>
          </a:xfrm>
        </p:grpSpPr>
        <p:sp>
          <p:nvSpPr>
            <p:cNvPr id="234" name="Google Shape;234;g2220991530f_0_0"/>
            <p:cNvSpPr/>
            <p:nvPr/>
          </p:nvSpPr>
          <p:spPr>
            <a:xfrm>
              <a:off x="7536774" y="928245"/>
              <a:ext cx="1434600" cy="50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2220991530f_0_0"/>
            <p:cNvSpPr txBox="1"/>
            <p:nvPr/>
          </p:nvSpPr>
          <p:spPr>
            <a:xfrm>
              <a:off x="7646266" y="925241"/>
              <a:ext cx="12156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200">
                  <a:latin typeface="Lexend"/>
                  <a:ea typeface="Lexend"/>
                  <a:cs typeface="Lexend"/>
                  <a:sym typeface="Lexend"/>
                </a:rPr>
                <a:t>Datasets</a:t>
              </a:r>
              <a:endParaRPr b="0"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236" name="Google Shape;236;g2220991530f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40550" y="215475"/>
              <a:ext cx="627050" cy="627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g2220991530f_0_0"/>
          <p:cNvSpPr/>
          <p:nvPr/>
        </p:nvSpPr>
        <p:spPr>
          <a:xfrm>
            <a:off x="2943961" y="1864200"/>
            <a:ext cx="2019900" cy="585000"/>
          </a:xfrm>
          <a:prstGeom prst="parallelogram">
            <a:avLst>
              <a:gd fmla="val 25000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220991530f_0_0"/>
          <p:cNvSpPr/>
          <p:nvPr/>
        </p:nvSpPr>
        <p:spPr>
          <a:xfrm>
            <a:off x="4626680" y="1864200"/>
            <a:ext cx="2019900" cy="585000"/>
          </a:xfrm>
          <a:prstGeom prst="parallelogram">
            <a:avLst>
              <a:gd fmla="val 25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220991530f_0_0"/>
          <p:cNvSpPr/>
          <p:nvPr/>
        </p:nvSpPr>
        <p:spPr>
          <a:xfrm>
            <a:off x="6309400" y="1864200"/>
            <a:ext cx="2019900" cy="585000"/>
          </a:xfrm>
          <a:prstGeom prst="parallelogram">
            <a:avLst>
              <a:gd fmla="val 25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220991530f_0_0"/>
          <p:cNvSpPr txBox="1"/>
          <p:nvPr/>
        </p:nvSpPr>
        <p:spPr>
          <a:xfrm>
            <a:off x="3112526" y="1864188"/>
            <a:ext cx="15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Reviews</a:t>
            </a:r>
            <a:endParaRPr b="0" i="0" sz="13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1,512,530</a:t>
            </a:r>
            <a:endParaRPr b="0" i="0" sz="13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" name="Google Shape;241;g2220991530f_0_0"/>
          <p:cNvSpPr txBox="1"/>
          <p:nvPr/>
        </p:nvSpPr>
        <p:spPr>
          <a:xfrm>
            <a:off x="4818701" y="1864188"/>
            <a:ext cx="149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Products</a:t>
            </a:r>
            <a:endParaRPr b="0" i="0" sz="13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112,222</a:t>
            </a:r>
            <a:endParaRPr b="0" i="0" sz="13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2" name="Google Shape;242;g2220991530f_0_0"/>
          <p:cNvSpPr txBox="1"/>
          <p:nvPr/>
        </p:nvSpPr>
        <p:spPr>
          <a:xfrm>
            <a:off x="6573988" y="1864188"/>
            <a:ext cx="149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Users</a:t>
            </a:r>
            <a:endParaRPr b="0" i="0" sz="13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903,330</a:t>
            </a:r>
            <a:endParaRPr b="0" i="0" sz="13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" name="Google Shape;243;g2220991530f_0_0"/>
          <p:cNvSpPr txBox="1"/>
          <p:nvPr/>
        </p:nvSpPr>
        <p:spPr>
          <a:xfrm>
            <a:off x="2943950" y="1479300"/>
            <a:ext cx="538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Subset: Musical Instruments</a:t>
            </a:r>
            <a:endParaRPr b="0" i="0" sz="13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4" name="Google Shape;244;g2220991530f_0_0"/>
          <p:cNvSpPr/>
          <p:nvPr/>
        </p:nvSpPr>
        <p:spPr>
          <a:xfrm>
            <a:off x="814675" y="1864200"/>
            <a:ext cx="2019900" cy="585000"/>
          </a:xfrm>
          <a:prstGeom prst="parallelogram">
            <a:avLst>
              <a:gd fmla="val 25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220991530f_0_0"/>
          <p:cNvSpPr txBox="1"/>
          <p:nvPr/>
        </p:nvSpPr>
        <p:spPr>
          <a:xfrm>
            <a:off x="1079288" y="1864188"/>
            <a:ext cx="149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Total Reviews</a:t>
            </a:r>
            <a:endParaRPr b="0" i="0" sz="13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233.1 million</a:t>
            </a:r>
            <a:endParaRPr b="0" i="0" sz="13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6" name="Google Shape;246;g2220991530f_0_0"/>
          <p:cNvSpPr txBox="1"/>
          <p:nvPr/>
        </p:nvSpPr>
        <p:spPr>
          <a:xfrm>
            <a:off x="1039500" y="1479300"/>
            <a:ext cx="179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300">
                <a:latin typeface="Lexend"/>
                <a:ea typeface="Lexend"/>
                <a:cs typeface="Lexend"/>
                <a:sym typeface="Lexend"/>
              </a:rPr>
              <a:t>Amazon: Original</a:t>
            </a:r>
            <a:endParaRPr b="0" i="0" sz="13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7" name="Google Shape;247;g2220991530f_0_0"/>
          <p:cNvSpPr txBox="1"/>
          <p:nvPr/>
        </p:nvSpPr>
        <p:spPr>
          <a:xfrm>
            <a:off x="3236923" y="3187791"/>
            <a:ext cx="127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Reviews</a:t>
            </a:r>
            <a:endParaRPr b="0" i="0" sz="13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100.000</a:t>
            </a:r>
            <a:endParaRPr b="0" i="0" sz="13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" name="Google Shape;248;g2220991530f_0_0"/>
          <p:cNvSpPr txBox="1"/>
          <p:nvPr/>
        </p:nvSpPr>
        <p:spPr>
          <a:xfrm>
            <a:off x="4959879" y="3187791"/>
            <a:ext cx="12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Movies</a:t>
            </a:r>
            <a:endParaRPr b="0" i="0" sz="13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1,682</a:t>
            </a:r>
            <a:endParaRPr b="0" i="0" sz="13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" name="Google Shape;249;g2220991530f_0_0"/>
          <p:cNvSpPr txBox="1"/>
          <p:nvPr/>
        </p:nvSpPr>
        <p:spPr>
          <a:xfrm>
            <a:off x="6715237" y="3187791"/>
            <a:ext cx="12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Users</a:t>
            </a:r>
            <a:endParaRPr b="0" i="0" sz="13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943</a:t>
            </a:r>
            <a:endParaRPr b="0" i="0" sz="13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0" name="Google Shape;250;g2220991530f_0_0"/>
          <p:cNvSpPr txBox="1"/>
          <p:nvPr/>
        </p:nvSpPr>
        <p:spPr>
          <a:xfrm>
            <a:off x="2943925" y="2802900"/>
            <a:ext cx="538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300">
                <a:latin typeface="Lexend"/>
                <a:ea typeface="Lexend"/>
                <a:cs typeface="Lexend"/>
                <a:sym typeface="Lexend"/>
              </a:rPr>
              <a:t>MovieLens-100k</a:t>
            </a:r>
            <a:endParaRPr b="0" i="0" sz="13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1" name="Google Shape;251;g2220991530f_0_0"/>
          <p:cNvSpPr txBox="1"/>
          <p:nvPr/>
        </p:nvSpPr>
        <p:spPr>
          <a:xfrm>
            <a:off x="3350175" y="4126500"/>
            <a:ext cx="45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200" u="none" cap="none" strike="noStrike">
                <a:solidFill>
                  <a:srgbClr val="B45F06"/>
                </a:solidFill>
                <a:latin typeface="Lexend"/>
                <a:ea typeface="Lexend"/>
                <a:cs typeface="Lexend"/>
                <a:sym typeface="Lexend"/>
              </a:rPr>
              <a:t>Structure:</a:t>
            </a:r>
            <a:r>
              <a:rPr b="0" i="0" lang="es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User, Item, </a:t>
            </a:r>
            <a:r>
              <a:rPr lang="es" sz="1200">
                <a:latin typeface="Lexend"/>
                <a:ea typeface="Lexend"/>
                <a:cs typeface="Lexend"/>
                <a:sym typeface="Lexend"/>
              </a:rPr>
              <a:t>Review</a:t>
            </a:r>
            <a:r>
              <a:rPr b="0" i="0" lang="es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(1-5), Timestamp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20991530f_0_23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2220991530f_0_23"/>
          <p:cNvPicPr preferRelativeResize="0"/>
          <p:nvPr/>
        </p:nvPicPr>
        <p:blipFill rotWithShape="1">
          <a:blip r:embed="rId3">
            <a:alphaModFix/>
          </a:blip>
          <a:srcRect b="15426" l="3081" r="0" t="5258"/>
          <a:stretch/>
        </p:blipFill>
        <p:spPr>
          <a:xfrm>
            <a:off x="4634800" y="1368775"/>
            <a:ext cx="3087750" cy="153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220991530f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220991530f_0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220991530f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61" name="Google Shape;261;g2220991530f_0_23"/>
          <p:cNvGrpSpPr/>
          <p:nvPr/>
        </p:nvGrpSpPr>
        <p:grpSpPr>
          <a:xfrm>
            <a:off x="7889253" y="101977"/>
            <a:ext cx="1131899" cy="957901"/>
            <a:chOff x="7536774" y="215475"/>
            <a:chExt cx="1434600" cy="1214070"/>
          </a:xfrm>
        </p:grpSpPr>
        <p:sp>
          <p:nvSpPr>
            <p:cNvPr id="262" name="Google Shape;262;g2220991530f_0_23"/>
            <p:cNvSpPr/>
            <p:nvPr/>
          </p:nvSpPr>
          <p:spPr>
            <a:xfrm>
              <a:off x="7536774" y="928245"/>
              <a:ext cx="1434600" cy="50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2220991530f_0_23"/>
            <p:cNvSpPr txBox="1"/>
            <p:nvPr/>
          </p:nvSpPr>
          <p:spPr>
            <a:xfrm>
              <a:off x="7646266" y="925241"/>
              <a:ext cx="12156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200">
                  <a:latin typeface="Lexend"/>
                  <a:ea typeface="Lexend"/>
                  <a:cs typeface="Lexend"/>
                  <a:sym typeface="Lexend"/>
                </a:rPr>
                <a:t>Datasets</a:t>
              </a:r>
              <a:endParaRPr b="0" i="0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264" name="Google Shape;264;g2220991530f_0_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40550" y="215475"/>
              <a:ext cx="627050" cy="627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5" name="Google Shape;265;g2220991530f_0_23"/>
          <p:cNvSpPr txBox="1"/>
          <p:nvPr/>
        </p:nvSpPr>
        <p:spPr>
          <a:xfrm>
            <a:off x="856500" y="319325"/>
            <a:ext cx="617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Recommender System - 4. Implementation</a:t>
            </a:r>
            <a:endParaRPr b="0" i="0" sz="2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6" name="Google Shape;266;g2220991530f_0_23"/>
          <p:cNvSpPr/>
          <p:nvPr/>
        </p:nvSpPr>
        <p:spPr>
          <a:xfrm rot="-5400000">
            <a:off x="-231175" y="1811238"/>
            <a:ext cx="1114575" cy="652225"/>
          </a:xfrm>
          <a:prstGeom prst="flowChartOffpageConnector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220991530f_0_23"/>
          <p:cNvSpPr/>
          <p:nvPr/>
        </p:nvSpPr>
        <p:spPr>
          <a:xfrm rot="-5400000">
            <a:off x="-235300" y="3665825"/>
            <a:ext cx="1114575" cy="643975"/>
          </a:xfrm>
          <a:prstGeom prst="flowChartOffpageConnec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220991530f_0_23"/>
          <p:cNvSpPr txBox="1"/>
          <p:nvPr/>
        </p:nvSpPr>
        <p:spPr>
          <a:xfrm rot="-5400000">
            <a:off x="-198925" y="1944900"/>
            <a:ext cx="91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300">
                <a:latin typeface="Lexend"/>
                <a:ea typeface="Lexend"/>
                <a:cs typeface="Lexend"/>
                <a:sym typeface="Lexend"/>
              </a:rPr>
              <a:t>Amazon</a:t>
            </a:r>
            <a:endParaRPr b="0" i="0" sz="13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9" name="Google Shape;269;g2220991530f_0_23"/>
          <p:cNvSpPr txBox="1"/>
          <p:nvPr/>
        </p:nvSpPr>
        <p:spPr>
          <a:xfrm rot="-5400000">
            <a:off x="-295825" y="3795400"/>
            <a:ext cx="111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300">
                <a:latin typeface="Lexend"/>
                <a:ea typeface="Lexend"/>
                <a:cs typeface="Lexend"/>
                <a:sym typeface="Lexend"/>
              </a:rPr>
              <a:t>MovieLens</a:t>
            </a:r>
            <a:endParaRPr b="0" i="0" sz="13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70" name="Google Shape;270;g2220991530f_0_23"/>
          <p:cNvPicPr preferRelativeResize="0"/>
          <p:nvPr/>
        </p:nvPicPr>
        <p:blipFill rotWithShape="1">
          <a:blip r:embed="rId7">
            <a:alphaModFix/>
          </a:blip>
          <a:srcRect b="15388" l="2515" r="0" t="4999"/>
          <a:stretch/>
        </p:blipFill>
        <p:spPr>
          <a:xfrm>
            <a:off x="1421450" y="1368775"/>
            <a:ext cx="3087750" cy="15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220991530f_0_23"/>
          <p:cNvSpPr txBox="1"/>
          <p:nvPr/>
        </p:nvSpPr>
        <p:spPr>
          <a:xfrm>
            <a:off x="1508125" y="2808525"/>
            <a:ext cx="27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900">
                <a:latin typeface="Lexend"/>
                <a:ea typeface="Lexend"/>
                <a:cs typeface="Lexend"/>
                <a:sym typeface="Lexend"/>
              </a:rPr>
              <a:t>1 . Reviews for Items: &gt;29, </a:t>
            </a:r>
            <a:r>
              <a:rPr lang="es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952 of 137364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2" name="Google Shape;272;g2220991530f_0_23"/>
          <p:cNvSpPr txBox="1"/>
          <p:nvPr/>
        </p:nvSpPr>
        <p:spPr>
          <a:xfrm rot="-5400000">
            <a:off x="4018775" y="2249950"/>
            <a:ext cx="104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3" name="Google Shape;273;g2220991530f_0_23"/>
          <p:cNvSpPr txBox="1"/>
          <p:nvPr/>
        </p:nvSpPr>
        <p:spPr>
          <a:xfrm>
            <a:off x="4820725" y="2808525"/>
            <a:ext cx="27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9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s" sz="900">
                <a:latin typeface="Lexend"/>
                <a:ea typeface="Lexend"/>
                <a:cs typeface="Lexend"/>
                <a:sym typeface="Lexend"/>
              </a:rPr>
              <a:t> . Reviews 1-5: &gt;29, </a:t>
            </a:r>
            <a:r>
              <a:rPr lang="es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952 of 137364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4" name="Google Shape;274;g2220991530f_0_23"/>
          <p:cNvSpPr txBox="1"/>
          <p:nvPr/>
        </p:nvSpPr>
        <p:spPr>
          <a:xfrm>
            <a:off x="4836050" y="4688750"/>
            <a:ext cx="265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900">
                <a:latin typeface="Lexend"/>
                <a:ea typeface="Lexend"/>
                <a:cs typeface="Lexend"/>
                <a:sym typeface="Lexend"/>
              </a:rPr>
              <a:t>4</a:t>
            </a:r>
            <a:r>
              <a:rPr lang="es" sz="900">
                <a:latin typeface="Lexend"/>
                <a:ea typeface="Lexend"/>
                <a:cs typeface="Lexend"/>
                <a:sym typeface="Lexend"/>
              </a:rPr>
              <a:t> . Reviews by User: &gt;29, </a:t>
            </a:r>
            <a:r>
              <a:rPr lang="es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732 of 94443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75" name="Google Shape;275;g2220991530f_0_23"/>
          <p:cNvPicPr preferRelativeResize="0"/>
          <p:nvPr/>
        </p:nvPicPr>
        <p:blipFill rotWithShape="1">
          <a:blip r:embed="rId8">
            <a:alphaModFix/>
          </a:blip>
          <a:srcRect b="5661" l="3002" r="750" t="5457"/>
          <a:stretch/>
        </p:blipFill>
        <p:spPr>
          <a:xfrm>
            <a:off x="4836038" y="3220862"/>
            <a:ext cx="2685268" cy="15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220991530f_0_23"/>
          <p:cNvSpPr txBox="1"/>
          <p:nvPr/>
        </p:nvSpPr>
        <p:spPr>
          <a:xfrm>
            <a:off x="1578275" y="4688750"/>
            <a:ext cx="27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9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s" sz="900">
                <a:latin typeface="Lexend"/>
                <a:ea typeface="Lexend"/>
                <a:cs typeface="Lexend"/>
                <a:sym typeface="Lexend"/>
              </a:rPr>
              <a:t> . Reviews for Items: &gt;29, </a:t>
            </a:r>
            <a:r>
              <a:rPr lang="es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806 of 94443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77" name="Google Shape;277;g2220991530f_0_23"/>
          <p:cNvPicPr preferRelativeResize="0"/>
          <p:nvPr/>
        </p:nvPicPr>
        <p:blipFill rotWithShape="1">
          <a:blip r:embed="rId9">
            <a:alphaModFix/>
          </a:blip>
          <a:srcRect b="6121" l="3072" r="0" t="5671"/>
          <a:stretch/>
        </p:blipFill>
        <p:spPr>
          <a:xfrm>
            <a:off x="1578275" y="3224732"/>
            <a:ext cx="2774099" cy="152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