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Lexend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Lexend-bold.fntdata"/><Relationship Id="rId14" Type="http://schemas.openxmlformats.org/officeDocument/2006/relationships/slide" Target="slides/slide9.xml"/><Relationship Id="rId36" Type="http://schemas.openxmlformats.org/officeDocument/2006/relationships/font" Target="fonts/Lexend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82dfb00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f82dfb00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0636c11b9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0636c11b9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0636c11b93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0636c11b93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05551a9885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05551a988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f82dfb00a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f82dfb00a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fa79cbcea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fa79cbcea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05b5477cc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05b5477cc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fa79cbceaa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fa79cbceaa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015538995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015538995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05551a988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05551a988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fa79cbceaa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fa79cbceaa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0636c11b9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0636c11b9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fa79cbcea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fa79cbcea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fa79cbceaa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fa79cbceaa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fa79cbceaa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fa79cbcea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fa79cbceaa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fa79cbceaa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fa79cbceaa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fa79cbceaa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fa79cbceaa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fa79cbceaa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fa79cbceaa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fa79cbceaa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fa79cbceaa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fa79cbceaa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fa79cbceaa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fa79cbceaa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fa79cbceaa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fa79cbceaa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015538995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015538995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Objective to unlock the maximum potential of customers </a:t>
            </a:r>
            <a:r>
              <a:rPr lang="es"/>
              <a:t>purchases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This impact </a:t>
            </a:r>
            <a:r>
              <a:rPr lang="es"/>
              <a:t>businesses</a:t>
            </a:r>
            <a:r>
              <a:rPr lang="es"/>
              <a:t> or e-commerce by for example…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fa79cbceaa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fa79cbceaa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05fde94b6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05fde94b6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"/>
              <a:buChar char="●"/>
            </a:pPr>
            <a:r>
              <a:rPr lang="es" sz="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Recommend a product to one user</a:t>
            </a:r>
            <a:endParaRPr sz="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"/>
              <a:buChar char="●"/>
            </a:pPr>
            <a:r>
              <a:rPr lang="es" sz="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Try to apply other models to the dataset</a:t>
            </a:r>
            <a:endParaRPr sz="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79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"/>
              <a:buChar char="○"/>
            </a:pPr>
            <a:r>
              <a:rPr lang="es" sz="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Collaborative - Implicit (review=1, no_review=0) </a:t>
            </a:r>
            <a:endParaRPr sz="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79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"/>
              <a:buChar char="○"/>
            </a:pPr>
            <a:r>
              <a:rPr lang="es" sz="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NFM - Neural Factorization Machine</a:t>
            </a:r>
            <a:endParaRPr sz="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79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"/>
              <a:buChar char="○"/>
            </a:pPr>
            <a:r>
              <a:rPr lang="es" sz="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DeepFM - Deep Factorization Machine</a:t>
            </a:r>
            <a:endParaRPr sz="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79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"/>
              <a:buChar char="○"/>
            </a:pPr>
            <a:r>
              <a:rPr lang="es" sz="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xDeepFM - </a:t>
            </a:r>
            <a:endParaRPr sz="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79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"/>
              <a:buChar char="○"/>
            </a:pPr>
            <a:r>
              <a:rPr lang="es" sz="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WD - Wide&amp;Deep</a:t>
            </a:r>
            <a:endParaRPr sz="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79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"/>
              <a:buChar char="○"/>
            </a:pPr>
            <a:r>
              <a:rPr lang="es" sz="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IPNN</a:t>
            </a:r>
            <a:endParaRPr sz="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79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"/>
              <a:buChar char="○"/>
            </a:pPr>
            <a:r>
              <a:rPr lang="es" sz="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DeepCrossNet</a:t>
            </a:r>
            <a:endParaRPr sz="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"/>
              <a:buChar char="●"/>
            </a:pPr>
            <a:r>
              <a:rPr b="1" lang="e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Establish a baseline model </a:t>
            </a:r>
            <a:r>
              <a:rPr lang="e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(MF model), based on interactions.</a:t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"/>
              <a:buChar char="●"/>
            </a:pPr>
            <a:r>
              <a:t/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"/>
              <a:buChar char="●"/>
            </a:pPr>
            <a:r>
              <a:rPr b="1" lang="e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Add more explainable variables</a:t>
            </a:r>
            <a:r>
              <a:rPr lang="e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and do not use only interactions.</a:t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"/>
              <a:buChar char="●"/>
            </a:pPr>
            <a:r>
              <a:t/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"/>
              <a:buChar char="●"/>
            </a:pPr>
            <a:r>
              <a:rPr lang="e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Use more </a:t>
            </a:r>
            <a:r>
              <a:rPr b="1" lang="e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complex models </a:t>
            </a:r>
            <a:r>
              <a:rPr lang="e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(beat the baseline).</a:t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"/>
              <a:buChar char="●"/>
            </a:pPr>
            <a:r>
              <a:t/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"/>
              <a:buChar char="●"/>
            </a:pPr>
            <a:r>
              <a:rPr lang="e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To be defined: Study biases in recommendations/ recommend based on last seen etc.</a:t>
            </a:r>
            <a:endParaRPr sz="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fa79cbcea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fa79cbcea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f82dfb00a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f82dfb00a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ampliar un poco aqui a detalle de tipo de producto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015538995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015538995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5b5477cc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05b5477cc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05551a988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05551a988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5.jpg"/><Relationship Id="rId5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3.jpg"/><Relationship Id="rId5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Relationship Id="rId4" Type="http://schemas.openxmlformats.org/officeDocument/2006/relationships/image" Target="../media/image3.jpg"/><Relationship Id="rId5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Relationship Id="rId4" Type="http://schemas.openxmlformats.org/officeDocument/2006/relationships/image" Target="../media/image3.jpg"/><Relationship Id="rId5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Relationship Id="rId4" Type="http://schemas.openxmlformats.org/officeDocument/2006/relationships/image" Target="../media/image3.jpg"/><Relationship Id="rId5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g"/><Relationship Id="rId4" Type="http://schemas.openxmlformats.org/officeDocument/2006/relationships/image" Target="../media/image3.jpg"/><Relationship Id="rId5" Type="http://schemas.openxmlformats.org/officeDocument/2006/relationships/image" Target="../media/image23.png"/><Relationship Id="rId6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Relationship Id="rId4" Type="http://schemas.openxmlformats.org/officeDocument/2006/relationships/image" Target="../media/image5.jpg"/><Relationship Id="rId5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jpg"/><Relationship Id="rId5" Type="http://schemas.openxmlformats.org/officeDocument/2006/relationships/image" Target="../media/image3.jpg"/><Relationship Id="rId6" Type="http://schemas.openxmlformats.org/officeDocument/2006/relationships/image" Target="../media/image13.jpg"/><Relationship Id="rId7" Type="http://schemas.openxmlformats.org/officeDocument/2006/relationships/image" Target="../media/image26.jpg"/><Relationship Id="rId8" Type="http://schemas.openxmlformats.org/officeDocument/2006/relationships/image" Target="../media/image1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jpg"/><Relationship Id="rId4" Type="http://schemas.openxmlformats.org/officeDocument/2006/relationships/image" Target="../media/image3.jpg"/><Relationship Id="rId11" Type="http://schemas.openxmlformats.org/officeDocument/2006/relationships/image" Target="../media/image20.png"/><Relationship Id="rId10" Type="http://schemas.openxmlformats.org/officeDocument/2006/relationships/image" Target="../media/image7.png"/><Relationship Id="rId9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16.png"/><Relationship Id="rId7" Type="http://schemas.openxmlformats.org/officeDocument/2006/relationships/image" Target="../media/image11.png"/><Relationship Id="rId8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jpg"/><Relationship Id="rId4" Type="http://schemas.openxmlformats.org/officeDocument/2006/relationships/image" Target="../media/image3.jpg"/><Relationship Id="rId5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3.jpg"/><Relationship Id="rId5" Type="http://schemas.openxmlformats.org/officeDocument/2006/relationships/image" Target="../media/image9.png"/><Relationship Id="rId6" Type="http://schemas.openxmlformats.org/officeDocument/2006/relationships/image" Target="../media/image8.png"/><Relationship Id="rId7" Type="http://schemas.openxmlformats.org/officeDocument/2006/relationships/image" Target="../media/image6.png"/><Relationship Id="rId8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3.jpg"/><Relationship Id="rId11" Type="http://schemas.openxmlformats.org/officeDocument/2006/relationships/image" Target="../media/image14.png"/><Relationship Id="rId10" Type="http://schemas.openxmlformats.org/officeDocument/2006/relationships/image" Target="../media/image18.png"/><Relationship Id="rId12" Type="http://schemas.openxmlformats.org/officeDocument/2006/relationships/image" Target="../media/image22.png"/><Relationship Id="rId9" Type="http://schemas.openxmlformats.org/officeDocument/2006/relationships/image" Target="../media/image15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7" Type="http://schemas.openxmlformats.org/officeDocument/2006/relationships/image" Target="../media/image7.png"/><Relationship Id="rId8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3.jpg"/><Relationship Id="rId5" Type="http://schemas.openxmlformats.org/officeDocument/2006/relationships/hyperlink" Target="https://cseweb.ucsd.edu/~jmcauley/datasets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3.jpg"/><Relationship Id="rId5" Type="http://schemas.openxmlformats.org/officeDocument/2006/relationships/hyperlink" Target="https://github.com/antoniosh97/Recommender-System-2023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25" y="0"/>
            <a:ext cx="9144000" cy="1213800"/>
          </a:xfrm>
          <a:prstGeom prst="rect">
            <a:avLst/>
          </a:prstGeom>
          <a:solidFill>
            <a:srgbClr val="FFFC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 flipH="1">
            <a:off x="9600" y="25"/>
            <a:ext cx="9144000" cy="5143500"/>
          </a:xfrm>
          <a:prstGeom prst="rtTriangle">
            <a:avLst/>
          </a:prstGeom>
          <a:solidFill>
            <a:srgbClr val="FFFC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250" y="748990"/>
            <a:ext cx="6075850" cy="364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1100" y="2722925"/>
            <a:ext cx="2292649" cy="152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2288" y="913625"/>
            <a:ext cx="2290277" cy="15260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396200" y="225788"/>
            <a:ext cx="3356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7F6000"/>
                </a:solidFill>
                <a:latin typeface="Lexend"/>
                <a:ea typeface="Lexend"/>
                <a:cs typeface="Lexend"/>
                <a:sym typeface="Lexend"/>
              </a:rPr>
              <a:t>Recommender System</a:t>
            </a:r>
            <a:endParaRPr sz="2200">
              <a:solidFill>
                <a:srgbClr val="7F6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767600" y="4448925"/>
            <a:ext cx="560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Lexend"/>
                <a:ea typeface="Lexend"/>
                <a:cs typeface="Lexend"/>
                <a:sym typeface="Lexend"/>
              </a:rPr>
              <a:t>User’s review Amazon products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/>
          <p:nvPr/>
        </p:nvSpPr>
        <p:spPr>
          <a:xfrm flipH="1">
            <a:off x="9600" y="25"/>
            <a:ext cx="9144000" cy="5143500"/>
          </a:xfrm>
          <a:prstGeom prst="rtTriangle">
            <a:avLst/>
          </a:prstGeom>
          <a:solidFill>
            <a:srgbClr val="FFFC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2"/>
          <p:cNvSpPr txBox="1"/>
          <p:nvPr/>
        </p:nvSpPr>
        <p:spPr>
          <a:xfrm>
            <a:off x="823550" y="319325"/>
            <a:ext cx="7995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exend"/>
                <a:ea typeface="Lexend"/>
                <a:cs typeface="Lexend"/>
                <a:sym typeface="Lexend"/>
              </a:rPr>
              <a:t>Recommender System - 5. Project plan</a:t>
            </a:r>
            <a:endParaRPr sz="22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00" name="Google Shape;2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25" y="592170"/>
            <a:ext cx="551651" cy="48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11" y="110450"/>
            <a:ext cx="551077" cy="48170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03" name="Google Shape;20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750" y="1373362"/>
            <a:ext cx="8875710" cy="2990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2"/>
          <p:cNvSpPr txBox="1"/>
          <p:nvPr/>
        </p:nvSpPr>
        <p:spPr>
          <a:xfrm>
            <a:off x="3426000" y="2145425"/>
            <a:ext cx="88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exend"/>
                <a:ea typeface="Lexend"/>
                <a:cs typeface="Lexend"/>
                <a:sym typeface="Lexend"/>
              </a:rPr>
              <a:t>18/01</a:t>
            </a:r>
            <a:endParaRPr sz="1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5" name="Google Shape;205;p22"/>
          <p:cNvSpPr txBox="1"/>
          <p:nvPr/>
        </p:nvSpPr>
        <p:spPr>
          <a:xfrm>
            <a:off x="4400724" y="2571750"/>
            <a:ext cx="88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exend"/>
                <a:ea typeface="Lexend"/>
                <a:cs typeface="Lexend"/>
                <a:sym typeface="Lexend"/>
              </a:rPr>
              <a:t>30/01</a:t>
            </a:r>
            <a:endParaRPr sz="1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6" name="Google Shape;206;p22"/>
          <p:cNvSpPr txBox="1"/>
          <p:nvPr/>
        </p:nvSpPr>
        <p:spPr>
          <a:xfrm>
            <a:off x="5179421" y="3000332"/>
            <a:ext cx="88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exend"/>
                <a:ea typeface="Lexend"/>
                <a:cs typeface="Lexend"/>
                <a:sym typeface="Lexend"/>
              </a:rPr>
              <a:t>08/02</a:t>
            </a:r>
            <a:endParaRPr sz="1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7" name="Google Shape;207;p22"/>
          <p:cNvSpPr txBox="1"/>
          <p:nvPr/>
        </p:nvSpPr>
        <p:spPr>
          <a:xfrm>
            <a:off x="5179421" y="3866037"/>
            <a:ext cx="88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exend"/>
                <a:ea typeface="Lexend"/>
                <a:cs typeface="Lexend"/>
                <a:sym typeface="Lexend"/>
              </a:rPr>
              <a:t>08/02</a:t>
            </a:r>
            <a:endParaRPr sz="1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8" name="Google Shape;208;p22"/>
          <p:cNvSpPr txBox="1"/>
          <p:nvPr/>
        </p:nvSpPr>
        <p:spPr>
          <a:xfrm>
            <a:off x="8014721" y="3439800"/>
            <a:ext cx="551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exend"/>
                <a:ea typeface="Lexend"/>
                <a:cs typeface="Lexend"/>
                <a:sym typeface="Lexend"/>
              </a:rPr>
              <a:t>14/03</a:t>
            </a:r>
            <a:endParaRPr sz="1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9" name="Google Shape;209;p22"/>
          <p:cNvSpPr txBox="1"/>
          <p:nvPr/>
        </p:nvSpPr>
        <p:spPr>
          <a:xfrm>
            <a:off x="8148784" y="4071820"/>
            <a:ext cx="54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exend"/>
                <a:ea typeface="Lexend"/>
                <a:cs typeface="Lexend"/>
                <a:sym typeface="Lexend"/>
              </a:rPr>
              <a:t>22/03</a:t>
            </a:r>
            <a:endParaRPr sz="10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"/>
          <p:cNvSpPr/>
          <p:nvPr/>
        </p:nvSpPr>
        <p:spPr>
          <a:xfrm flipH="1">
            <a:off x="9600" y="25"/>
            <a:ext cx="9144000" cy="5143500"/>
          </a:xfrm>
          <a:prstGeom prst="rtTriangle">
            <a:avLst/>
          </a:prstGeom>
          <a:solidFill>
            <a:srgbClr val="FFFC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3"/>
          <p:cNvSpPr txBox="1"/>
          <p:nvPr/>
        </p:nvSpPr>
        <p:spPr>
          <a:xfrm>
            <a:off x="823550" y="319325"/>
            <a:ext cx="7995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exend"/>
                <a:ea typeface="Lexend"/>
                <a:cs typeface="Lexend"/>
                <a:sym typeface="Lexend"/>
              </a:rPr>
              <a:t>Recommender System - 5. Project plan</a:t>
            </a:r>
            <a:endParaRPr sz="22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16" name="Google Shape;2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25" y="592170"/>
            <a:ext cx="551651" cy="48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11" y="110450"/>
            <a:ext cx="551077" cy="48170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19" name="Google Shape;21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750" y="1373362"/>
            <a:ext cx="8875710" cy="299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"/>
          <p:cNvSpPr/>
          <p:nvPr/>
        </p:nvSpPr>
        <p:spPr>
          <a:xfrm flipH="1">
            <a:off x="9600" y="25"/>
            <a:ext cx="9144000" cy="5143500"/>
          </a:xfrm>
          <a:prstGeom prst="rtTriangle">
            <a:avLst/>
          </a:prstGeom>
          <a:solidFill>
            <a:srgbClr val="FFFC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4"/>
          <p:cNvSpPr txBox="1"/>
          <p:nvPr/>
        </p:nvSpPr>
        <p:spPr>
          <a:xfrm>
            <a:off x="823550" y="319325"/>
            <a:ext cx="7995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exend"/>
                <a:ea typeface="Lexend"/>
                <a:cs typeface="Lexend"/>
                <a:sym typeface="Lexend"/>
              </a:rPr>
              <a:t>Recommender System - 6. Progress</a:t>
            </a:r>
            <a:endParaRPr sz="22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26" name="Google Shape;2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25" y="592170"/>
            <a:ext cx="551651" cy="48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11" y="110450"/>
            <a:ext cx="551077" cy="48170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29" name="Google Shape;22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750" y="1373362"/>
            <a:ext cx="8875710" cy="29903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4"/>
          <p:cNvSpPr/>
          <p:nvPr/>
        </p:nvSpPr>
        <p:spPr>
          <a:xfrm>
            <a:off x="347825" y="1793250"/>
            <a:ext cx="4908300" cy="23808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4"/>
          <p:cNvSpPr/>
          <p:nvPr/>
        </p:nvSpPr>
        <p:spPr>
          <a:xfrm>
            <a:off x="757375" y="3261850"/>
            <a:ext cx="8061000" cy="11019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"/>
          <p:cNvSpPr/>
          <p:nvPr/>
        </p:nvSpPr>
        <p:spPr>
          <a:xfrm flipH="1">
            <a:off x="9600" y="25"/>
            <a:ext cx="9144000" cy="5143500"/>
          </a:xfrm>
          <a:prstGeom prst="rtTriangle">
            <a:avLst/>
          </a:prstGeom>
          <a:solidFill>
            <a:srgbClr val="FFFC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5"/>
          <p:cNvSpPr txBox="1"/>
          <p:nvPr/>
        </p:nvSpPr>
        <p:spPr>
          <a:xfrm>
            <a:off x="665175" y="1484375"/>
            <a:ext cx="78072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just">
              <a:spcBef>
                <a:spcPts val="1000"/>
              </a:spcBef>
              <a:spcAft>
                <a:spcPts val="0"/>
              </a:spcAft>
              <a:buSzPts val="1500"/>
              <a:buFont typeface="Lexend"/>
              <a:buChar char="❏"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Is it relevant to apply the model to other datasets?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-323850" lvl="0" marL="457200" rtl="0" algn="just">
              <a:spcBef>
                <a:spcPts val="1000"/>
              </a:spcBef>
              <a:spcAft>
                <a:spcPts val="0"/>
              </a:spcAft>
              <a:buSzPts val="1500"/>
              <a:buFont typeface="Lexend"/>
              <a:buChar char="❏"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Based on your experience, which metrics could we use for bias detections?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8" name="Google Shape;238;p25"/>
          <p:cNvSpPr txBox="1"/>
          <p:nvPr/>
        </p:nvSpPr>
        <p:spPr>
          <a:xfrm>
            <a:off x="823550" y="319325"/>
            <a:ext cx="7995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exend"/>
                <a:ea typeface="Lexend"/>
                <a:cs typeface="Lexend"/>
                <a:sym typeface="Lexend"/>
              </a:rPr>
              <a:t>Recommender System - 7. Our questions</a:t>
            </a:r>
            <a:endParaRPr sz="22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39" name="Google Shape;2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25" y="592170"/>
            <a:ext cx="551651" cy="48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11" y="110450"/>
            <a:ext cx="551077" cy="48170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"/>
          <p:cNvSpPr/>
          <p:nvPr/>
        </p:nvSpPr>
        <p:spPr>
          <a:xfrm flipH="1">
            <a:off x="9600" y="25"/>
            <a:ext cx="9144000" cy="5143500"/>
          </a:xfrm>
          <a:prstGeom prst="rtTriangle">
            <a:avLst/>
          </a:prstGeom>
          <a:solidFill>
            <a:srgbClr val="FFFC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6"/>
          <p:cNvSpPr txBox="1"/>
          <p:nvPr/>
        </p:nvSpPr>
        <p:spPr>
          <a:xfrm>
            <a:off x="823550" y="319325"/>
            <a:ext cx="8064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exend"/>
                <a:ea typeface="Lexend"/>
                <a:cs typeface="Lexend"/>
                <a:sym typeface="Lexend"/>
              </a:rPr>
              <a:t>Recommender System - Dataset - Content</a:t>
            </a:r>
            <a:endParaRPr sz="22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48" name="Google Shape;2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25" y="592170"/>
            <a:ext cx="551651" cy="48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11" y="110450"/>
            <a:ext cx="551077" cy="48170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6"/>
          <p:cNvSpPr txBox="1"/>
          <p:nvPr/>
        </p:nvSpPr>
        <p:spPr>
          <a:xfrm>
            <a:off x="386400" y="1596150"/>
            <a:ext cx="83712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exend"/>
              <a:buChar char="●"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Reviews: ratings, text, helpfulness votes.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 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exend"/>
              <a:buChar char="●"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Product: descriptions, category information, price, brand, image features, </a:t>
            </a:r>
            <a:r>
              <a:rPr lang="es" sz="1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color (white or black), size (large or small), package type (hardcover or electronics), bullet-point descriptions under product title, technical details table (attribute-value pairs) and similar products table.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exend"/>
              <a:buChar char="●"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Links: also viewed/also bought graphs.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51" name="Google Shape;25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/>
          <p:nvPr/>
        </p:nvSpPr>
        <p:spPr>
          <a:xfrm flipH="1">
            <a:off x="9600" y="25"/>
            <a:ext cx="9144000" cy="5143500"/>
          </a:xfrm>
          <a:prstGeom prst="rtTriangle">
            <a:avLst/>
          </a:prstGeom>
          <a:solidFill>
            <a:srgbClr val="FFFC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7"/>
          <p:cNvSpPr txBox="1"/>
          <p:nvPr/>
        </p:nvSpPr>
        <p:spPr>
          <a:xfrm>
            <a:off x="823550" y="319325"/>
            <a:ext cx="7995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exend"/>
                <a:ea typeface="Lexend"/>
                <a:cs typeface="Lexend"/>
                <a:sym typeface="Lexend"/>
              </a:rPr>
              <a:t>Recommender System - 3. Implementation</a:t>
            </a:r>
            <a:endParaRPr sz="22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58" name="Google Shape;2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25" y="592170"/>
            <a:ext cx="551651" cy="48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11" y="110450"/>
            <a:ext cx="551077" cy="48170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7"/>
          <p:cNvSpPr txBox="1"/>
          <p:nvPr/>
        </p:nvSpPr>
        <p:spPr>
          <a:xfrm>
            <a:off x="823550" y="916475"/>
            <a:ext cx="7648800" cy="36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exend"/>
                <a:ea typeface="Lexend"/>
                <a:cs typeface="Lexend"/>
                <a:sym typeface="Lexend"/>
              </a:rPr>
              <a:t>DATASET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exend"/>
                <a:ea typeface="Lexend"/>
                <a:cs typeface="Lexend"/>
                <a:sym typeface="Lexend"/>
              </a:rPr>
              <a:t>USE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Lexend"/>
              <a:buChar char="❖"/>
            </a:pPr>
            <a:r>
              <a:rPr lang="es" sz="1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Reduced Dataset while analyzing models with minimum ratings per item and user of 6</a:t>
            </a:r>
            <a:endParaRPr sz="1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Lexend"/>
              <a:buChar char="❖"/>
            </a:pPr>
            <a:r>
              <a:rPr lang="es" sz="1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Selected model training we will use dataset with minimum ratings per item and user of 3</a:t>
            </a:r>
            <a:endParaRPr sz="1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61" name="Google Shape;26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8"/>
          <p:cNvSpPr/>
          <p:nvPr/>
        </p:nvSpPr>
        <p:spPr>
          <a:xfrm>
            <a:off x="125" y="0"/>
            <a:ext cx="9144000" cy="1213800"/>
          </a:xfrm>
          <a:prstGeom prst="rect">
            <a:avLst/>
          </a:prstGeom>
          <a:solidFill>
            <a:srgbClr val="FFFC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8"/>
          <p:cNvSpPr/>
          <p:nvPr/>
        </p:nvSpPr>
        <p:spPr>
          <a:xfrm>
            <a:off x="125" y="1990700"/>
            <a:ext cx="9144000" cy="2687100"/>
          </a:xfrm>
          <a:prstGeom prst="rect">
            <a:avLst/>
          </a:prstGeom>
          <a:solidFill>
            <a:srgbClr val="FFFC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8"/>
          <p:cNvSpPr txBox="1"/>
          <p:nvPr/>
        </p:nvSpPr>
        <p:spPr>
          <a:xfrm>
            <a:off x="823550" y="319325"/>
            <a:ext cx="8025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exend"/>
                <a:ea typeface="Lexend"/>
                <a:cs typeface="Lexend"/>
                <a:sym typeface="Lexend"/>
              </a:rPr>
              <a:t>Recommender System - Dataset - Analysis: quality</a:t>
            </a:r>
            <a:endParaRPr sz="22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69" name="Google Shape;2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25" y="592170"/>
            <a:ext cx="551651" cy="48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11" y="110450"/>
            <a:ext cx="551077" cy="48170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8"/>
          <p:cNvSpPr txBox="1"/>
          <p:nvPr/>
        </p:nvSpPr>
        <p:spPr>
          <a:xfrm>
            <a:off x="2326275" y="1371400"/>
            <a:ext cx="4594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Subset: Musical Instruments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272" name="Google Shape;272;p28"/>
          <p:cNvGrpSpPr/>
          <p:nvPr/>
        </p:nvGrpSpPr>
        <p:grpSpPr>
          <a:xfrm>
            <a:off x="4869075" y="2294250"/>
            <a:ext cx="1635900" cy="2084100"/>
            <a:chOff x="4724288" y="2361975"/>
            <a:chExt cx="1635900" cy="2084100"/>
          </a:xfrm>
        </p:grpSpPr>
        <p:sp>
          <p:nvSpPr>
            <p:cNvPr id="273" name="Google Shape;273;p28"/>
            <p:cNvSpPr/>
            <p:nvPr/>
          </p:nvSpPr>
          <p:spPr>
            <a:xfrm>
              <a:off x="4724288" y="2361975"/>
              <a:ext cx="1635900" cy="20841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8"/>
            <p:cNvSpPr txBox="1"/>
            <p:nvPr/>
          </p:nvSpPr>
          <p:spPr>
            <a:xfrm>
              <a:off x="4756688" y="2619075"/>
              <a:ext cx="1571100" cy="15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>
                  <a:latin typeface="Lexend"/>
                  <a:ea typeface="Lexend"/>
                  <a:cs typeface="Lexend"/>
                  <a:sym typeface="Lexend"/>
                </a:rPr>
                <a:t>U</a:t>
              </a:r>
              <a:r>
                <a:rPr lang="es" sz="1800">
                  <a:latin typeface="Lexend"/>
                  <a:ea typeface="Lexend"/>
                  <a:cs typeface="Lexend"/>
                  <a:sym typeface="Lexend"/>
                </a:rPr>
                <a:t>ser</a:t>
              </a:r>
              <a:endParaRPr sz="1800">
                <a:latin typeface="Lexend"/>
                <a:ea typeface="Lexend"/>
                <a:cs typeface="Lexend"/>
                <a:sym typeface="Lexen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>
                  <a:latin typeface="Lexend"/>
                  <a:ea typeface="Lexend"/>
                  <a:cs typeface="Lexend"/>
                  <a:sym typeface="Lexend"/>
                </a:rPr>
                <a:t>88.135</a:t>
              </a:r>
              <a:endParaRPr sz="1800">
                <a:latin typeface="Lexend"/>
                <a:ea typeface="Lexend"/>
                <a:cs typeface="Lexend"/>
                <a:sym typeface="Lexen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s" sz="1800">
                  <a:latin typeface="Lexend"/>
                  <a:ea typeface="Lexend"/>
                  <a:cs typeface="Lexend"/>
                  <a:sym typeface="Lexend"/>
                </a:rPr>
              </a:br>
              <a:r>
                <a:rPr lang="es" sz="1800">
                  <a:latin typeface="Lexend"/>
                  <a:ea typeface="Lexend"/>
                  <a:cs typeface="Lexend"/>
                  <a:sym typeface="Lexend"/>
                </a:rPr>
                <a:t>Product</a:t>
              </a:r>
              <a:endParaRPr sz="1800">
                <a:latin typeface="Lexend"/>
                <a:ea typeface="Lexend"/>
                <a:cs typeface="Lexend"/>
                <a:sym typeface="Lexen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>
                  <a:latin typeface="Lexend"/>
                  <a:ea typeface="Lexend"/>
                  <a:cs typeface="Lexend"/>
                  <a:sym typeface="Lexend"/>
                </a:rPr>
                <a:t>26.641</a:t>
              </a:r>
              <a:endParaRPr sz="1800"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275" name="Google Shape;275;p28"/>
          <p:cNvGrpSpPr/>
          <p:nvPr/>
        </p:nvGrpSpPr>
        <p:grpSpPr>
          <a:xfrm>
            <a:off x="7099138" y="2294250"/>
            <a:ext cx="1635900" cy="2084100"/>
            <a:chOff x="6954350" y="2361975"/>
            <a:chExt cx="1635900" cy="2084100"/>
          </a:xfrm>
        </p:grpSpPr>
        <p:sp>
          <p:nvSpPr>
            <p:cNvPr id="276" name="Google Shape;276;p28"/>
            <p:cNvSpPr/>
            <p:nvPr/>
          </p:nvSpPr>
          <p:spPr>
            <a:xfrm>
              <a:off x="6954350" y="2361975"/>
              <a:ext cx="1635900" cy="20841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8"/>
            <p:cNvSpPr txBox="1"/>
            <p:nvPr/>
          </p:nvSpPr>
          <p:spPr>
            <a:xfrm>
              <a:off x="7133300" y="3034575"/>
              <a:ext cx="12780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>
                  <a:latin typeface="Lexend"/>
                  <a:ea typeface="Lexend"/>
                  <a:cs typeface="Lexend"/>
                  <a:sym typeface="Lexend"/>
                </a:rPr>
                <a:t>C</a:t>
              </a:r>
              <a:r>
                <a:rPr lang="es" sz="1800">
                  <a:latin typeface="Lexend"/>
                  <a:ea typeface="Lexend"/>
                  <a:cs typeface="Lexend"/>
                  <a:sym typeface="Lexend"/>
                </a:rPr>
                <a:t>lean file</a:t>
              </a:r>
              <a:endParaRPr sz="1800">
                <a:latin typeface="Lexend"/>
                <a:ea typeface="Lexend"/>
                <a:cs typeface="Lexend"/>
                <a:sym typeface="Lexen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rPr>
                <a:t>23,7 Mb</a:t>
              </a:r>
              <a:endParaRPr sz="1800"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278" name="Google Shape;278;p28"/>
          <p:cNvGrpSpPr/>
          <p:nvPr/>
        </p:nvGrpSpPr>
        <p:grpSpPr>
          <a:xfrm>
            <a:off x="2639021" y="2294250"/>
            <a:ext cx="1635900" cy="2084100"/>
            <a:chOff x="2233425" y="2361975"/>
            <a:chExt cx="1635900" cy="2084100"/>
          </a:xfrm>
        </p:grpSpPr>
        <p:sp>
          <p:nvSpPr>
            <p:cNvPr id="279" name="Google Shape;279;p28"/>
            <p:cNvSpPr/>
            <p:nvPr/>
          </p:nvSpPr>
          <p:spPr>
            <a:xfrm>
              <a:off x="2233425" y="2361975"/>
              <a:ext cx="1635900" cy="20841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8"/>
            <p:cNvSpPr txBox="1"/>
            <p:nvPr/>
          </p:nvSpPr>
          <p:spPr>
            <a:xfrm>
              <a:off x="2285175" y="3034575"/>
              <a:ext cx="15324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800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rPr>
                <a:t>Reviews</a:t>
              </a:r>
              <a:endParaRPr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800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rPr>
                <a:t>461.254</a:t>
              </a:r>
              <a:endParaRPr sz="1600"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281" name="Google Shape;281;p28"/>
          <p:cNvGrpSpPr/>
          <p:nvPr/>
        </p:nvGrpSpPr>
        <p:grpSpPr>
          <a:xfrm>
            <a:off x="408979" y="2294250"/>
            <a:ext cx="1635900" cy="2084100"/>
            <a:chOff x="264375" y="2361975"/>
            <a:chExt cx="1635900" cy="2084100"/>
          </a:xfrm>
        </p:grpSpPr>
        <p:sp>
          <p:nvSpPr>
            <p:cNvPr id="282" name="Google Shape;282;p28"/>
            <p:cNvSpPr/>
            <p:nvPr/>
          </p:nvSpPr>
          <p:spPr>
            <a:xfrm>
              <a:off x="264375" y="2361975"/>
              <a:ext cx="1635900" cy="20841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8"/>
            <p:cNvSpPr txBox="1"/>
            <p:nvPr/>
          </p:nvSpPr>
          <p:spPr>
            <a:xfrm>
              <a:off x="316125" y="2449725"/>
              <a:ext cx="1532400" cy="190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rPr>
                <a:t>Users </a:t>
              </a:r>
              <a:endParaRPr sz="1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600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rPr>
                <a:t>Reviews</a:t>
              </a:r>
              <a:br>
                <a:rPr lang="es" sz="1600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rPr>
              </a:br>
              <a:r>
                <a:rPr lang="es" sz="1600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rPr>
                <a:t>&gt; 3</a:t>
              </a:r>
              <a:br>
                <a:rPr lang="es" sz="1600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rPr>
              </a:br>
              <a:br>
                <a:rPr lang="es" sz="1600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rPr>
              </a:br>
              <a:r>
                <a:rPr lang="es" sz="1600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rPr>
                <a:t>Products Reviews</a:t>
              </a:r>
              <a:br>
                <a:rPr lang="es" sz="1600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rPr>
              </a:br>
              <a:r>
                <a:rPr lang="es" sz="1600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rPr>
                <a:t>&gt; 3</a:t>
              </a:r>
              <a:endParaRPr sz="1800"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sp>
        <p:nvSpPr>
          <p:cNvPr id="284" name="Google Shape;28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9"/>
          <p:cNvSpPr/>
          <p:nvPr/>
        </p:nvSpPr>
        <p:spPr>
          <a:xfrm flipH="1">
            <a:off x="9600" y="25"/>
            <a:ext cx="9144000" cy="5143500"/>
          </a:xfrm>
          <a:prstGeom prst="rtTriangle">
            <a:avLst/>
          </a:prstGeom>
          <a:solidFill>
            <a:srgbClr val="FFFC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9"/>
          <p:cNvSpPr txBox="1"/>
          <p:nvPr/>
        </p:nvSpPr>
        <p:spPr>
          <a:xfrm>
            <a:off x="823550" y="319325"/>
            <a:ext cx="7995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exend"/>
                <a:ea typeface="Lexend"/>
                <a:cs typeface="Lexend"/>
                <a:sym typeface="Lexend"/>
              </a:rPr>
              <a:t>Recommender System - 5. Project Plan</a:t>
            </a:r>
            <a:endParaRPr sz="22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91" name="Google Shape;2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25" y="592170"/>
            <a:ext cx="551651" cy="48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11" y="110450"/>
            <a:ext cx="551077" cy="48170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94" name="Google Shape;294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7625" y="1476095"/>
            <a:ext cx="8868751" cy="2784917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9"/>
          <p:cNvSpPr txBox="1"/>
          <p:nvPr/>
        </p:nvSpPr>
        <p:spPr>
          <a:xfrm>
            <a:off x="3361816" y="2897250"/>
            <a:ext cx="88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exend"/>
                <a:ea typeface="Lexend"/>
                <a:cs typeface="Lexend"/>
                <a:sym typeface="Lexend"/>
              </a:rPr>
              <a:t>18/01</a:t>
            </a:r>
            <a:endParaRPr sz="1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96" name="Google Shape;296;p29"/>
          <p:cNvSpPr txBox="1"/>
          <p:nvPr/>
        </p:nvSpPr>
        <p:spPr>
          <a:xfrm>
            <a:off x="4382395" y="3974518"/>
            <a:ext cx="88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exend"/>
                <a:ea typeface="Lexend"/>
                <a:cs typeface="Lexend"/>
                <a:sym typeface="Lexend"/>
              </a:rPr>
              <a:t>30/01</a:t>
            </a:r>
            <a:endParaRPr sz="1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97" name="Google Shape;297;p29"/>
          <p:cNvSpPr/>
          <p:nvPr/>
        </p:nvSpPr>
        <p:spPr>
          <a:xfrm>
            <a:off x="747425" y="2097575"/>
            <a:ext cx="3158400" cy="1077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9"/>
          <p:cNvSpPr/>
          <p:nvPr/>
        </p:nvSpPr>
        <p:spPr>
          <a:xfrm>
            <a:off x="747425" y="3174575"/>
            <a:ext cx="4251300" cy="1077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0"/>
          <p:cNvSpPr/>
          <p:nvPr/>
        </p:nvSpPr>
        <p:spPr>
          <a:xfrm flipH="1">
            <a:off x="9600" y="25"/>
            <a:ext cx="9144000" cy="5143500"/>
          </a:xfrm>
          <a:prstGeom prst="rtTriangle">
            <a:avLst/>
          </a:prstGeom>
          <a:solidFill>
            <a:srgbClr val="FFFC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0"/>
          <p:cNvSpPr txBox="1"/>
          <p:nvPr/>
        </p:nvSpPr>
        <p:spPr>
          <a:xfrm>
            <a:off x="823550" y="319325"/>
            <a:ext cx="7995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exend"/>
                <a:ea typeface="Lexend"/>
                <a:cs typeface="Lexend"/>
                <a:sym typeface="Lexend"/>
              </a:rPr>
              <a:t>Recommender System - 5. Project Plan</a:t>
            </a:r>
            <a:endParaRPr sz="22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305" name="Google Shape;30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25" y="592170"/>
            <a:ext cx="551651" cy="48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11" y="110450"/>
            <a:ext cx="551077" cy="48170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08" name="Google Shape;30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113" y="1172513"/>
            <a:ext cx="8437787" cy="2861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113" y="4079775"/>
            <a:ext cx="8437776" cy="677226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0"/>
          <p:cNvSpPr txBox="1"/>
          <p:nvPr/>
        </p:nvSpPr>
        <p:spPr>
          <a:xfrm>
            <a:off x="4840198" y="2633607"/>
            <a:ext cx="88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exend"/>
                <a:ea typeface="Lexend"/>
                <a:cs typeface="Lexend"/>
                <a:sym typeface="Lexend"/>
              </a:rPr>
              <a:t>08/02</a:t>
            </a:r>
            <a:endParaRPr sz="1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11" name="Google Shape;311;p30"/>
          <p:cNvSpPr txBox="1"/>
          <p:nvPr/>
        </p:nvSpPr>
        <p:spPr>
          <a:xfrm>
            <a:off x="7767179" y="3741075"/>
            <a:ext cx="551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Lexend"/>
                <a:ea typeface="Lexend"/>
                <a:cs typeface="Lexend"/>
                <a:sym typeface="Lexend"/>
              </a:rPr>
              <a:t>14/03</a:t>
            </a:r>
            <a:endParaRPr sz="1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12" name="Google Shape;312;p30"/>
          <p:cNvSpPr/>
          <p:nvPr/>
        </p:nvSpPr>
        <p:spPr>
          <a:xfrm>
            <a:off x="980475" y="1599300"/>
            <a:ext cx="4436400" cy="1317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0"/>
          <p:cNvSpPr/>
          <p:nvPr/>
        </p:nvSpPr>
        <p:spPr>
          <a:xfrm>
            <a:off x="980475" y="2917200"/>
            <a:ext cx="7425900" cy="1116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0"/>
          <p:cNvSpPr/>
          <p:nvPr/>
        </p:nvSpPr>
        <p:spPr>
          <a:xfrm>
            <a:off x="980475" y="4114800"/>
            <a:ext cx="7747500" cy="642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0"/>
          <p:cNvSpPr/>
          <p:nvPr/>
        </p:nvSpPr>
        <p:spPr>
          <a:xfrm>
            <a:off x="2252325" y="4362400"/>
            <a:ext cx="357000" cy="14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0"/>
          <p:cNvSpPr/>
          <p:nvPr/>
        </p:nvSpPr>
        <p:spPr>
          <a:xfrm>
            <a:off x="2276000" y="4585000"/>
            <a:ext cx="357000" cy="14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1"/>
          <p:cNvSpPr/>
          <p:nvPr/>
        </p:nvSpPr>
        <p:spPr>
          <a:xfrm>
            <a:off x="125" y="0"/>
            <a:ext cx="9144000" cy="1213800"/>
          </a:xfrm>
          <a:prstGeom prst="rect">
            <a:avLst/>
          </a:prstGeom>
          <a:solidFill>
            <a:srgbClr val="FFFC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1"/>
          <p:cNvSpPr/>
          <p:nvPr/>
        </p:nvSpPr>
        <p:spPr>
          <a:xfrm flipH="1">
            <a:off x="9600" y="25"/>
            <a:ext cx="9144000" cy="5143500"/>
          </a:xfrm>
          <a:prstGeom prst="rtTriangle">
            <a:avLst/>
          </a:prstGeom>
          <a:solidFill>
            <a:srgbClr val="FFFC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3" name="Google Shape;32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250" y="748990"/>
            <a:ext cx="6075850" cy="364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1100" y="2722925"/>
            <a:ext cx="2292649" cy="152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2288" y="913625"/>
            <a:ext cx="2290277" cy="152605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1"/>
          <p:cNvSpPr txBox="1"/>
          <p:nvPr/>
        </p:nvSpPr>
        <p:spPr>
          <a:xfrm>
            <a:off x="396200" y="225788"/>
            <a:ext cx="3356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7F6000"/>
                </a:solidFill>
                <a:latin typeface="Lexend"/>
                <a:ea typeface="Lexend"/>
                <a:cs typeface="Lexend"/>
                <a:sym typeface="Lexend"/>
              </a:rPr>
              <a:t>Recommender System</a:t>
            </a:r>
            <a:endParaRPr sz="2200">
              <a:solidFill>
                <a:srgbClr val="7F6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27" name="Google Shape;327;p31"/>
          <p:cNvSpPr txBox="1"/>
          <p:nvPr/>
        </p:nvSpPr>
        <p:spPr>
          <a:xfrm>
            <a:off x="1767600" y="4448925"/>
            <a:ext cx="560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Lexend"/>
                <a:ea typeface="Lexend"/>
                <a:cs typeface="Lexend"/>
                <a:sym typeface="Lexend"/>
              </a:rPr>
              <a:t>Thank you! Questions?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28" name="Google Shape;32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 flipH="1">
            <a:off x="9600" y="25"/>
            <a:ext cx="9144000" cy="5143500"/>
          </a:xfrm>
          <a:prstGeom prst="rtTriangle">
            <a:avLst/>
          </a:prstGeom>
          <a:solidFill>
            <a:srgbClr val="FFFC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0" l="8288" r="24602" t="0"/>
          <a:stretch/>
        </p:blipFill>
        <p:spPr>
          <a:xfrm>
            <a:off x="6817350" y="2448800"/>
            <a:ext cx="1063425" cy="14219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/>
          <p:nvPr/>
        </p:nvSpPr>
        <p:spPr>
          <a:xfrm>
            <a:off x="125" y="0"/>
            <a:ext cx="9144000" cy="1213800"/>
          </a:xfrm>
          <a:prstGeom prst="rect">
            <a:avLst/>
          </a:prstGeom>
          <a:solidFill>
            <a:srgbClr val="FFFC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2982675" y="1675900"/>
            <a:ext cx="317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exend"/>
                <a:ea typeface="Lexend"/>
                <a:cs typeface="Lexend"/>
                <a:sym typeface="Lexend"/>
              </a:rPr>
              <a:t>“A” Team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823550" y="319325"/>
            <a:ext cx="7979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exend"/>
                <a:ea typeface="Lexend"/>
                <a:cs typeface="Lexend"/>
                <a:sym typeface="Lexend"/>
              </a:rPr>
              <a:t>Recommender System - Our Team</a:t>
            </a:r>
            <a:endParaRPr sz="22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525" y="592170"/>
            <a:ext cx="551651" cy="48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811" y="110450"/>
            <a:ext cx="551077" cy="48170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" name="Google Shape;73;p14"/>
          <p:cNvGrpSpPr/>
          <p:nvPr/>
        </p:nvGrpSpPr>
        <p:grpSpPr>
          <a:xfrm>
            <a:off x="1136313" y="2435675"/>
            <a:ext cx="1317300" cy="1937100"/>
            <a:chOff x="1223350" y="2330900"/>
            <a:chExt cx="1317300" cy="1937100"/>
          </a:xfrm>
        </p:grpSpPr>
        <p:sp>
          <p:nvSpPr>
            <p:cNvPr id="74" name="Google Shape;74;p14"/>
            <p:cNvSpPr txBox="1"/>
            <p:nvPr/>
          </p:nvSpPr>
          <p:spPr>
            <a:xfrm>
              <a:off x="1223350" y="3836900"/>
              <a:ext cx="13173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600">
                  <a:latin typeface="Lexend"/>
                  <a:ea typeface="Lexend"/>
                  <a:cs typeface="Lexend"/>
                  <a:sym typeface="Lexend"/>
                </a:rPr>
                <a:t>Antonio</a:t>
              </a:r>
              <a:endParaRPr sz="1600"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1350700" y="2330900"/>
              <a:ext cx="1062600" cy="14295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" name="Google Shape;76;p14"/>
          <p:cNvGrpSpPr/>
          <p:nvPr/>
        </p:nvGrpSpPr>
        <p:grpSpPr>
          <a:xfrm>
            <a:off x="2955380" y="2435675"/>
            <a:ext cx="1537816" cy="1937100"/>
            <a:chOff x="2999600" y="2330900"/>
            <a:chExt cx="1317300" cy="1937100"/>
          </a:xfrm>
        </p:grpSpPr>
        <p:sp>
          <p:nvSpPr>
            <p:cNvPr id="77" name="Google Shape;77;p14"/>
            <p:cNvSpPr txBox="1"/>
            <p:nvPr/>
          </p:nvSpPr>
          <p:spPr>
            <a:xfrm>
              <a:off x="2999600" y="3836900"/>
              <a:ext cx="13173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600">
                  <a:latin typeface="Lexend"/>
                  <a:ea typeface="Lexend"/>
                  <a:cs typeface="Lexend"/>
                  <a:sym typeface="Lexend"/>
                </a:rPr>
                <a:t>Brenda</a:t>
              </a:r>
              <a:endParaRPr sz="1600"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3126950" y="2330900"/>
              <a:ext cx="1062600" cy="14295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14"/>
          <p:cNvSpPr txBox="1"/>
          <p:nvPr/>
        </p:nvSpPr>
        <p:spPr>
          <a:xfrm>
            <a:off x="4839029" y="3941675"/>
            <a:ext cx="131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Lexend"/>
                <a:ea typeface="Lexend"/>
                <a:cs typeface="Lexend"/>
                <a:sym typeface="Lexend"/>
              </a:rPr>
              <a:t>Evaristo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6690388" y="3941675"/>
            <a:ext cx="131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Lexend"/>
                <a:ea typeface="Lexend"/>
                <a:cs typeface="Lexend"/>
                <a:sym typeface="Lexend"/>
              </a:rPr>
              <a:t>Joan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 rotWithShape="1">
          <a:blip r:embed="rId6">
            <a:alphaModFix/>
          </a:blip>
          <a:srcRect b="1273" l="26272" r="21926" t="0"/>
          <a:stretch/>
        </p:blipFill>
        <p:spPr>
          <a:xfrm>
            <a:off x="4965975" y="2435675"/>
            <a:ext cx="1063413" cy="1429666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83" name="Google Shape;83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66050" y="2435675"/>
            <a:ext cx="1063427" cy="1417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4"/>
          <p:cNvPicPr preferRelativeResize="0"/>
          <p:nvPr/>
        </p:nvPicPr>
        <p:blipFill rotWithShape="1">
          <a:blip r:embed="rId8">
            <a:alphaModFix/>
          </a:blip>
          <a:srcRect b="37029" l="0" r="0" t="25308"/>
          <a:stretch/>
        </p:blipFill>
        <p:spPr>
          <a:xfrm>
            <a:off x="2955400" y="2550692"/>
            <a:ext cx="1616600" cy="1320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2"/>
          <p:cNvSpPr/>
          <p:nvPr/>
        </p:nvSpPr>
        <p:spPr>
          <a:xfrm>
            <a:off x="125" y="0"/>
            <a:ext cx="9144000" cy="1213800"/>
          </a:xfrm>
          <a:prstGeom prst="rect">
            <a:avLst/>
          </a:prstGeom>
          <a:solidFill>
            <a:srgbClr val="FFFC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2"/>
          <p:cNvSpPr/>
          <p:nvPr/>
        </p:nvSpPr>
        <p:spPr>
          <a:xfrm>
            <a:off x="6404487" y="1792300"/>
            <a:ext cx="2037000" cy="2757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2"/>
          <p:cNvSpPr/>
          <p:nvPr/>
        </p:nvSpPr>
        <p:spPr>
          <a:xfrm>
            <a:off x="3528925" y="1792400"/>
            <a:ext cx="2164200" cy="2757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2"/>
          <p:cNvSpPr txBox="1"/>
          <p:nvPr/>
        </p:nvSpPr>
        <p:spPr>
          <a:xfrm>
            <a:off x="3630313" y="2141200"/>
            <a:ext cx="19614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exend"/>
                <a:ea typeface="Lexend"/>
                <a:cs typeface="Lexend"/>
                <a:sym typeface="Lexend"/>
              </a:rPr>
              <a:t>Released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exend"/>
                <a:ea typeface="Lexend"/>
                <a:cs typeface="Lexend"/>
                <a:sym typeface="Lexend"/>
              </a:rPr>
              <a:t>2014 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exend"/>
                <a:ea typeface="Lexend"/>
                <a:cs typeface="Lexend"/>
                <a:sym typeface="Lexend"/>
              </a:rPr>
              <a:t>Updates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exend"/>
                <a:ea typeface="Lexend"/>
                <a:cs typeface="Lexend"/>
                <a:sym typeface="Lexend"/>
              </a:rPr>
              <a:t>05/2021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exend"/>
                <a:ea typeface="Lexend"/>
                <a:cs typeface="Lexend"/>
                <a:sym typeface="Lexend"/>
              </a:rPr>
              <a:t>08/2020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37" name="Google Shape;337;p32"/>
          <p:cNvSpPr txBox="1"/>
          <p:nvPr/>
        </p:nvSpPr>
        <p:spPr>
          <a:xfrm>
            <a:off x="823550" y="319325"/>
            <a:ext cx="8064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exend"/>
                <a:ea typeface="Lexend"/>
                <a:cs typeface="Lexend"/>
                <a:sym typeface="Lexend"/>
              </a:rPr>
              <a:t>Recommender System - Dataset - Time</a:t>
            </a:r>
            <a:endParaRPr sz="22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338" name="Google Shape;33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25" y="592170"/>
            <a:ext cx="551651" cy="48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11" y="110450"/>
            <a:ext cx="551077" cy="48170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2"/>
          <p:cNvSpPr txBox="1"/>
          <p:nvPr/>
        </p:nvSpPr>
        <p:spPr>
          <a:xfrm>
            <a:off x="6281463" y="1970250"/>
            <a:ext cx="22830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Total reviews </a:t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233.1 million</a:t>
            </a:r>
            <a:br>
              <a:rPr lang="e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Current data </a:t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reviews </a:t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05/1996</a:t>
            </a:r>
            <a:br>
              <a:rPr lang="e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</a:br>
            <a:r>
              <a:rPr lang="e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10/2018</a:t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(34gb)</a:t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41" name="Google Shape;341;p32"/>
          <p:cNvSpPr/>
          <p:nvPr/>
        </p:nvSpPr>
        <p:spPr>
          <a:xfrm>
            <a:off x="653363" y="1792400"/>
            <a:ext cx="2164200" cy="2757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2"/>
          <p:cNvSpPr txBox="1"/>
          <p:nvPr/>
        </p:nvSpPr>
        <p:spPr>
          <a:xfrm>
            <a:off x="754763" y="2556850"/>
            <a:ext cx="1961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exend"/>
                <a:ea typeface="Lexend"/>
                <a:cs typeface="Lexend"/>
                <a:sym typeface="Lexend"/>
              </a:rPr>
              <a:t>Jianmo N</a:t>
            </a:r>
            <a:r>
              <a:rPr lang="e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i</a:t>
            </a:r>
            <a:br>
              <a:rPr lang="es" sz="1800">
                <a:latin typeface="Lexend"/>
                <a:ea typeface="Lexend"/>
                <a:cs typeface="Lexend"/>
                <a:sym typeface="Lexend"/>
              </a:rPr>
            </a:br>
            <a:br>
              <a:rPr lang="es" sz="1800">
                <a:latin typeface="Lexend"/>
                <a:ea typeface="Lexend"/>
                <a:cs typeface="Lexend"/>
                <a:sym typeface="Lexend"/>
              </a:rPr>
            </a:br>
            <a:r>
              <a:rPr lang="es" sz="1800">
                <a:latin typeface="Lexend"/>
                <a:ea typeface="Lexend"/>
                <a:cs typeface="Lexend"/>
                <a:sym typeface="Lexend"/>
              </a:rPr>
              <a:t>G</a:t>
            </a:r>
            <a:r>
              <a:rPr lang="e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ithub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43" name="Google Shape;34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3"/>
          <p:cNvSpPr/>
          <p:nvPr/>
        </p:nvSpPr>
        <p:spPr>
          <a:xfrm flipH="1">
            <a:off x="9600" y="25"/>
            <a:ext cx="9144000" cy="5143500"/>
          </a:xfrm>
          <a:prstGeom prst="rtTriangle">
            <a:avLst/>
          </a:prstGeom>
          <a:solidFill>
            <a:srgbClr val="FFFC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3"/>
          <p:cNvSpPr txBox="1"/>
          <p:nvPr/>
        </p:nvSpPr>
        <p:spPr>
          <a:xfrm>
            <a:off x="664900" y="1768363"/>
            <a:ext cx="33564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exend"/>
              <a:buChar char="●"/>
            </a:pPr>
            <a:r>
              <a:rPr lang="es" sz="1600">
                <a:latin typeface="Lexend"/>
                <a:ea typeface="Lexend"/>
                <a:cs typeface="Lexend"/>
                <a:sym typeface="Lexend"/>
              </a:rPr>
              <a:t>Collaborative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exend"/>
              <a:buChar char="●"/>
            </a:pPr>
            <a:r>
              <a:rPr lang="es" sz="1600">
                <a:latin typeface="Lexend"/>
                <a:ea typeface="Lexend"/>
                <a:cs typeface="Lexend"/>
                <a:sym typeface="Lexend"/>
              </a:rPr>
              <a:t>Content-based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exend"/>
              <a:buChar char="●"/>
            </a:pPr>
            <a:r>
              <a:rPr lang="es" sz="1600">
                <a:latin typeface="Lexend"/>
                <a:ea typeface="Lexend"/>
                <a:cs typeface="Lexend"/>
                <a:sym typeface="Lexend"/>
              </a:rPr>
              <a:t>Demographic based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exend"/>
              <a:buChar char="●"/>
            </a:pPr>
            <a:r>
              <a:rPr lang="es" sz="1600">
                <a:latin typeface="Lexend"/>
                <a:ea typeface="Lexend"/>
                <a:cs typeface="Lexend"/>
                <a:sym typeface="Lexend"/>
              </a:rPr>
              <a:t>Utility based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exend"/>
              <a:buChar char="●"/>
            </a:pPr>
            <a:r>
              <a:rPr lang="es" sz="1600">
                <a:latin typeface="Lexend"/>
                <a:ea typeface="Lexend"/>
                <a:cs typeface="Lexend"/>
                <a:sym typeface="Lexend"/>
              </a:rPr>
              <a:t>Knowledge based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exend"/>
              <a:buChar char="●"/>
            </a:pPr>
            <a:r>
              <a:rPr lang="es" sz="1600">
                <a:latin typeface="Lexend"/>
                <a:ea typeface="Lexend"/>
                <a:cs typeface="Lexend"/>
                <a:sym typeface="Lexend"/>
              </a:rPr>
              <a:t>Popularity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exend"/>
              <a:buChar char="●"/>
            </a:pPr>
            <a:r>
              <a:rPr lang="es" sz="1600">
                <a:latin typeface="Lexend"/>
                <a:ea typeface="Lexend"/>
                <a:cs typeface="Lexend"/>
                <a:sym typeface="Lexend"/>
              </a:rPr>
              <a:t>Classification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exend"/>
              <a:buChar char="●"/>
            </a:pPr>
            <a:r>
              <a:rPr lang="es" sz="1600">
                <a:latin typeface="Lexend"/>
                <a:ea typeface="Lexend"/>
                <a:cs typeface="Lexend"/>
                <a:sym typeface="Lexend"/>
              </a:rPr>
              <a:t>Hybrid 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50" name="Google Shape;350;p33"/>
          <p:cNvSpPr txBox="1"/>
          <p:nvPr/>
        </p:nvSpPr>
        <p:spPr>
          <a:xfrm>
            <a:off x="823550" y="319325"/>
            <a:ext cx="7995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exend"/>
                <a:ea typeface="Lexend"/>
                <a:cs typeface="Lexend"/>
                <a:sym typeface="Lexend"/>
              </a:rPr>
              <a:t>Recommender System - Motivation</a:t>
            </a:r>
            <a:endParaRPr sz="22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351" name="Google Shape;35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25" y="592170"/>
            <a:ext cx="551651" cy="48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11" y="110450"/>
            <a:ext cx="551077" cy="48170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33"/>
          <p:cNvSpPr/>
          <p:nvPr/>
        </p:nvSpPr>
        <p:spPr>
          <a:xfrm>
            <a:off x="4457700" y="1073875"/>
            <a:ext cx="4215600" cy="3778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3"/>
          <p:cNvSpPr txBox="1"/>
          <p:nvPr/>
        </p:nvSpPr>
        <p:spPr>
          <a:xfrm>
            <a:off x="5560250" y="1199525"/>
            <a:ext cx="196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exend"/>
                <a:ea typeface="Lexend"/>
                <a:cs typeface="Lexend"/>
                <a:sym typeface="Lexend"/>
              </a:rPr>
              <a:t>Collaborative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55" name="Google Shape;355;p33"/>
          <p:cNvSpPr txBox="1"/>
          <p:nvPr/>
        </p:nvSpPr>
        <p:spPr>
          <a:xfrm>
            <a:off x="4572000" y="1673100"/>
            <a:ext cx="3895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</a:pPr>
            <a:r>
              <a:rPr lang="es">
                <a:latin typeface="Lexend"/>
                <a:ea typeface="Lexend"/>
                <a:cs typeface="Lexend"/>
                <a:sym typeface="Lexend"/>
              </a:rPr>
              <a:t>Most widely implemented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</a:pPr>
            <a:r>
              <a:rPr lang="es">
                <a:latin typeface="Lexend"/>
                <a:ea typeface="Lexend"/>
                <a:cs typeface="Lexend"/>
                <a:sym typeface="Lexend"/>
              </a:rPr>
              <a:t>Most mature technologies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</a:pPr>
            <a:r>
              <a:rPr lang="es">
                <a:latin typeface="Lexend"/>
                <a:ea typeface="Lexend"/>
                <a:cs typeface="Lexend"/>
                <a:sym typeface="Lexend"/>
              </a:rPr>
              <a:t>Recognize similarities between users basis on their ratings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</a:pPr>
            <a:r>
              <a:rPr lang="es">
                <a:latin typeface="Lexend"/>
                <a:ea typeface="Lexend"/>
                <a:cs typeface="Lexend"/>
                <a:sym typeface="Lexend"/>
              </a:rPr>
              <a:t>User, product and rating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56" name="Google Shape;356;p33"/>
          <p:cNvSpPr/>
          <p:nvPr/>
        </p:nvSpPr>
        <p:spPr>
          <a:xfrm>
            <a:off x="4677000" y="3124725"/>
            <a:ext cx="3790800" cy="1623900"/>
          </a:xfrm>
          <a:prstGeom prst="rect">
            <a:avLst/>
          </a:prstGeom>
          <a:solidFill>
            <a:srgbClr val="FFFC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7" name="Google Shape;35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6100" y="3216025"/>
            <a:ext cx="443226" cy="443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26870" y="3350183"/>
            <a:ext cx="187322" cy="187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90834" y="3350183"/>
            <a:ext cx="187322" cy="187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17861" y="3350183"/>
            <a:ext cx="187322" cy="187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99843" y="3350183"/>
            <a:ext cx="187322" cy="187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08852" y="3350183"/>
            <a:ext cx="187322" cy="1873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3" name="Google Shape;363;p33"/>
          <p:cNvGrpSpPr/>
          <p:nvPr/>
        </p:nvGrpSpPr>
        <p:grpSpPr>
          <a:xfrm>
            <a:off x="5616100" y="3611039"/>
            <a:ext cx="1498093" cy="443216"/>
            <a:chOff x="5616100" y="3485389"/>
            <a:chExt cx="1498093" cy="443216"/>
          </a:xfrm>
        </p:grpSpPr>
        <p:pic>
          <p:nvPicPr>
            <p:cNvPr id="364" name="Google Shape;364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616100" y="3485389"/>
              <a:ext cx="443226" cy="4432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5" name="Google Shape;365;p3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090834" y="3613344"/>
              <a:ext cx="187322" cy="1873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6" name="Google Shape;366;p3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926870" y="3613344"/>
              <a:ext cx="187322" cy="1873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7" name="Google Shape;367;p3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299843" y="3613344"/>
              <a:ext cx="187322" cy="1873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8" name="Google Shape;368;p3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508852" y="3613344"/>
              <a:ext cx="187322" cy="1873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9" name="Google Shape;369;p3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717861" y="3613344"/>
              <a:ext cx="187322" cy="18731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70" name="Google Shape;370;p3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09140" y="3611044"/>
            <a:ext cx="443226" cy="443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3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01433" y="3305047"/>
            <a:ext cx="265190" cy="265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10800000">
            <a:off x="7201432" y="4095063"/>
            <a:ext cx="265185" cy="265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3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908402" y="3602137"/>
            <a:ext cx="481670" cy="48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3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16933" y="3700060"/>
            <a:ext cx="265190" cy="265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6100" y="4003814"/>
            <a:ext cx="443226" cy="443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90834" y="4131769"/>
            <a:ext cx="187322" cy="187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26870" y="4131769"/>
            <a:ext cx="187322" cy="187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99843" y="4131769"/>
            <a:ext cx="187322" cy="187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08852" y="4131769"/>
            <a:ext cx="187322" cy="187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17861" y="4131769"/>
            <a:ext cx="187322" cy="187313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/>
          <p:nvPr/>
        </p:nvSpPr>
        <p:spPr>
          <a:xfrm>
            <a:off x="125" y="0"/>
            <a:ext cx="9144000" cy="5143500"/>
          </a:xfrm>
          <a:prstGeom prst="rect">
            <a:avLst/>
          </a:prstGeom>
          <a:solidFill>
            <a:srgbClr val="FFFC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4"/>
          <p:cNvSpPr/>
          <p:nvPr/>
        </p:nvSpPr>
        <p:spPr>
          <a:xfrm>
            <a:off x="2983163" y="2092700"/>
            <a:ext cx="1507200" cy="15072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4"/>
          <p:cNvSpPr/>
          <p:nvPr/>
        </p:nvSpPr>
        <p:spPr>
          <a:xfrm>
            <a:off x="4653638" y="2092700"/>
            <a:ext cx="1507200" cy="1507200"/>
          </a:xfrm>
          <a:prstGeom prst="ellipse">
            <a:avLst/>
          </a:prstGeom>
          <a:solidFill>
            <a:srgbClr val="D0E0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4"/>
          <p:cNvSpPr/>
          <p:nvPr/>
        </p:nvSpPr>
        <p:spPr>
          <a:xfrm>
            <a:off x="1312688" y="2092700"/>
            <a:ext cx="1507200" cy="1507200"/>
          </a:xfrm>
          <a:prstGeom prst="ellipse">
            <a:avLst/>
          </a:prstGeom>
          <a:solidFill>
            <a:srgbClr val="D0E0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4"/>
          <p:cNvSpPr txBox="1"/>
          <p:nvPr/>
        </p:nvSpPr>
        <p:spPr>
          <a:xfrm>
            <a:off x="823550" y="319325"/>
            <a:ext cx="8025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exend"/>
                <a:ea typeface="Lexend"/>
                <a:cs typeface="Lexend"/>
                <a:sym typeface="Lexend"/>
              </a:rPr>
              <a:t>Recommender System - Dataset - Analysis</a:t>
            </a:r>
            <a:endParaRPr sz="22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391" name="Google Shape;39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25" y="592170"/>
            <a:ext cx="551651" cy="48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11" y="110450"/>
            <a:ext cx="551077" cy="481705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34"/>
          <p:cNvSpPr txBox="1"/>
          <p:nvPr/>
        </p:nvSpPr>
        <p:spPr>
          <a:xfrm>
            <a:off x="3052913" y="2615450"/>
            <a:ext cx="136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exend"/>
                <a:ea typeface="Lexend"/>
                <a:cs typeface="Lexend"/>
                <a:sym typeface="Lexend"/>
              </a:rPr>
              <a:t>User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94" name="Google Shape;394;p34"/>
          <p:cNvSpPr txBox="1"/>
          <p:nvPr/>
        </p:nvSpPr>
        <p:spPr>
          <a:xfrm>
            <a:off x="4653638" y="2615450"/>
            <a:ext cx="150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exend"/>
                <a:ea typeface="Lexend"/>
                <a:cs typeface="Lexend"/>
                <a:sym typeface="Lexend"/>
              </a:rPr>
              <a:t>Product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95" name="Google Shape;395;p34"/>
          <p:cNvSpPr txBox="1"/>
          <p:nvPr/>
        </p:nvSpPr>
        <p:spPr>
          <a:xfrm>
            <a:off x="1353588" y="2476850"/>
            <a:ext cx="1425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exend"/>
                <a:ea typeface="Lexend"/>
                <a:cs typeface="Lexend"/>
                <a:sym typeface="Lexend"/>
              </a:rPr>
              <a:t>Dataset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exend"/>
                <a:ea typeface="Lexend"/>
                <a:cs typeface="Lexend"/>
                <a:sym typeface="Lexend"/>
              </a:rPr>
              <a:t>quality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96" name="Google Shape;396;p34"/>
          <p:cNvSpPr/>
          <p:nvPr/>
        </p:nvSpPr>
        <p:spPr>
          <a:xfrm>
            <a:off x="6324113" y="2092700"/>
            <a:ext cx="1507200" cy="15072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4"/>
          <p:cNvSpPr txBox="1"/>
          <p:nvPr/>
        </p:nvSpPr>
        <p:spPr>
          <a:xfrm>
            <a:off x="6324113" y="2615450"/>
            <a:ext cx="150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exend"/>
                <a:ea typeface="Lexend"/>
                <a:cs typeface="Lexend"/>
                <a:sym typeface="Lexend"/>
              </a:rPr>
              <a:t>Reviews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98" name="Google Shape;39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5"/>
          <p:cNvSpPr/>
          <p:nvPr/>
        </p:nvSpPr>
        <p:spPr>
          <a:xfrm flipH="1">
            <a:off x="9600" y="25"/>
            <a:ext cx="9144000" cy="5143500"/>
          </a:xfrm>
          <a:prstGeom prst="rtTriangle">
            <a:avLst/>
          </a:prstGeom>
          <a:solidFill>
            <a:srgbClr val="FFFC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5"/>
          <p:cNvSpPr txBox="1"/>
          <p:nvPr/>
        </p:nvSpPr>
        <p:spPr>
          <a:xfrm>
            <a:off x="823550" y="319325"/>
            <a:ext cx="8025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exend"/>
                <a:ea typeface="Lexend"/>
                <a:cs typeface="Lexend"/>
                <a:sym typeface="Lexend"/>
              </a:rPr>
              <a:t>Recommender System - Dataset - Analysis: User</a:t>
            </a:r>
            <a:endParaRPr sz="22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405" name="Google Shape;40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25" y="592170"/>
            <a:ext cx="551651" cy="48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11" y="110450"/>
            <a:ext cx="551077" cy="481705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35"/>
          <p:cNvSpPr txBox="1"/>
          <p:nvPr/>
        </p:nvSpPr>
        <p:spPr>
          <a:xfrm>
            <a:off x="262075" y="1378300"/>
            <a:ext cx="47661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exend"/>
                <a:ea typeface="Lexend"/>
                <a:cs typeface="Lexend"/>
                <a:sym typeface="Lexend"/>
              </a:rPr>
              <a:t>User: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Lexend"/>
              <a:buChar char="●"/>
            </a:pPr>
            <a:r>
              <a:rPr lang="es">
                <a:solidFill>
                  <a:srgbClr val="CC0000"/>
                </a:solidFill>
                <a:latin typeface="Lexend"/>
                <a:ea typeface="Lexend"/>
                <a:cs typeface="Lexend"/>
                <a:sym typeface="Lexend"/>
              </a:rPr>
              <a:t>User-User </a:t>
            </a:r>
            <a:r>
              <a:rPr lang="es">
                <a:solidFill>
                  <a:srgbClr val="CC0000"/>
                </a:solidFill>
                <a:latin typeface="Lexend"/>
                <a:ea typeface="Lexend"/>
                <a:cs typeface="Lexend"/>
                <a:sym typeface="Lexend"/>
              </a:rPr>
              <a:t>interaction</a:t>
            </a:r>
            <a:r>
              <a:rPr lang="es">
                <a:solidFill>
                  <a:srgbClr val="CC0000"/>
                </a:solidFill>
                <a:latin typeface="Lexend"/>
                <a:ea typeface="Lexend"/>
                <a:cs typeface="Lexend"/>
                <a:sym typeface="Lexend"/>
              </a:rPr>
              <a:t>?</a:t>
            </a:r>
            <a:endParaRPr>
              <a:solidFill>
                <a:srgbClr val="CC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Lexend"/>
              <a:buChar char="●"/>
            </a:pPr>
            <a:r>
              <a:rPr lang="es">
                <a:solidFill>
                  <a:srgbClr val="CC0000"/>
                </a:solidFill>
                <a:latin typeface="Lexend"/>
                <a:ea typeface="Lexend"/>
                <a:cs typeface="Lexend"/>
                <a:sym typeface="Lexend"/>
              </a:rPr>
              <a:t>User purchase data</a:t>
            </a:r>
            <a:r>
              <a:rPr lang="es">
                <a:solidFill>
                  <a:srgbClr val="CC0000"/>
                </a:solidFill>
                <a:latin typeface="Lexend"/>
                <a:ea typeface="Lexend"/>
                <a:cs typeface="Lexend"/>
                <a:sym typeface="Lexend"/>
              </a:rPr>
              <a:t>?</a:t>
            </a:r>
            <a:endParaRPr>
              <a:solidFill>
                <a:srgbClr val="CC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Lexend"/>
              <a:buChar char="●"/>
            </a:pPr>
            <a:r>
              <a:rPr lang="es">
                <a:solidFill>
                  <a:srgbClr val="CC0000"/>
                </a:solidFill>
                <a:latin typeface="Lexend"/>
                <a:ea typeface="Lexend"/>
                <a:cs typeface="Lexend"/>
                <a:sym typeface="Lexend"/>
              </a:rPr>
              <a:t>User loyalty (bought again)?</a:t>
            </a:r>
            <a:endParaRPr>
              <a:solidFill>
                <a:srgbClr val="CC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</a:pPr>
            <a:r>
              <a:rPr lang="es">
                <a:latin typeface="Lexend"/>
                <a:ea typeface="Lexend"/>
                <a:cs typeface="Lexend"/>
                <a:sym typeface="Lexend"/>
              </a:rPr>
              <a:t>Average rating per user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</a:pPr>
            <a:r>
              <a:rPr lang="es">
                <a:latin typeface="Lexend"/>
                <a:ea typeface="Lexend"/>
                <a:cs typeface="Lexend"/>
                <a:sym typeface="Lexend"/>
              </a:rPr>
              <a:t>User with the highest rating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</a:pPr>
            <a:r>
              <a:rPr lang="es">
                <a:latin typeface="Lexend"/>
                <a:ea typeface="Lexend"/>
                <a:cs typeface="Lexend"/>
                <a:sym typeface="Lexend"/>
              </a:rPr>
              <a:t>Graph of the user with the highest rating over time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</a:pPr>
            <a:r>
              <a:rPr lang="es">
                <a:latin typeface="Lexend"/>
                <a:ea typeface="Lexend"/>
                <a:cs typeface="Lexend"/>
                <a:sym typeface="Lexend"/>
              </a:rPr>
              <a:t>User with less rating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</a:pPr>
            <a:r>
              <a:rPr lang="es">
                <a:latin typeface="Lexend"/>
                <a:ea typeface="Lexend"/>
                <a:cs typeface="Lexend"/>
                <a:sym typeface="Lexend"/>
              </a:rPr>
              <a:t>Rating activity over time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</a:pPr>
            <a:r>
              <a:rPr lang="es">
                <a:latin typeface="Lexend"/>
                <a:ea typeface="Lexend"/>
                <a:cs typeface="Lexend"/>
                <a:sym typeface="Lexend"/>
              </a:rPr>
              <a:t>Simple demographic info for the users (age, gender, occupation, zip)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08" name="Google Shape;40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6"/>
          <p:cNvSpPr/>
          <p:nvPr/>
        </p:nvSpPr>
        <p:spPr>
          <a:xfrm flipH="1">
            <a:off x="9600" y="25"/>
            <a:ext cx="9144000" cy="5143500"/>
          </a:xfrm>
          <a:prstGeom prst="rtTriangle">
            <a:avLst/>
          </a:prstGeom>
          <a:solidFill>
            <a:srgbClr val="FFFC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6"/>
          <p:cNvSpPr txBox="1"/>
          <p:nvPr/>
        </p:nvSpPr>
        <p:spPr>
          <a:xfrm>
            <a:off x="823550" y="319325"/>
            <a:ext cx="8025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exend"/>
                <a:ea typeface="Lexend"/>
                <a:cs typeface="Lexend"/>
                <a:sym typeface="Lexend"/>
              </a:rPr>
              <a:t>Recommender System - Dataset - Analysis: product</a:t>
            </a:r>
            <a:endParaRPr sz="22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415" name="Google Shape;41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25" y="592170"/>
            <a:ext cx="551651" cy="48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11" y="110450"/>
            <a:ext cx="551077" cy="481705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36"/>
          <p:cNvSpPr txBox="1"/>
          <p:nvPr/>
        </p:nvSpPr>
        <p:spPr>
          <a:xfrm>
            <a:off x="262275" y="1439250"/>
            <a:ext cx="61332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exend"/>
                <a:ea typeface="Lexend"/>
                <a:cs typeface="Lexend"/>
                <a:sym typeface="Lexend"/>
              </a:rPr>
              <a:t>Product:</a:t>
            </a:r>
            <a:br>
              <a:rPr lang="es">
                <a:latin typeface="Lexend"/>
                <a:ea typeface="Lexend"/>
                <a:cs typeface="Lexend"/>
                <a:sym typeface="Lexend"/>
              </a:rPr>
            </a:b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Lexend"/>
              <a:buChar char="●"/>
            </a:pPr>
            <a:r>
              <a:rPr lang="es">
                <a:solidFill>
                  <a:srgbClr val="CC0000"/>
                </a:solidFill>
                <a:latin typeface="Lexend"/>
                <a:ea typeface="Lexend"/>
                <a:cs typeface="Lexend"/>
                <a:sym typeface="Lexend"/>
              </a:rPr>
              <a:t>Product-Product interaction?</a:t>
            </a:r>
            <a:endParaRPr>
              <a:solidFill>
                <a:srgbClr val="CC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</a:pPr>
            <a:r>
              <a:rPr lang="es">
                <a:highlight>
                  <a:srgbClr val="666666"/>
                </a:highlight>
                <a:latin typeface="Lexend"/>
                <a:ea typeface="Lexend"/>
                <a:cs typeface="Lexend"/>
                <a:sym typeface="Lexend"/>
              </a:rPr>
              <a:t>Rating</a:t>
            </a:r>
            <a:r>
              <a:rPr lang="es">
                <a:highlight>
                  <a:srgbClr val="666666"/>
                </a:highlight>
                <a:latin typeface="Lexend"/>
                <a:ea typeface="Lexend"/>
                <a:cs typeface="Lexend"/>
                <a:sym typeface="Lexend"/>
              </a:rPr>
              <a:t> per product</a:t>
            </a:r>
            <a:endParaRPr>
              <a:highlight>
                <a:srgbClr val="666666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</a:pPr>
            <a:r>
              <a:rPr lang="es">
                <a:highlight>
                  <a:srgbClr val="666666"/>
                </a:highlight>
                <a:latin typeface="Lexend"/>
                <a:ea typeface="Lexend"/>
                <a:cs typeface="Lexend"/>
                <a:sym typeface="Lexend"/>
              </a:rPr>
              <a:t>Average rating per product</a:t>
            </a:r>
            <a:endParaRPr>
              <a:highlight>
                <a:srgbClr val="666666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</a:pPr>
            <a:r>
              <a:rPr lang="es">
                <a:latin typeface="Lexend"/>
                <a:ea typeface="Lexend"/>
                <a:cs typeface="Lexend"/>
                <a:sym typeface="Lexend"/>
              </a:rPr>
              <a:t>Top 10 m</a:t>
            </a:r>
            <a:r>
              <a:rPr lang="es">
                <a:latin typeface="Lexend"/>
                <a:ea typeface="Lexend"/>
                <a:cs typeface="Lexend"/>
                <a:sym typeface="Lexend"/>
              </a:rPr>
              <a:t>ost valued product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</a:pPr>
            <a:r>
              <a:rPr lang="es">
                <a:latin typeface="Lexend"/>
                <a:ea typeface="Lexend"/>
                <a:cs typeface="Lexend"/>
                <a:sym typeface="Lexend"/>
              </a:rPr>
              <a:t>Graph of the most valued product over time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</a:pPr>
            <a:r>
              <a:rPr lang="es">
                <a:latin typeface="Lexend"/>
                <a:ea typeface="Lexend"/>
                <a:cs typeface="Lexend"/>
                <a:sym typeface="Lexend"/>
              </a:rPr>
              <a:t>Most purchased product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</a:pPr>
            <a:r>
              <a:rPr lang="es">
                <a:latin typeface="Lexend"/>
                <a:ea typeface="Lexend"/>
                <a:cs typeface="Lexend"/>
                <a:sym typeface="Lexend"/>
              </a:rPr>
              <a:t>Graph of the most purchased product over time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</a:pPr>
            <a:r>
              <a:rPr lang="es">
                <a:latin typeface="Lexend"/>
                <a:ea typeface="Lexend"/>
                <a:cs typeface="Lexend"/>
                <a:sym typeface="Lexend"/>
              </a:rPr>
              <a:t>Least purchased product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</a:pPr>
            <a:r>
              <a:rPr lang="es">
                <a:latin typeface="Lexend"/>
                <a:ea typeface="Lexend"/>
                <a:cs typeface="Lexend"/>
                <a:sym typeface="Lexend"/>
              </a:rPr>
              <a:t>Best valued product vs most purchased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</a:pPr>
            <a:r>
              <a:rPr lang="es">
                <a:latin typeface="Lexend"/>
                <a:ea typeface="Lexend"/>
                <a:cs typeface="Lexend"/>
                <a:sym typeface="Lexend"/>
              </a:rPr>
              <a:t>V</a:t>
            </a:r>
            <a:r>
              <a:rPr lang="es">
                <a:latin typeface="Lexend"/>
                <a:ea typeface="Lexend"/>
                <a:cs typeface="Lexend"/>
                <a:sym typeface="Lexend"/>
              </a:rPr>
              <a:t>endor reliability 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</a:pPr>
            <a:r>
              <a:rPr lang="es">
                <a:latin typeface="Lexend"/>
                <a:ea typeface="Lexend"/>
                <a:cs typeface="Lexend"/>
                <a:sym typeface="Lexend"/>
              </a:rPr>
              <a:t>Product availability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18" name="Google Shape;41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7"/>
          <p:cNvSpPr/>
          <p:nvPr/>
        </p:nvSpPr>
        <p:spPr>
          <a:xfrm>
            <a:off x="125" y="0"/>
            <a:ext cx="9144000" cy="1213800"/>
          </a:xfrm>
          <a:prstGeom prst="rect">
            <a:avLst/>
          </a:prstGeom>
          <a:solidFill>
            <a:srgbClr val="FFFC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7"/>
          <p:cNvSpPr txBox="1"/>
          <p:nvPr/>
        </p:nvSpPr>
        <p:spPr>
          <a:xfrm>
            <a:off x="823550" y="319325"/>
            <a:ext cx="8025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exend"/>
                <a:ea typeface="Lexend"/>
                <a:cs typeface="Lexend"/>
                <a:sym typeface="Lexend"/>
              </a:rPr>
              <a:t>Recommender System - Dataset - Analysis: product</a:t>
            </a:r>
            <a:endParaRPr sz="22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425" name="Google Shape;42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25" y="592170"/>
            <a:ext cx="551651" cy="48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11" y="110450"/>
            <a:ext cx="551077" cy="481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59325" y="1366200"/>
            <a:ext cx="4825600" cy="3624899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8"/>
          <p:cNvSpPr txBox="1"/>
          <p:nvPr/>
        </p:nvSpPr>
        <p:spPr>
          <a:xfrm>
            <a:off x="823550" y="319325"/>
            <a:ext cx="8025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exend"/>
                <a:ea typeface="Lexend"/>
                <a:cs typeface="Lexend"/>
                <a:sym typeface="Lexend"/>
              </a:rPr>
              <a:t>Recommender System - Progress</a:t>
            </a:r>
            <a:endParaRPr sz="22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434" name="Google Shape;43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25" y="592170"/>
            <a:ext cx="551651" cy="48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11" y="110450"/>
            <a:ext cx="551077" cy="481705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38"/>
          <p:cNvSpPr txBox="1"/>
          <p:nvPr/>
        </p:nvSpPr>
        <p:spPr>
          <a:xfrm>
            <a:off x="664900" y="1324675"/>
            <a:ext cx="8025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●"/>
            </a:pPr>
            <a:r>
              <a:rPr lang="es" sz="1800">
                <a:latin typeface="Lexend"/>
                <a:ea typeface="Lexend"/>
                <a:cs typeface="Lexend"/>
                <a:sym typeface="Lexend"/>
              </a:rPr>
              <a:t>Which model is better?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●"/>
            </a:pPr>
            <a:r>
              <a:rPr lang="es" sz="1800">
                <a:latin typeface="Lexend"/>
                <a:ea typeface="Lexend"/>
                <a:cs typeface="Lexend"/>
                <a:sym typeface="Lexend"/>
              </a:rPr>
              <a:t>How much time takes to train each model?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37" name="Google Shape;43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9"/>
          <p:cNvSpPr/>
          <p:nvPr/>
        </p:nvSpPr>
        <p:spPr>
          <a:xfrm flipH="1">
            <a:off x="9600" y="25"/>
            <a:ext cx="9144000" cy="5143500"/>
          </a:xfrm>
          <a:prstGeom prst="rtTriangle">
            <a:avLst/>
          </a:prstGeom>
          <a:solidFill>
            <a:srgbClr val="FFFC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9"/>
          <p:cNvSpPr txBox="1"/>
          <p:nvPr/>
        </p:nvSpPr>
        <p:spPr>
          <a:xfrm>
            <a:off x="823550" y="319325"/>
            <a:ext cx="8044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exend"/>
                <a:ea typeface="Lexend"/>
                <a:cs typeface="Lexend"/>
                <a:sym typeface="Lexend"/>
              </a:rPr>
              <a:t>Recommender System - Our recommendation</a:t>
            </a:r>
            <a:endParaRPr sz="22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444" name="Google Shape;44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25" y="592170"/>
            <a:ext cx="551651" cy="48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11" y="110450"/>
            <a:ext cx="551077" cy="481705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39"/>
          <p:cNvSpPr txBox="1"/>
          <p:nvPr/>
        </p:nvSpPr>
        <p:spPr>
          <a:xfrm>
            <a:off x="262275" y="1324950"/>
            <a:ext cx="84723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exend"/>
                <a:ea typeface="Lexend"/>
                <a:cs typeface="Lexend"/>
                <a:sym typeface="Lexend"/>
              </a:rPr>
              <a:t>Recommend 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exend"/>
              <a:buChar char="●"/>
            </a:pPr>
            <a:r>
              <a:rPr lang="es" sz="1200">
                <a:latin typeface="Lexend"/>
                <a:ea typeface="Lexend"/>
                <a:cs typeface="Lexend"/>
                <a:sym typeface="Lexend"/>
              </a:rPr>
              <a:t>To user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Lexend"/>
              <a:buChar char="○"/>
            </a:pPr>
            <a:r>
              <a:rPr lang="es" sz="1200">
                <a:latin typeface="Lexend"/>
                <a:ea typeface="Lexend"/>
                <a:cs typeface="Lexend"/>
                <a:sym typeface="Lexend"/>
              </a:rPr>
              <a:t>Most popular products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Lexend"/>
              <a:buChar char="○"/>
            </a:pPr>
            <a:r>
              <a:rPr lang="es" sz="1200">
                <a:latin typeface="Lexend"/>
                <a:ea typeface="Lexend"/>
                <a:cs typeface="Lexend"/>
                <a:sym typeface="Lexend"/>
              </a:rPr>
              <a:t>Products based on user profile 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Lexend"/>
              <a:buChar char="○"/>
            </a:pPr>
            <a:r>
              <a:rPr lang="es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Products based on users with similar profiles (Collaborative system)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○"/>
            </a:pPr>
            <a:r>
              <a:rPr lang="es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Similar products based on user’s purchases historic (Content-based)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○"/>
            </a:pPr>
            <a:r>
              <a:rPr lang="es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Top rating “5” user’s group: recommend similar products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○"/>
            </a:pPr>
            <a:r>
              <a:rPr lang="es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Predict if user will like a product (Classification)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Lexend"/>
              <a:buChar char="○"/>
            </a:pPr>
            <a:r>
              <a:t/>
            </a:r>
            <a:endParaRPr sz="1200"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exend"/>
              <a:buChar char="●"/>
            </a:pPr>
            <a:r>
              <a:rPr lang="es" sz="1200">
                <a:latin typeface="Lexend"/>
                <a:ea typeface="Lexend"/>
                <a:cs typeface="Lexend"/>
                <a:sym typeface="Lexend"/>
              </a:rPr>
              <a:t>To Providers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Lexend"/>
              <a:buChar char="○"/>
            </a:pPr>
            <a:r>
              <a:rPr lang="es" sz="1200">
                <a:latin typeface="Lexend"/>
                <a:ea typeface="Lexend"/>
                <a:cs typeface="Lexend"/>
                <a:sym typeface="Lexend"/>
              </a:rPr>
              <a:t>Products to the right users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47" name="Google Shape;447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0"/>
          <p:cNvSpPr/>
          <p:nvPr/>
        </p:nvSpPr>
        <p:spPr>
          <a:xfrm flipH="1">
            <a:off x="9600" y="25"/>
            <a:ext cx="9144000" cy="5143500"/>
          </a:xfrm>
          <a:prstGeom prst="rtTriangle">
            <a:avLst/>
          </a:prstGeom>
          <a:solidFill>
            <a:srgbClr val="FFFC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40"/>
          <p:cNvSpPr txBox="1"/>
          <p:nvPr/>
        </p:nvSpPr>
        <p:spPr>
          <a:xfrm>
            <a:off x="823550" y="319325"/>
            <a:ext cx="7739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exend"/>
                <a:ea typeface="Lexend"/>
                <a:cs typeface="Lexend"/>
                <a:sym typeface="Lexend"/>
              </a:rPr>
              <a:t>Recommender System - Training</a:t>
            </a:r>
            <a:endParaRPr sz="22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454" name="Google Shape;45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25" y="592170"/>
            <a:ext cx="551651" cy="48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11" y="110450"/>
            <a:ext cx="551077" cy="48170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40"/>
          <p:cNvGrpSpPr/>
          <p:nvPr/>
        </p:nvGrpSpPr>
        <p:grpSpPr>
          <a:xfrm>
            <a:off x="572688" y="2041350"/>
            <a:ext cx="1635900" cy="2084100"/>
            <a:chOff x="-3088625" y="2266725"/>
            <a:chExt cx="1635900" cy="2084100"/>
          </a:xfrm>
        </p:grpSpPr>
        <p:sp>
          <p:nvSpPr>
            <p:cNvPr id="457" name="Google Shape;457;p40"/>
            <p:cNvSpPr/>
            <p:nvPr/>
          </p:nvSpPr>
          <p:spPr>
            <a:xfrm>
              <a:off x="-3088625" y="2266725"/>
              <a:ext cx="1635900" cy="20841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40"/>
            <p:cNvSpPr txBox="1"/>
            <p:nvPr/>
          </p:nvSpPr>
          <p:spPr>
            <a:xfrm>
              <a:off x="-3056225" y="2523825"/>
              <a:ext cx="1571100" cy="15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>
                  <a:latin typeface="Lexend"/>
                  <a:ea typeface="Lexend"/>
                  <a:cs typeface="Lexend"/>
                  <a:sym typeface="Lexend"/>
                </a:rPr>
                <a:t>Training</a:t>
              </a:r>
              <a:br>
                <a:rPr lang="es" sz="1800">
                  <a:latin typeface="Lexend"/>
                  <a:ea typeface="Lexend"/>
                  <a:cs typeface="Lexend"/>
                  <a:sym typeface="Lexend"/>
                </a:rPr>
              </a:br>
              <a:r>
                <a:rPr lang="es" sz="1800">
                  <a:latin typeface="Lexend"/>
                  <a:ea typeface="Lexend"/>
                  <a:cs typeface="Lexend"/>
                  <a:sym typeface="Lexend"/>
                </a:rPr>
                <a:t>70%</a:t>
              </a:r>
              <a:br>
                <a:rPr lang="es" sz="1800">
                  <a:latin typeface="Lexend"/>
                  <a:ea typeface="Lexend"/>
                  <a:cs typeface="Lexend"/>
                  <a:sym typeface="Lexend"/>
                </a:rPr>
              </a:br>
              <a:br>
                <a:rPr lang="es" sz="1800">
                  <a:latin typeface="Lexend"/>
                  <a:ea typeface="Lexend"/>
                  <a:cs typeface="Lexend"/>
                  <a:sym typeface="Lexend"/>
                </a:rPr>
              </a:br>
              <a:r>
                <a:rPr lang="es" sz="1800">
                  <a:latin typeface="Lexend"/>
                  <a:ea typeface="Lexend"/>
                  <a:cs typeface="Lexend"/>
                  <a:sym typeface="Lexend"/>
                </a:rPr>
                <a:t>Test</a:t>
              </a:r>
              <a:br>
                <a:rPr lang="es" sz="1800">
                  <a:latin typeface="Lexend"/>
                  <a:ea typeface="Lexend"/>
                  <a:cs typeface="Lexend"/>
                  <a:sym typeface="Lexend"/>
                </a:rPr>
              </a:br>
              <a:r>
                <a:rPr lang="es" sz="1800">
                  <a:latin typeface="Lexend"/>
                  <a:ea typeface="Lexend"/>
                  <a:cs typeface="Lexend"/>
                  <a:sym typeface="Lexend"/>
                </a:rPr>
                <a:t>30%</a:t>
              </a:r>
              <a:endParaRPr sz="1800"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459" name="Google Shape;459;p40"/>
          <p:cNvGrpSpPr/>
          <p:nvPr/>
        </p:nvGrpSpPr>
        <p:grpSpPr>
          <a:xfrm>
            <a:off x="2649138" y="2041350"/>
            <a:ext cx="1635900" cy="2084100"/>
            <a:chOff x="-1174100" y="2266725"/>
            <a:chExt cx="1635900" cy="2084100"/>
          </a:xfrm>
        </p:grpSpPr>
        <p:sp>
          <p:nvSpPr>
            <p:cNvPr id="460" name="Google Shape;460;p40"/>
            <p:cNvSpPr/>
            <p:nvPr/>
          </p:nvSpPr>
          <p:spPr>
            <a:xfrm>
              <a:off x="-1174100" y="2266725"/>
              <a:ext cx="1635900" cy="20841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40"/>
            <p:cNvSpPr txBox="1"/>
            <p:nvPr/>
          </p:nvSpPr>
          <p:spPr>
            <a:xfrm>
              <a:off x="-1141700" y="2523825"/>
              <a:ext cx="1571100" cy="15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>
                  <a:latin typeface="Lexend"/>
                  <a:ea typeface="Lexend"/>
                  <a:cs typeface="Lexend"/>
                  <a:sym typeface="Lexend"/>
                </a:rPr>
                <a:t>Training</a:t>
              </a:r>
              <a:br>
                <a:rPr lang="es" sz="1800">
                  <a:latin typeface="Lexend"/>
                  <a:ea typeface="Lexend"/>
                  <a:cs typeface="Lexend"/>
                  <a:sym typeface="Lexend"/>
                </a:rPr>
              </a:br>
              <a:r>
                <a:rPr lang="es" sz="1800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rPr>
                <a:t>1,058,771</a:t>
              </a:r>
              <a:br>
                <a:rPr lang="es" sz="1800">
                  <a:latin typeface="Lexend"/>
                  <a:ea typeface="Lexend"/>
                  <a:cs typeface="Lexend"/>
                  <a:sym typeface="Lexend"/>
                </a:rPr>
              </a:br>
              <a:br>
                <a:rPr lang="es" sz="1800">
                  <a:latin typeface="Lexend"/>
                  <a:ea typeface="Lexend"/>
                  <a:cs typeface="Lexend"/>
                  <a:sym typeface="Lexend"/>
                </a:rPr>
              </a:br>
              <a:r>
                <a:rPr lang="es" sz="1800">
                  <a:latin typeface="Lexend"/>
                  <a:ea typeface="Lexend"/>
                  <a:cs typeface="Lexend"/>
                  <a:sym typeface="Lexend"/>
                </a:rPr>
                <a:t>Test</a:t>
              </a:r>
              <a:br>
                <a:rPr lang="es" sz="1800">
                  <a:latin typeface="Lexend"/>
                  <a:ea typeface="Lexend"/>
                  <a:cs typeface="Lexend"/>
                  <a:sym typeface="Lexend"/>
                </a:rPr>
              </a:br>
              <a:r>
                <a:rPr lang="es" sz="1800">
                  <a:latin typeface="Lexend"/>
                  <a:ea typeface="Lexend"/>
                  <a:cs typeface="Lexend"/>
                  <a:sym typeface="Lexend"/>
                </a:rPr>
                <a:t>453,759</a:t>
              </a:r>
              <a:endParaRPr sz="1800"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462" name="Google Shape;462;p40"/>
          <p:cNvGrpSpPr/>
          <p:nvPr/>
        </p:nvGrpSpPr>
        <p:grpSpPr>
          <a:xfrm>
            <a:off x="4725588" y="2041350"/>
            <a:ext cx="1635900" cy="2084100"/>
            <a:chOff x="749950" y="2114325"/>
            <a:chExt cx="1635900" cy="2084100"/>
          </a:xfrm>
        </p:grpSpPr>
        <p:sp>
          <p:nvSpPr>
            <p:cNvPr id="463" name="Google Shape;463;p40"/>
            <p:cNvSpPr/>
            <p:nvPr/>
          </p:nvSpPr>
          <p:spPr>
            <a:xfrm>
              <a:off x="749950" y="2114325"/>
              <a:ext cx="1635900" cy="20841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40"/>
            <p:cNvSpPr txBox="1"/>
            <p:nvPr/>
          </p:nvSpPr>
          <p:spPr>
            <a:xfrm>
              <a:off x="782350" y="2371425"/>
              <a:ext cx="1571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>
                  <a:latin typeface="Lexend"/>
                  <a:ea typeface="Lexend"/>
                  <a:cs typeface="Lexend"/>
                  <a:sym typeface="Lexend"/>
                </a:rPr>
                <a:t>text</a:t>
              </a:r>
              <a:endParaRPr sz="1800"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sp>
        <p:nvSpPr>
          <p:cNvPr id="465" name="Google Shape;46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1"/>
          <p:cNvSpPr/>
          <p:nvPr/>
        </p:nvSpPr>
        <p:spPr>
          <a:xfrm flipH="1">
            <a:off x="9600" y="25"/>
            <a:ext cx="9144000" cy="5143500"/>
          </a:xfrm>
          <a:prstGeom prst="rtTriangle">
            <a:avLst/>
          </a:prstGeom>
          <a:solidFill>
            <a:srgbClr val="FFFC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41"/>
          <p:cNvSpPr txBox="1"/>
          <p:nvPr/>
        </p:nvSpPr>
        <p:spPr>
          <a:xfrm>
            <a:off x="369925" y="1423550"/>
            <a:ext cx="84693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exend"/>
              <a:buChar char="●"/>
            </a:pPr>
            <a:r>
              <a:rPr lang="es" sz="1600">
                <a:latin typeface="Lexend"/>
                <a:ea typeface="Lexend"/>
                <a:cs typeface="Lexend"/>
                <a:sym typeface="Lexend"/>
              </a:rPr>
              <a:t>Hit Ratio (HR@K)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exend"/>
              <a:buChar char="●"/>
            </a:pPr>
            <a:r>
              <a:rPr lang="es" sz="1600">
                <a:latin typeface="Lexend"/>
                <a:ea typeface="Lexend"/>
                <a:cs typeface="Lexend"/>
                <a:sym typeface="Lexend"/>
              </a:rPr>
              <a:t>Normalized Discounted Cumulative Gain (NDCG@K)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exend"/>
              <a:buChar char="●"/>
            </a:pPr>
            <a:r>
              <a:t/>
            </a:r>
            <a:endParaRPr sz="1600">
              <a:latin typeface="Lexend"/>
              <a:ea typeface="Lexend"/>
              <a:cs typeface="Lexend"/>
              <a:sym typeface="Lexe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exend"/>
              <a:buChar char="●"/>
            </a:pPr>
            <a:r>
              <a:rPr lang="es" sz="1600">
                <a:latin typeface="Lexend"/>
                <a:ea typeface="Lexend"/>
                <a:cs typeface="Lexend"/>
                <a:sym typeface="Lexend"/>
              </a:rPr>
              <a:t>Mean Absolute Error (MAE)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exend"/>
              <a:buChar char="●"/>
            </a:pPr>
            <a:r>
              <a:rPr lang="es" sz="1600">
                <a:latin typeface="Lexend"/>
                <a:ea typeface="Lexend"/>
                <a:cs typeface="Lexend"/>
                <a:sym typeface="Lexend"/>
              </a:rPr>
              <a:t>Root mean squared error (RMSE)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exend"/>
              <a:buChar char="●"/>
            </a:pPr>
            <a:r>
              <a:rPr lang="es" sz="1600">
                <a:latin typeface="Lexend"/>
                <a:ea typeface="Lexend"/>
                <a:cs typeface="Lexend"/>
                <a:sym typeface="Lexend"/>
              </a:rPr>
              <a:t>Offline Experiments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exend"/>
              <a:buChar char="●"/>
            </a:pPr>
            <a:r>
              <a:rPr lang="es" sz="1600">
                <a:latin typeface="Lexend"/>
                <a:ea typeface="Lexend"/>
                <a:cs typeface="Lexend"/>
                <a:sym typeface="Lexend"/>
              </a:rPr>
              <a:t>Cross-validation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72" name="Google Shape;472;p41"/>
          <p:cNvSpPr txBox="1"/>
          <p:nvPr/>
        </p:nvSpPr>
        <p:spPr>
          <a:xfrm>
            <a:off x="823550" y="319325"/>
            <a:ext cx="7739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exend"/>
                <a:ea typeface="Lexend"/>
                <a:cs typeface="Lexend"/>
                <a:sym typeface="Lexend"/>
              </a:rPr>
              <a:t>Recommender System - Evaluation of the system</a:t>
            </a:r>
            <a:endParaRPr sz="22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473" name="Google Shape;47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25" y="592170"/>
            <a:ext cx="551651" cy="48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11" y="110450"/>
            <a:ext cx="551077" cy="481705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 flipH="1">
            <a:off x="9600" y="25"/>
            <a:ext cx="9144000" cy="5143500"/>
          </a:xfrm>
          <a:prstGeom prst="rtTriangle">
            <a:avLst/>
          </a:prstGeom>
          <a:solidFill>
            <a:srgbClr val="FFFC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823550" y="319325"/>
            <a:ext cx="7995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exend"/>
                <a:ea typeface="Lexend"/>
                <a:cs typeface="Lexend"/>
                <a:sym typeface="Lexend"/>
              </a:rPr>
              <a:t>Recommender System - 1. Motivation</a:t>
            </a:r>
            <a:endParaRPr sz="22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25" y="592170"/>
            <a:ext cx="551651" cy="48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11" y="110450"/>
            <a:ext cx="551077" cy="48170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5"/>
          <p:cNvSpPr txBox="1"/>
          <p:nvPr/>
        </p:nvSpPr>
        <p:spPr>
          <a:xfrm>
            <a:off x="1568850" y="1390000"/>
            <a:ext cx="6903600" cy="25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latin typeface="Lexend"/>
                <a:ea typeface="Lexend"/>
                <a:cs typeface="Lexend"/>
                <a:sym typeface="Lexend"/>
              </a:rPr>
              <a:t>Improve user experience</a:t>
            </a:r>
            <a:r>
              <a:rPr lang="es" sz="1500">
                <a:latin typeface="Lexend"/>
                <a:ea typeface="Lexend"/>
                <a:cs typeface="Lexend"/>
                <a:sym typeface="Lexend"/>
              </a:rPr>
              <a:t>: help users to discover new products and services based on their own interests.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User engagement: encourage users to </a:t>
            </a:r>
            <a:r>
              <a:rPr b="1" lang="es" sz="1500">
                <a:latin typeface="Lexend"/>
                <a:ea typeface="Lexend"/>
                <a:cs typeface="Lexend"/>
                <a:sym typeface="Lexend"/>
              </a:rPr>
              <a:t>engage </a:t>
            </a:r>
            <a:r>
              <a:rPr b="1" lang="es" sz="1500">
                <a:latin typeface="Lexend"/>
                <a:ea typeface="Lexend"/>
                <a:cs typeface="Lexend"/>
                <a:sym typeface="Lexend"/>
              </a:rPr>
              <a:t>with </a:t>
            </a:r>
            <a:r>
              <a:rPr b="1" lang="es" sz="1500">
                <a:latin typeface="Lexend"/>
                <a:ea typeface="Lexend"/>
                <a:cs typeface="Lexend"/>
                <a:sym typeface="Lexend"/>
              </a:rPr>
              <a:t>the content</a:t>
            </a:r>
            <a:r>
              <a:rPr lang="es" sz="1500">
                <a:latin typeface="Lexend"/>
                <a:ea typeface="Lexend"/>
                <a:cs typeface="Lexend"/>
                <a:sym typeface="Lexend"/>
              </a:rPr>
              <a:t> based on the </a:t>
            </a:r>
            <a:r>
              <a:rPr lang="es" sz="1500">
                <a:latin typeface="Lexend"/>
                <a:ea typeface="Lexend"/>
                <a:cs typeface="Lexend"/>
                <a:sym typeface="Lexend"/>
              </a:rPr>
              <a:t>recommendation</a:t>
            </a:r>
            <a:r>
              <a:rPr lang="es" sz="1500">
                <a:latin typeface="Lexend"/>
                <a:ea typeface="Lexend"/>
                <a:cs typeface="Lexend"/>
                <a:sym typeface="Lexend"/>
              </a:rPr>
              <a:t> of the products or services.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User </a:t>
            </a:r>
            <a:r>
              <a:rPr b="1" lang="es" sz="1500">
                <a:latin typeface="Lexend"/>
                <a:ea typeface="Lexend"/>
                <a:cs typeface="Lexend"/>
                <a:sym typeface="Lexend"/>
              </a:rPr>
              <a:t>loyalty</a:t>
            </a:r>
            <a:r>
              <a:rPr lang="es" sz="1500">
                <a:latin typeface="Lexend"/>
                <a:ea typeface="Lexend"/>
                <a:cs typeface="Lexend"/>
                <a:sym typeface="Lexend"/>
              </a:rPr>
              <a:t>: encourage customers to return.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Lexend"/>
                <a:ea typeface="Lexend"/>
                <a:cs typeface="Lexend"/>
                <a:sym typeface="Lexend"/>
              </a:rPr>
              <a:t>Marketing campaigns</a:t>
            </a:r>
            <a:r>
              <a:rPr lang="es" sz="1500">
                <a:latin typeface="Lexend"/>
                <a:ea typeface="Lexend"/>
                <a:cs typeface="Lexend"/>
                <a:sym typeface="Lexend"/>
              </a:rPr>
              <a:t>: knowing the users preferences, is better to target marketing action.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94" name="Google Shape;9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1251" y="1488775"/>
            <a:ext cx="392924" cy="441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1260" y="2156767"/>
            <a:ext cx="392903" cy="44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1250" y="2800012"/>
            <a:ext cx="392924" cy="441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1250" y="3443301"/>
            <a:ext cx="392924" cy="441148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2"/>
          <p:cNvSpPr/>
          <p:nvPr/>
        </p:nvSpPr>
        <p:spPr>
          <a:xfrm>
            <a:off x="125" y="0"/>
            <a:ext cx="9144000" cy="1213800"/>
          </a:xfrm>
          <a:prstGeom prst="rect">
            <a:avLst/>
          </a:prstGeom>
          <a:solidFill>
            <a:srgbClr val="FFFC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42"/>
          <p:cNvSpPr/>
          <p:nvPr/>
        </p:nvSpPr>
        <p:spPr>
          <a:xfrm flipH="1">
            <a:off x="9600" y="25"/>
            <a:ext cx="9144000" cy="5143500"/>
          </a:xfrm>
          <a:prstGeom prst="rtTriangle">
            <a:avLst/>
          </a:prstGeom>
          <a:solidFill>
            <a:srgbClr val="FFFC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42"/>
          <p:cNvSpPr txBox="1"/>
          <p:nvPr/>
        </p:nvSpPr>
        <p:spPr>
          <a:xfrm>
            <a:off x="823550" y="319325"/>
            <a:ext cx="8050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exend"/>
                <a:ea typeface="Lexend"/>
                <a:cs typeface="Lexend"/>
                <a:sym typeface="Lexend"/>
              </a:rPr>
              <a:t>Recommender System - UPC E</a:t>
            </a:r>
            <a:r>
              <a:rPr lang="es" sz="2200">
                <a:latin typeface="Lexend"/>
                <a:ea typeface="Lexend"/>
                <a:cs typeface="Lexend"/>
                <a:sym typeface="Lexend"/>
              </a:rPr>
              <a:t>valuation</a:t>
            </a:r>
            <a:endParaRPr sz="22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483" name="Google Shape;48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25" y="592170"/>
            <a:ext cx="551651" cy="48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11" y="110450"/>
            <a:ext cx="551077" cy="481705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42"/>
          <p:cNvSpPr txBox="1"/>
          <p:nvPr/>
        </p:nvSpPr>
        <p:spPr>
          <a:xfrm>
            <a:off x="556500" y="1689925"/>
            <a:ext cx="8050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latin typeface="Lexend"/>
                <a:ea typeface="Lexend"/>
                <a:cs typeface="Lexend"/>
                <a:sym typeface="Lexend"/>
              </a:rPr>
              <a:t>Advisor (30%) - per student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latin typeface="Lexend"/>
                <a:ea typeface="Lexend"/>
                <a:cs typeface="Lexend"/>
                <a:sym typeface="Lexend"/>
              </a:rPr>
              <a:t>○ Mid-project (15%)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Lexend"/>
                <a:ea typeface="Lexend"/>
                <a:cs typeface="Lexend"/>
                <a:sym typeface="Lexend"/>
              </a:rPr>
              <a:t>○ Final (15%)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latin typeface="Lexend"/>
                <a:ea typeface="Lexend"/>
                <a:cs typeface="Lexend"/>
                <a:sym typeface="Lexend"/>
              </a:rPr>
              <a:t>Presentation (30%) - per student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latin typeface="Lexend"/>
                <a:ea typeface="Lexend"/>
                <a:cs typeface="Lexend"/>
                <a:sym typeface="Lexend"/>
              </a:rPr>
              <a:t>○ Communication skills (10%) - per student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Lexend"/>
                <a:ea typeface="Lexend"/>
                <a:cs typeface="Lexend"/>
                <a:sym typeface="Lexend"/>
              </a:rPr>
              <a:t>○ Technical quality (20%) - per team (weighted by peers)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Lexend"/>
                <a:ea typeface="Lexend"/>
                <a:cs typeface="Lexend"/>
                <a:sym typeface="Lexend"/>
              </a:rPr>
              <a:t>Report (40%) - per team (weighted by peers)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86" name="Google Shape;486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/>
          <p:nvPr/>
        </p:nvSpPr>
        <p:spPr>
          <a:xfrm flipH="1">
            <a:off x="9600" y="25"/>
            <a:ext cx="9144000" cy="5143500"/>
          </a:xfrm>
          <a:prstGeom prst="rtTriangle">
            <a:avLst/>
          </a:prstGeom>
          <a:solidFill>
            <a:srgbClr val="FFFC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/>
        </p:nvSpPr>
        <p:spPr>
          <a:xfrm>
            <a:off x="823550" y="319325"/>
            <a:ext cx="7995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exend"/>
                <a:ea typeface="Lexend"/>
                <a:cs typeface="Lexend"/>
                <a:sym typeface="Lexend"/>
              </a:rPr>
              <a:t>Recommender System - 2. Goals</a:t>
            </a:r>
            <a:endParaRPr sz="22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25" y="592170"/>
            <a:ext cx="551651" cy="48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11" y="110450"/>
            <a:ext cx="551077" cy="48170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525150" y="3171550"/>
            <a:ext cx="1806900" cy="638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2620100" y="3171550"/>
            <a:ext cx="1806900" cy="638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4715050" y="3171550"/>
            <a:ext cx="1806900" cy="638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6810000" y="3171650"/>
            <a:ext cx="1806900" cy="638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552950" y="3268725"/>
            <a:ext cx="177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Baseline</a:t>
            </a:r>
            <a:endParaRPr b="1"/>
          </a:p>
        </p:txBody>
      </p:sp>
      <p:sp>
        <p:nvSpPr>
          <p:cNvPr id="113" name="Google Shape;113;p16"/>
          <p:cNvSpPr txBox="1"/>
          <p:nvPr/>
        </p:nvSpPr>
        <p:spPr>
          <a:xfrm>
            <a:off x="2634000" y="3183050"/>
            <a:ext cx="177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More complex data</a:t>
            </a:r>
            <a:endParaRPr b="1"/>
          </a:p>
        </p:txBody>
      </p:sp>
      <p:sp>
        <p:nvSpPr>
          <p:cNvPr id="114" name="Google Shape;114;p16"/>
          <p:cNvSpPr txBox="1"/>
          <p:nvPr/>
        </p:nvSpPr>
        <p:spPr>
          <a:xfrm>
            <a:off x="4717200" y="3183050"/>
            <a:ext cx="177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More complex model</a:t>
            </a:r>
            <a:endParaRPr b="1"/>
          </a:p>
        </p:txBody>
      </p:sp>
      <p:sp>
        <p:nvSpPr>
          <p:cNvPr id="115" name="Google Shape;115;p16"/>
          <p:cNvSpPr txBox="1"/>
          <p:nvPr/>
        </p:nvSpPr>
        <p:spPr>
          <a:xfrm>
            <a:off x="6824000" y="3183050"/>
            <a:ext cx="177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TBD: ethic recom, last seen …</a:t>
            </a:r>
            <a:endParaRPr b="1"/>
          </a:p>
        </p:txBody>
      </p:sp>
      <p:pic>
        <p:nvPicPr>
          <p:cNvPr id="116" name="Google Shape;11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150" y="2263949"/>
            <a:ext cx="792400" cy="79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16300" y="2352350"/>
            <a:ext cx="615648" cy="61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76461" y="2494151"/>
            <a:ext cx="331975" cy="33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11350" y="2352350"/>
            <a:ext cx="615648" cy="61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0100" y="2263937"/>
            <a:ext cx="792400" cy="792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Google Shape;121;p16"/>
          <p:cNvGrpSpPr/>
          <p:nvPr/>
        </p:nvGrpSpPr>
        <p:grpSpPr>
          <a:xfrm>
            <a:off x="3011872" y="1972981"/>
            <a:ext cx="1023358" cy="187313"/>
            <a:chOff x="6090834" y="3613344"/>
            <a:chExt cx="1023358" cy="187313"/>
          </a:xfrm>
        </p:grpSpPr>
        <p:pic>
          <p:nvPicPr>
            <p:cNvPr id="122" name="Google Shape;122;p16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090834" y="3613344"/>
              <a:ext cx="187322" cy="1873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16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6926870" y="3613344"/>
              <a:ext cx="187322" cy="1873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16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299843" y="3613344"/>
              <a:ext cx="187322" cy="1873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Google Shape;125;p16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508852" y="3613344"/>
              <a:ext cx="187322" cy="1873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6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717861" y="3613344"/>
              <a:ext cx="187322" cy="18731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7" name="Google Shape;127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2913346">
            <a:off x="3167986" y="2228614"/>
            <a:ext cx="331975" cy="33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2354585">
            <a:off x="3513611" y="2228614"/>
            <a:ext cx="331975" cy="33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27250" y="1785000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846700" y="2160300"/>
            <a:ext cx="843900" cy="84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735850" y="2160300"/>
            <a:ext cx="843900" cy="84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/>
          <p:nvPr/>
        </p:nvSpPr>
        <p:spPr>
          <a:xfrm>
            <a:off x="125" y="0"/>
            <a:ext cx="9144000" cy="1074000"/>
          </a:xfrm>
          <a:prstGeom prst="rect">
            <a:avLst/>
          </a:prstGeom>
          <a:solidFill>
            <a:srgbClr val="FFFC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-150" y="1666350"/>
            <a:ext cx="3051900" cy="3484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7"/>
          <p:cNvSpPr/>
          <p:nvPr/>
        </p:nvSpPr>
        <p:spPr>
          <a:xfrm>
            <a:off x="3051775" y="1666350"/>
            <a:ext cx="3051900" cy="3480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7"/>
          <p:cNvSpPr/>
          <p:nvPr/>
        </p:nvSpPr>
        <p:spPr>
          <a:xfrm>
            <a:off x="6092250" y="1666325"/>
            <a:ext cx="3051900" cy="3480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7"/>
          <p:cNvSpPr txBox="1"/>
          <p:nvPr/>
        </p:nvSpPr>
        <p:spPr>
          <a:xfrm>
            <a:off x="0" y="1073877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u="sng">
                <a:latin typeface="Lexend"/>
                <a:ea typeface="Lexend"/>
                <a:cs typeface="Lexend"/>
                <a:sym typeface="Lexend"/>
              </a:rPr>
              <a:t>29 categories</a:t>
            </a:r>
            <a:endParaRPr sz="1800" u="sng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823550" y="319325"/>
            <a:ext cx="8064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exend"/>
                <a:ea typeface="Lexend"/>
                <a:cs typeface="Lexend"/>
                <a:sym typeface="Lexend"/>
              </a:rPr>
              <a:t>Recommender System - Dataset - Categories</a:t>
            </a:r>
            <a:endParaRPr sz="22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42" name="Google Shape;14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25" y="592170"/>
            <a:ext cx="551651" cy="48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11" y="110450"/>
            <a:ext cx="551077" cy="48170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7"/>
          <p:cNvSpPr txBox="1"/>
          <p:nvPr/>
        </p:nvSpPr>
        <p:spPr>
          <a:xfrm>
            <a:off x="454225" y="1733775"/>
            <a:ext cx="22554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Amazon Fashion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All Beauty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Appliances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Arts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Crafts and Sewing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Automotive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Books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CDs and Vinyl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Cell Phones and Accessories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Clothing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Shoes and Jewelry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6377225" y="1733775"/>
            <a:ext cx="24630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exend"/>
                <a:ea typeface="Lexend"/>
                <a:cs typeface="Lexend"/>
                <a:sym typeface="Lexend"/>
              </a:rPr>
              <a:t>Office Products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exend"/>
                <a:ea typeface="Lexend"/>
                <a:cs typeface="Lexend"/>
                <a:sym typeface="Lexend"/>
              </a:rPr>
              <a:t>Patio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exend"/>
                <a:ea typeface="Lexend"/>
                <a:cs typeface="Lexend"/>
                <a:sym typeface="Lexend"/>
              </a:rPr>
              <a:t>Lawn and Garden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exend"/>
                <a:ea typeface="Lexend"/>
                <a:cs typeface="Lexend"/>
                <a:sym typeface="Lexend"/>
              </a:rPr>
              <a:t>Pet Supplies Prime Pantry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exend"/>
                <a:ea typeface="Lexend"/>
                <a:cs typeface="Lexend"/>
                <a:sym typeface="Lexend"/>
              </a:rPr>
              <a:t>Software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exend"/>
                <a:ea typeface="Lexend"/>
                <a:cs typeface="Lexend"/>
                <a:sym typeface="Lexend"/>
              </a:rPr>
              <a:t>Sports and Outdoors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exend"/>
                <a:ea typeface="Lexend"/>
                <a:cs typeface="Lexend"/>
                <a:sym typeface="Lexend"/>
              </a:rPr>
              <a:t>Tools and Home Improvement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exend"/>
                <a:ea typeface="Lexend"/>
                <a:cs typeface="Lexend"/>
                <a:sym typeface="Lexend"/>
              </a:rPr>
              <a:t>Toys and Games 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exend"/>
                <a:ea typeface="Lexend"/>
                <a:cs typeface="Lexend"/>
                <a:sym typeface="Lexend"/>
              </a:rPr>
              <a:t>and Video Games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6" name="Google Shape;146;p17"/>
          <p:cNvSpPr txBox="1"/>
          <p:nvPr/>
        </p:nvSpPr>
        <p:spPr>
          <a:xfrm>
            <a:off x="3397350" y="1730225"/>
            <a:ext cx="23493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Digital Music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Electronics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Gift Card</a:t>
            </a:r>
            <a:r>
              <a:rPr lang="es" sz="1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Grocery and Gourmet Food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Home and Kitchen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Industrial and Scientific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Kindle Store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Luxury Beauty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Magazine Subscriptions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Movies and TV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Musical Instruments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7" name="Google Shape;14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/>
          <p:nvPr/>
        </p:nvSpPr>
        <p:spPr>
          <a:xfrm>
            <a:off x="559700" y="2424125"/>
            <a:ext cx="2293200" cy="1720200"/>
          </a:xfrm>
          <a:prstGeom prst="parallelogram">
            <a:avLst>
              <a:gd fmla="val 25000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2470158" y="2424125"/>
            <a:ext cx="2293200" cy="1720200"/>
          </a:xfrm>
          <a:prstGeom prst="parallelogram">
            <a:avLst>
              <a:gd fmla="val 25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4380617" y="2424125"/>
            <a:ext cx="2293200" cy="1720200"/>
          </a:xfrm>
          <a:prstGeom prst="parallelogram">
            <a:avLst>
              <a:gd fmla="val 25000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6291075" y="2424150"/>
            <a:ext cx="2293200" cy="1720200"/>
          </a:xfrm>
          <a:prstGeom prst="parallelogram">
            <a:avLst>
              <a:gd fmla="val 25000" name="adj"/>
            </a:avLst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 txBox="1"/>
          <p:nvPr/>
        </p:nvSpPr>
        <p:spPr>
          <a:xfrm>
            <a:off x="871613" y="2914775"/>
            <a:ext cx="1586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R</a:t>
            </a:r>
            <a:r>
              <a:rPr lang="e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eviews</a:t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1,512,530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7" name="Google Shape;157;p18"/>
          <p:cNvSpPr txBox="1"/>
          <p:nvPr/>
        </p:nvSpPr>
        <p:spPr>
          <a:xfrm>
            <a:off x="823550" y="319325"/>
            <a:ext cx="8025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exend"/>
                <a:ea typeface="Lexend"/>
                <a:cs typeface="Lexend"/>
                <a:sym typeface="Lexend"/>
              </a:rPr>
              <a:t>Recommender System - Dataset - Our Category</a:t>
            </a:r>
            <a:endParaRPr sz="22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58" name="Google Shape;15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25" y="592170"/>
            <a:ext cx="551651" cy="48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11" y="110450"/>
            <a:ext cx="551077" cy="48170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8"/>
          <p:cNvSpPr txBox="1"/>
          <p:nvPr/>
        </p:nvSpPr>
        <p:spPr>
          <a:xfrm>
            <a:off x="2151325" y="1498150"/>
            <a:ext cx="484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Lexend"/>
                <a:ea typeface="Lexend"/>
                <a:cs typeface="Lexend"/>
                <a:sym typeface="Lexend"/>
              </a:rPr>
              <a:t>Subset: </a:t>
            </a:r>
            <a:r>
              <a:rPr lang="es" sz="2000">
                <a:latin typeface="Lexend"/>
                <a:ea typeface="Lexend"/>
                <a:cs typeface="Lexend"/>
                <a:sym typeface="Lexend"/>
              </a:rPr>
              <a:t>Musical Instruments</a:t>
            </a:r>
            <a:endParaRPr sz="2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61" name="Google Shape;161;p18"/>
          <p:cNvSpPr txBox="1"/>
          <p:nvPr/>
        </p:nvSpPr>
        <p:spPr>
          <a:xfrm>
            <a:off x="2871388" y="2914775"/>
            <a:ext cx="1490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r>
              <a:rPr lang="e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roducts</a:t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exend"/>
                <a:ea typeface="Lexend"/>
                <a:cs typeface="Lexend"/>
                <a:sym typeface="Lexend"/>
              </a:rPr>
              <a:t>112,222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4781875" y="2914775"/>
            <a:ext cx="1490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Users</a:t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903,330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63" name="Google Shape;163;p18"/>
          <p:cNvSpPr txBox="1"/>
          <p:nvPr/>
        </p:nvSpPr>
        <p:spPr>
          <a:xfrm>
            <a:off x="6692350" y="2914800"/>
            <a:ext cx="1490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795,6</a:t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Mb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64" name="Google Shape;16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/>
          <p:nvPr/>
        </p:nvSpPr>
        <p:spPr>
          <a:xfrm flipH="1">
            <a:off x="9600" y="25"/>
            <a:ext cx="9144000" cy="5143500"/>
          </a:xfrm>
          <a:prstGeom prst="rtTriangle">
            <a:avLst/>
          </a:prstGeom>
          <a:solidFill>
            <a:srgbClr val="FFFC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9"/>
          <p:cNvSpPr txBox="1"/>
          <p:nvPr/>
        </p:nvSpPr>
        <p:spPr>
          <a:xfrm>
            <a:off x="823550" y="319325"/>
            <a:ext cx="7995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exend"/>
                <a:ea typeface="Lexend"/>
                <a:cs typeface="Lexend"/>
                <a:sym typeface="Lexend"/>
              </a:rPr>
              <a:t>Recommender System - 3. Implementation</a:t>
            </a:r>
            <a:endParaRPr sz="22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25" y="592170"/>
            <a:ext cx="551651" cy="48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11" y="110450"/>
            <a:ext cx="551077" cy="48170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9"/>
          <p:cNvSpPr txBox="1"/>
          <p:nvPr/>
        </p:nvSpPr>
        <p:spPr>
          <a:xfrm>
            <a:off x="823550" y="842525"/>
            <a:ext cx="7648800" cy="42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exend"/>
                <a:ea typeface="Lexend"/>
                <a:cs typeface="Lexend"/>
                <a:sym typeface="Lexend"/>
              </a:rPr>
              <a:t>DATASET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exend"/>
                <a:ea typeface="Lexend"/>
                <a:cs typeface="Lexend"/>
                <a:sym typeface="Lexend"/>
              </a:rPr>
              <a:t>ANALYSIS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Lexend"/>
              <a:buChar char="❖"/>
            </a:pPr>
            <a:r>
              <a:rPr lang="es" sz="1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Amazon reviews (</a:t>
            </a:r>
            <a:r>
              <a:rPr lang="es" sz="1500" u="sng">
                <a:solidFill>
                  <a:schemeClr val="hlink"/>
                </a:solidFill>
                <a:hlinkClick r:id="rId5"/>
              </a:rPr>
              <a:t>Recommender Systems Datasets (ucsd.edu)</a:t>
            </a:r>
            <a:endParaRPr sz="1500" u="sng">
              <a:solidFill>
                <a:schemeClr val="hlink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Lexend"/>
              <a:buChar char="❖"/>
            </a:pPr>
            <a:r>
              <a:rPr lang="es" sz="1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One dataset for every product category</a:t>
            </a:r>
            <a:endParaRPr sz="1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Lexend"/>
              <a:buChar char="❖"/>
            </a:pPr>
            <a:r>
              <a:rPr lang="es" sz="1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Common format: userId, itemId, rating, timespan</a:t>
            </a:r>
            <a:endParaRPr sz="1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Lexend"/>
              <a:buChar char="❖"/>
            </a:pPr>
            <a:r>
              <a:rPr lang="es" sz="1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Get a script to set up category datasets:</a:t>
            </a:r>
            <a:endParaRPr sz="1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Lexend"/>
              <a:buChar char="➢"/>
            </a:pPr>
            <a:r>
              <a:rPr lang="es" sz="1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Reformat data types</a:t>
            </a:r>
            <a:endParaRPr sz="1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Lexend"/>
              <a:buChar char="➢"/>
            </a:pPr>
            <a:r>
              <a:rPr lang="es" sz="1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Eliminate duplicates</a:t>
            </a:r>
            <a:endParaRPr sz="1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Lexend"/>
              <a:buChar char="➢"/>
            </a:pPr>
            <a:r>
              <a:rPr lang="es" sz="1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Reduce size by parametrization of minimum ratings: per item and user</a:t>
            </a:r>
            <a:endParaRPr sz="1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4" name="Google Shape;17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/>
          <p:nvPr/>
        </p:nvSpPr>
        <p:spPr>
          <a:xfrm flipH="1">
            <a:off x="9600" y="25"/>
            <a:ext cx="9144000" cy="5143500"/>
          </a:xfrm>
          <a:prstGeom prst="rtTriangle">
            <a:avLst/>
          </a:prstGeom>
          <a:solidFill>
            <a:srgbClr val="FFFC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0"/>
          <p:cNvSpPr txBox="1"/>
          <p:nvPr/>
        </p:nvSpPr>
        <p:spPr>
          <a:xfrm>
            <a:off x="823550" y="319325"/>
            <a:ext cx="7995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exend"/>
                <a:ea typeface="Lexend"/>
                <a:cs typeface="Lexend"/>
                <a:sym typeface="Lexend"/>
              </a:rPr>
              <a:t>Recommender System - 3. Implementation</a:t>
            </a:r>
            <a:endParaRPr sz="22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25" y="592170"/>
            <a:ext cx="551651" cy="48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11" y="110450"/>
            <a:ext cx="551077" cy="48170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0" title="RECOMMENDER SYSTEM PROJECT AIDL2023"/>
          <p:cNvSpPr txBox="1"/>
          <p:nvPr/>
        </p:nvSpPr>
        <p:spPr>
          <a:xfrm>
            <a:off x="823550" y="1073875"/>
            <a:ext cx="7895100" cy="3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exend"/>
                <a:ea typeface="Lexend"/>
                <a:cs typeface="Lexend"/>
                <a:sym typeface="Lexend"/>
              </a:rPr>
              <a:t>COMPUTATIONAL RESOURCES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❖"/>
            </a:pPr>
            <a:r>
              <a:rPr lang="es" sz="1500">
                <a:solidFill>
                  <a:schemeClr val="dk1"/>
                </a:solidFill>
              </a:rPr>
              <a:t>GIT repository (</a:t>
            </a:r>
            <a:r>
              <a:rPr lang="es" sz="15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recommender system project AIDL2023</a:t>
            </a:r>
            <a:r>
              <a:rPr lang="es" sz="1500">
                <a:solidFill>
                  <a:schemeClr val="dk1"/>
                </a:solidFill>
              </a:rPr>
              <a:t>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❖"/>
            </a:pPr>
            <a:r>
              <a:rPr lang="es" sz="1500">
                <a:solidFill>
                  <a:schemeClr val="dk1"/>
                </a:solidFill>
              </a:rPr>
              <a:t>colab notebooks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❖"/>
            </a:pPr>
            <a:r>
              <a:rPr lang="es" sz="1500">
                <a:solidFill>
                  <a:schemeClr val="dk1"/>
                </a:solidFill>
              </a:rPr>
              <a:t>Google cloud virtual machine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DEEP LEARNING MODELS</a:t>
            </a:r>
            <a:endParaRPr sz="17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exend"/>
              <a:buChar char="❖"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Factorization Machines (FM)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exend"/>
              <a:buChar char="❖"/>
            </a:pPr>
            <a:r>
              <a:rPr lang="es" sz="1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Graph Convolutional Embeddings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exend"/>
              <a:buChar char="❖"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Random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exend"/>
              <a:buChar char="❖"/>
            </a:pPr>
            <a:r>
              <a:rPr lang="es" sz="1500">
                <a:latin typeface="Lexend"/>
                <a:ea typeface="Lexend"/>
                <a:cs typeface="Lexend"/>
                <a:sym typeface="Lexend"/>
              </a:rPr>
              <a:t>Popularity-Based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4" name="Google Shape;18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/>
          <p:nvPr/>
        </p:nvSpPr>
        <p:spPr>
          <a:xfrm flipH="1">
            <a:off x="9600" y="25"/>
            <a:ext cx="9144000" cy="5143500"/>
          </a:xfrm>
          <a:prstGeom prst="rtTriangle">
            <a:avLst/>
          </a:prstGeom>
          <a:solidFill>
            <a:srgbClr val="FFFC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1"/>
          <p:cNvSpPr txBox="1"/>
          <p:nvPr/>
        </p:nvSpPr>
        <p:spPr>
          <a:xfrm>
            <a:off x="823550" y="319325"/>
            <a:ext cx="7995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exend"/>
                <a:ea typeface="Lexend"/>
                <a:cs typeface="Lexend"/>
                <a:sym typeface="Lexend"/>
              </a:rPr>
              <a:t>Recommender System - 4. Milestones</a:t>
            </a:r>
            <a:endParaRPr sz="22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25" y="592170"/>
            <a:ext cx="551651" cy="48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11" y="110450"/>
            <a:ext cx="551077" cy="48170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