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59" r:id="rId3"/>
    <p:sldId id="257" r:id="rId4"/>
    <p:sldId id="260" r:id="rId5"/>
    <p:sldId id="261" r:id="rId6"/>
    <p:sldId id="262"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Basic Preemptive OS</a:t>
            </a:r>
            <a:endParaRPr lang="en-US" dirty="0"/>
          </a:p>
        </p:txBody>
      </p:sp>
      <p:sp>
        <p:nvSpPr>
          <p:cNvPr id="3" name="Subtítulo 2"/>
          <p:cNvSpPr>
            <a:spLocks noGrp="1"/>
          </p:cNvSpPr>
          <p:nvPr>
            <p:ph type="subTitle" idx="1"/>
          </p:nvPr>
        </p:nvSpPr>
        <p:spPr/>
        <p:txBody>
          <a:bodyPr/>
          <a:lstStyle/>
          <a:p>
            <a:r>
              <a:rPr lang="en-US" dirty="0"/>
              <a:t>C</a:t>
            </a:r>
            <a:r>
              <a:rPr lang="en-US" dirty="0" smtClean="0"/>
              <a:t>omponents</a:t>
            </a:r>
            <a:endParaRPr lang="en-US" dirty="0"/>
          </a:p>
        </p:txBody>
      </p:sp>
    </p:spTree>
    <p:extLst>
      <p:ext uri="{BB962C8B-B14F-4D97-AF65-F5344CB8AC3E}">
        <p14:creationId xmlns:p14="http://schemas.microsoft.com/office/powerpoint/2010/main" val="4134037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Main ()  </a:t>
            </a:r>
            <a:endParaRPr lang="en-US" dirty="0"/>
          </a:p>
        </p:txBody>
      </p:sp>
      <p:pic>
        <p:nvPicPr>
          <p:cNvPr id="4" name="Marcador de contenido 3"/>
          <p:cNvPicPr>
            <a:picLocks noGrp="1" noChangeAspect="1"/>
          </p:cNvPicPr>
          <p:nvPr>
            <p:ph idx="1"/>
          </p:nvPr>
        </p:nvPicPr>
        <p:blipFill>
          <a:blip r:embed="rId2"/>
          <a:stretch>
            <a:fillRect/>
          </a:stretch>
        </p:blipFill>
        <p:spPr>
          <a:xfrm>
            <a:off x="1304108" y="1452282"/>
            <a:ext cx="7154862" cy="4898522"/>
          </a:xfrm>
          <a:prstGeom prst="rect">
            <a:avLst/>
          </a:prstGeom>
        </p:spPr>
      </p:pic>
    </p:spTree>
    <p:extLst>
      <p:ext uri="{BB962C8B-B14F-4D97-AF65-F5344CB8AC3E}">
        <p14:creationId xmlns:p14="http://schemas.microsoft.com/office/powerpoint/2010/main" val="371982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Task state </a:t>
            </a:r>
            <a:br>
              <a:rPr lang="en-US" b="1" dirty="0"/>
            </a:br>
            <a:endParaRPr lang="en-US" dirty="0"/>
          </a:p>
        </p:txBody>
      </p:sp>
      <p:sp>
        <p:nvSpPr>
          <p:cNvPr id="3" name="Marcador de contenido 2"/>
          <p:cNvSpPr>
            <a:spLocks noGrp="1"/>
          </p:cNvSpPr>
          <p:nvPr>
            <p:ph idx="1"/>
          </p:nvPr>
        </p:nvSpPr>
        <p:spPr/>
        <p:txBody>
          <a:bodyPr/>
          <a:lstStyle/>
          <a:p>
            <a:r>
              <a:rPr lang="en-US" dirty="0" smtClean="0"/>
              <a:t>A </a:t>
            </a:r>
            <a:r>
              <a:rPr lang="en-US" dirty="0"/>
              <a:t>task typically can be in any one of the </a:t>
            </a:r>
            <a:r>
              <a:rPr lang="en-US" dirty="0" smtClean="0"/>
              <a:t>three following </a:t>
            </a:r>
            <a:r>
              <a:rPr lang="en-US" dirty="0"/>
              <a:t>states: </a:t>
            </a:r>
          </a:p>
          <a:p>
            <a:pPr marL="0" indent="0">
              <a:buNone/>
            </a:pPr>
            <a:r>
              <a:rPr lang="en-US" dirty="0"/>
              <a:t>1. Running </a:t>
            </a:r>
          </a:p>
          <a:p>
            <a:pPr marL="0" indent="0">
              <a:buNone/>
            </a:pPr>
            <a:r>
              <a:rPr lang="en-US" dirty="0"/>
              <a:t>2. Ready </a:t>
            </a:r>
          </a:p>
          <a:p>
            <a:pPr marL="0" indent="0">
              <a:buNone/>
            </a:pPr>
            <a:r>
              <a:rPr lang="en-US" dirty="0"/>
              <a:t>3. Suspended </a:t>
            </a:r>
          </a:p>
          <a:p>
            <a:pPr marL="0" indent="0">
              <a:buNone/>
            </a:pPr>
            <a:endParaRPr lang="en-US" dirty="0" smtClean="0"/>
          </a:p>
          <a:p>
            <a:pPr marL="0" indent="0">
              <a:buNone/>
            </a:pPr>
            <a:r>
              <a:rPr lang="en-US" dirty="0" smtClean="0"/>
              <a:t>In this </a:t>
            </a:r>
            <a:r>
              <a:rPr lang="en-US" dirty="0"/>
              <a:t>single-processing system there can be only one task running. A task can enter the running state </a:t>
            </a:r>
            <a:r>
              <a:rPr lang="en-US" dirty="0" smtClean="0"/>
              <a:t>from </a:t>
            </a:r>
            <a:r>
              <a:rPr lang="en-US" dirty="0"/>
              <a:t>the ready </a:t>
            </a:r>
            <a:r>
              <a:rPr lang="en-US" dirty="0" smtClean="0"/>
              <a:t>state; If </a:t>
            </a:r>
            <a:r>
              <a:rPr lang="en-US" dirty="0"/>
              <a:t>it is eligible to run based on its priority or its position in the scheduler </a:t>
            </a:r>
            <a:r>
              <a:rPr lang="en-US" dirty="0" smtClean="0"/>
              <a:t>list.</a:t>
            </a:r>
            <a:endParaRPr lang="en-US" dirty="0"/>
          </a:p>
        </p:txBody>
      </p:sp>
    </p:spTree>
    <p:extLst>
      <p:ext uri="{BB962C8B-B14F-4D97-AF65-F5344CB8AC3E}">
        <p14:creationId xmlns:p14="http://schemas.microsoft.com/office/powerpoint/2010/main" val="842999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1" algn="l" defTabSz="457200" rtl="0">
              <a:spcBef>
                <a:spcPct val="0"/>
              </a:spcBef>
            </a:pPr>
            <a:r>
              <a:rPr lang="es-MX" sz="3600" b="1" kern="1200" dirty="0" err="1">
                <a:solidFill>
                  <a:schemeClr val="accent1"/>
                </a:solidFill>
                <a:latin typeface="+mj-lt"/>
                <a:ea typeface="+mj-ea"/>
                <a:cs typeface="+mj-cs"/>
              </a:rPr>
              <a:t>Activate</a:t>
            </a:r>
            <a:r>
              <a:rPr lang="es-MX" sz="3600" b="1" kern="1200" dirty="0">
                <a:solidFill>
                  <a:schemeClr val="accent1"/>
                </a:solidFill>
                <a:latin typeface="+mj-lt"/>
                <a:ea typeface="+mj-ea"/>
                <a:cs typeface="+mj-cs"/>
              </a:rPr>
              <a:t> </a:t>
            </a:r>
            <a:r>
              <a:rPr lang="es-MX" sz="3600" b="1" kern="1200" dirty="0" err="1">
                <a:solidFill>
                  <a:schemeClr val="accent1"/>
                </a:solidFill>
                <a:latin typeface="+mj-lt"/>
                <a:ea typeface="+mj-ea"/>
                <a:cs typeface="+mj-cs"/>
              </a:rPr>
              <a:t>Task</a:t>
            </a:r>
            <a:r>
              <a:rPr lang="es-MX" sz="3600" b="1" kern="1200" dirty="0">
                <a:solidFill>
                  <a:schemeClr val="accent1"/>
                </a:solidFill>
                <a:latin typeface="+mj-lt"/>
                <a:ea typeface="+mj-ea"/>
                <a:cs typeface="+mj-cs"/>
              </a:rPr>
              <a:t>(</a:t>
            </a:r>
            <a:r>
              <a:rPr lang="es-MX" sz="3600" b="1" kern="1200" dirty="0" err="1">
                <a:solidFill>
                  <a:schemeClr val="accent1"/>
                </a:solidFill>
                <a:latin typeface="+mj-lt"/>
                <a:ea typeface="+mj-ea"/>
                <a:cs typeface="+mj-cs"/>
              </a:rPr>
              <a:t>TaskType</a:t>
            </a:r>
            <a:r>
              <a:rPr lang="es-MX" sz="3600" b="1" kern="1200" dirty="0">
                <a:solidFill>
                  <a:schemeClr val="accent1"/>
                </a:solidFill>
                <a:latin typeface="+mj-lt"/>
                <a:ea typeface="+mj-ea"/>
                <a:cs typeface="+mj-cs"/>
              </a:rPr>
              <a:t> </a:t>
            </a:r>
            <a:r>
              <a:rPr lang="es-MX" sz="3600" b="1" kern="1200" dirty="0" err="1">
                <a:solidFill>
                  <a:schemeClr val="accent1"/>
                </a:solidFill>
                <a:latin typeface="+mj-lt"/>
                <a:ea typeface="+mj-ea"/>
                <a:cs typeface="+mj-cs"/>
              </a:rPr>
              <a:t>taskID</a:t>
            </a:r>
            <a:r>
              <a:rPr lang="es-MX" sz="3600" b="1" kern="1200" dirty="0">
                <a:solidFill>
                  <a:schemeClr val="accent1"/>
                </a:solidFill>
                <a:latin typeface="+mj-lt"/>
                <a:ea typeface="+mj-ea"/>
                <a:cs typeface="+mj-cs"/>
              </a:rPr>
              <a:t>) </a:t>
            </a:r>
            <a:r>
              <a:rPr lang="en-US" dirty="0"/>
              <a:t/>
            </a:r>
            <a:br>
              <a:rPr lang="en-US" dirty="0"/>
            </a:br>
            <a:endParaRPr lang="en-US" dirty="0"/>
          </a:p>
        </p:txBody>
      </p:sp>
      <p:sp>
        <p:nvSpPr>
          <p:cNvPr id="4" name="Marcador de contenido 3"/>
          <p:cNvSpPr>
            <a:spLocks noGrp="1"/>
          </p:cNvSpPr>
          <p:nvPr>
            <p:ph idx="1"/>
          </p:nvPr>
        </p:nvSpPr>
        <p:spPr>
          <a:xfrm>
            <a:off x="677334" y="1501684"/>
            <a:ext cx="8596668" cy="2108269"/>
          </a:xfrm>
          <a:prstGeom prst="rect">
            <a:avLst/>
          </a:prstGeom>
        </p:spPr>
        <p:txBody>
          <a:bodyPr>
            <a:spAutoFit/>
          </a:bodyPr>
          <a:lstStyle/>
          <a:p>
            <a:pPr algn="just">
              <a:spcBef>
                <a:spcPts val="600"/>
              </a:spcBef>
              <a:spcAft>
                <a:spcPts val="0"/>
              </a:spcAft>
            </a:pPr>
            <a:r>
              <a:rPr lang="en-US" dirty="0" smtClean="0"/>
              <a:t>This </a:t>
            </a:r>
            <a:r>
              <a:rPr lang="en-US" dirty="0"/>
              <a:t>API receives as input the </a:t>
            </a:r>
            <a:r>
              <a:rPr lang="en-US" dirty="0" err="1"/>
              <a:t>taskID</a:t>
            </a:r>
            <a:r>
              <a:rPr lang="en-US" dirty="0"/>
              <a:t> parameter and switches its state from SUSPENDED to READY, if no error occurred, it pushes this task into the priority buffer according to task priority. There are two types of tasks, periodic task and triggered task, the firs type takes one additional step to be activated (turned to READY state), it calls to </a:t>
            </a:r>
            <a:r>
              <a:rPr lang="en-US" dirty="0" err="1"/>
              <a:t>Task_sch_activate</a:t>
            </a:r>
            <a:r>
              <a:rPr lang="en-US" dirty="0"/>
              <a:t>(), whereas the second type just calls </a:t>
            </a:r>
            <a:r>
              <a:rPr lang="en-US" dirty="0" err="1"/>
              <a:t>ActivateTask</a:t>
            </a:r>
            <a:r>
              <a:rPr lang="en-US" dirty="0"/>
              <a:t>(</a:t>
            </a:r>
            <a:r>
              <a:rPr lang="en-US" dirty="0" err="1"/>
              <a:t>TaskType</a:t>
            </a:r>
            <a:r>
              <a:rPr lang="en-US" dirty="0"/>
              <a:t> </a:t>
            </a:r>
            <a:r>
              <a:rPr lang="en-US" dirty="0" err="1"/>
              <a:t>taskID</a:t>
            </a:r>
            <a:r>
              <a:rPr lang="en-US" dirty="0"/>
              <a:t>). </a:t>
            </a:r>
          </a:p>
          <a:p>
            <a:pPr algn="just">
              <a:spcBef>
                <a:spcPts val="600"/>
              </a:spcBef>
              <a:spcAft>
                <a:spcPts val="0"/>
              </a:spcAft>
            </a:pPr>
            <a:endParaRPr lang="en-US" dirty="0"/>
          </a:p>
        </p:txBody>
      </p:sp>
      <p:pic>
        <p:nvPicPr>
          <p:cNvPr id="5" name="Picture 1"/>
          <p:cNvPicPr/>
          <p:nvPr/>
        </p:nvPicPr>
        <p:blipFill>
          <a:blip r:embed="rId2"/>
          <a:stretch>
            <a:fillRect/>
          </a:stretch>
        </p:blipFill>
        <p:spPr>
          <a:xfrm>
            <a:off x="1992798" y="3609953"/>
            <a:ext cx="6189345" cy="1941195"/>
          </a:xfrm>
          <a:prstGeom prst="rect">
            <a:avLst/>
          </a:prstGeom>
        </p:spPr>
      </p:pic>
    </p:spTree>
    <p:extLst>
      <p:ext uri="{BB962C8B-B14F-4D97-AF65-F5344CB8AC3E}">
        <p14:creationId xmlns:p14="http://schemas.microsoft.com/office/powerpoint/2010/main" val="2852120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2" algn="l" defTabSz="457200" rtl="0">
              <a:spcBef>
                <a:spcPct val="0"/>
              </a:spcBef>
            </a:pPr>
            <a:r>
              <a:rPr lang="es-MX" sz="3600" b="1" kern="1200" dirty="0" err="1" bmk="_Toc527751746">
                <a:solidFill>
                  <a:schemeClr val="accent1"/>
                </a:solidFill>
                <a:latin typeface="+mj-lt"/>
                <a:ea typeface="+mj-ea"/>
                <a:cs typeface="+mj-cs"/>
              </a:rPr>
              <a:t>Dispatcher</a:t>
            </a:r>
            <a:r>
              <a:rPr lang="es-MX" sz="1600" b="1" dirty="0">
                <a:solidFill>
                  <a:schemeClr val="tx1"/>
                </a:solidFill>
                <a:latin typeface="Times New Roman" panose="02020603050405020304" pitchFamily="18" charset="0"/>
                <a:cs typeface="Times New Roman" panose="02020603050405020304" pitchFamily="18" charset="0"/>
              </a:rPr>
              <a:t> </a:t>
            </a:r>
            <a:r>
              <a:rPr lang="es-MX" sz="1400" b="1" dirty="0">
                <a:solidFill>
                  <a:schemeClr val="tx1"/>
                </a:solidFill>
                <a:latin typeface="Times New Roman" panose="02020603050405020304" pitchFamily="18" charset="0"/>
                <a:cs typeface="Times New Roman" panose="02020603050405020304" pitchFamily="18" charset="0"/>
              </a:rPr>
              <a:t/>
            </a:r>
            <a:br>
              <a:rPr lang="es-MX"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4" name="Rectangle 2"/>
          <p:cNvSpPr>
            <a:spLocks noChangeArrowheads="1"/>
          </p:cNvSpPr>
          <p:nvPr/>
        </p:nvSpPr>
        <p:spPr bwMode="auto">
          <a:xfrm>
            <a:off x="94129" y="1179784"/>
            <a:ext cx="1001014" cy="1246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9829" tIns="304704" rIns="91440" bIns="30470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Calibri" panose="020F0502020204030204" pitchFamily="34" charset="0"/>
              </a:rPr>
              <a:t/>
            </a:r>
            <a:b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Calibri" panose="020F0502020204030204" pitchFamily="34" charset="0"/>
              </a:rPr>
            </a:br>
            <a:endParaRPr kumimoji="0" 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441" y="1568222"/>
            <a:ext cx="5619671" cy="47489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85731" y="1649762"/>
            <a:ext cx="5646471"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solidFill>
                  <a:schemeClr val="tx1">
                    <a:lumMod val="75000"/>
                    <a:lumOff val="25000"/>
                  </a:schemeClr>
                </a:solidFill>
              </a:rPr>
              <a:t>The dispatcher searches on the priority buffer FIFO and picks up the next task to be executed.</a:t>
            </a:r>
            <a:r>
              <a:rPr lang="en-US" sz="1200" dirty="0">
                <a:ea typeface="Times New Roman" panose="02020603050405020304" pitchFamily="18" charset="0"/>
                <a:cs typeface="Cambria" panose="02040503050406030204" pitchFamily="18" charset="0"/>
              </a:rPr>
              <a:t> </a:t>
            </a:r>
            <a:endParaRPr lang="en-US" sz="1100" dirty="0">
              <a:latin typeface="Arial" panose="020B0604020202020204" pitchFamily="34" charset="0"/>
            </a:endParaRPr>
          </a:p>
          <a:p>
            <a:pPr lvl="0" algn="just" fontAlgn="base">
              <a:spcBef>
                <a:spcPts val="600"/>
              </a:spcBef>
              <a:buClr>
                <a:schemeClr val="accent1"/>
              </a:buClr>
              <a:buSzPct val="80000"/>
            </a:pPr>
            <a:r>
              <a:rPr lang="en-US" dirty="0">
                <a:solidFill>
                  <a:schemeClr val="tx1">
                    <a:lumMod val="75000"/>
                    <a:lumOff val="25000"/>
                  </a:schemeClr>
                </a:solidFill>
              </a:rPr>
              <a:t>It finds the higher priority and oldest task in READY state to switch its status to RUNNING and </a:t>
            </a:r>
            <a:endParaRPr lang="en-US" dirty="0" smtClean="0">
              <a:solidFill>
                <a:schemeClr val="tx1">
                  <a:lumMod val="75000"/>
                  <a:lumOff val="25000"/>
                </a:schemeClr>
              </a:solidFill>
            </a:endParaRPr>
          </a:p>
          <a:p>
            <a:pPr lvl="0" algn="just" fontAlgn="base">
              <a:spcBef>
                <a:spcPts val="600"/>
              </a:spcBef>
              <a:buClr>
                <a:schemeClr val="accent1"/>
              </a:buClr>
              <a:buSzPct val="80000"/>
            </a:pPr>
            <a:r>
              <a:rPr lang="en-US" dirty="0" smtClean="0">
                <a:solidFill>
                  <a:schemeClr val="tx1">
                    <a:lumMod val="75000"/>
                    <a:lumOff val="25000"/>
                  </a:schemeClr>
                </a:solidFill>
              </a:rPr>
              <a:t>returns </a:t>
            </a:r>
            <a:r>
              <a:rPr lang="en-US" dirty="0">
                <a:solidFill>
                  <a:schemeClr val="tx1">
                    <a:lumMod val="75000"/>
                    <a:lumOff val="25000"/>
                  </a:schemeClr>
                </a:solidFill>
              </a:rPr>
              <a:t>the pointer to the task to be executed, but doesn’t execute it, </a:t>
            </a:r>
            <a:r>
              <a:rPr lang="en-US" dirty="0" smtClean="0">
                <a:solidFill>
                  <a:schemeClr val="tx1">
                    <a:lumMod val="75000"/>
                    <a:lumOff val="25000"/>
                  </a:schemeClr>
                </a:solidFill>
              </a:rPr>
              <a:t>that’s </a:t>
            </a:r>
            <a:r>
              <a:rPr lang="en-US" dirty="0">
                <a:solidFill>
                  <a:schemeClr val="tx1">
                    <a:lumMod val="75000"/>
                    <a:lumOff val="25000"/>
                  </a:schemeClr>
                </a:solidFill>
              </a:rPr>
              <a:t>the function </a:t>
            </a:r>
            <a:r>
              <a:rPr lang="en-US" dirty="0" smtClean="0">
                <a:solidFill>
                  <a:schemeClr val="tx1">
                    <a:lumMod val="75000"/>
                    <a:lumOff val="25000"/>
                  </a:schemeClr>
                </a:solidFill>
              </a:rPr>
              <a:t>of</a:t>
            </a:r>
          </a:p>
          <a:p>
            <a:pPr lvl="0" algn="just" fontAlgn="base">
              <a:spcBef>
                <a:spcPts val="600"/>
              </a:spcBef>
              <a:buClr>
                <a:schemeClr val="accent1"/>
              </a:buClr>
              <a:buSzPct val="80000"/>
            </a:pPr>
            <a:r>
              <a:rPr lang="en-US" dirty="0" err="1" smtClean="0">
                <a:solidFill>
                  <a:schemeClr val="tx1">
                    <a:lumMod val="75000"/>
                    <a:lumOff val="25000"/>
                  </a:schemeClr>
                </a:solidFill>
              </a:rPr>
              <a:t>restore_context</a:t>
            </a:r>
            <a:r>
              <a:rPr lang="en-US" dirty="0">
                <a:solidFill>
                  <a:schemeClr val="tx1">
                    <a:lumMod val="75000"/>
                    <a:lumOff val="25000"/>
                  </a:schemeClr>
                </a:solidFill>
              </a:rPr>
              <a:t>() explained later in this document</a:t>
            </a:r>
            <a:r>
              <a:rPr lang="en-US" dirty="0" smtClean="0">
                <a:solidFill>
                  <a:schemeClr val="tx1">
                    <a:lumMod val="75000"/>
                    <a:lumOff val="25000"/>
                  </a:schemeClr>
                </a:solidFill>
              </a:rPr>
              <a:t>.</a:t>
            </a:r>
          </a:p>
          <a:p>
            <a:pPr lvl="0" algn="just" fontAlgn="base">
              <a:spcBef>
                <a:spcPts val="600"/>
              </a:spcBef>
              <a:buClr>
                <a:schemeClr val="accent1"/>
              </a:buClr>
              <a:buSzPct val="80000"/>
            </a:pPr>
            <a:endParaRPr lang="en-US" dirty="0">
              <a:solidFill>
                <a:schemeClr val="tx1">
                  <a:lumMod val="75000"/>
                  <a:lumOff val="25000"/>
                </a:schemeClr>
              </a:solidFill>
            </a:endParaRPr>
          </a:p>
          <a:p>
            <a:pPr marR="0" lvl="0" algn="just" fontAlgn="base">
              <a:lnSpc>
                <a:spcPct val="100000"/>
              </a:lnSpc>
              <a:spcBef>
                <a:spcPts val="600"/>
              </a:spcBef>
              <a:buClr>
                <a:schemeClr val="accent1"/>
              </a:buClr>
              <a:buSzPct val="80000"/>
              <a:tabLst/>
            </a:pPr>
            <a:r>
              <a:rPr lang="en-US" dirty="0">
                <a:solidFill>
                  <a:schemeClr val="tx1">
                    <a:lumMod val="75000"/>
                    <a:lumOff val="25000"/>
                  </a:schemeClr>
                </a:solidFill>
              </a:rPr>
              <a:t>Dispatching a task implies it’s previous Activation. </a:t>
            </a:r>
            <a:r>
              <a:rPr lang="en-US" dirty="0" smtClean="0">
                <a:solidFill>
                  <a:schemeClr val="tx1">
                    <a:lumMod val="75000"/>
                    <a:lumOff val="25000"/>
                  </a:schemeClr>
                </a:solidFill>
              </a:rPr>
              <a:t>Basically </a:t>
            </a:r>
            <a:r>
              <a:rPr lang="en-US" dirty="0" err="1">
                <a:solidFill>
                  <a:schemeClr val="tx1">
                    <a:lumMod val="75000"/>
                    <a:lumOff val="25000"/>
                  </a:schemeClr>
                </a:solidFill>
              </a:rPr>
              <a:t>ActivateTask</a:t>
            </a:r>
            <a:r>
              <a:rPr lang="en-US" dirty="0">
                <a:solidFill>
                  <a:schemeClr val="tx1">
                    <a:lumMod val="75000"/>
                    <a:lumOff val="25000"/>
                  </a:schemeClr>
                </a:solidFill>
              </a:rPr>
              <a:t>(TASKID) is cyclically </a:t>
            </a:r>
            <a:endParaRPr lang="en-US" dirty="0" smtClean="0">
              <a:solidFill>
                <a:schemeClr val="tx1">
                  <a:lumMod val="75000"/>
                  <a:lumOff val="25000"/>
                </a:schemeClr>
              </a:solidFill>
            </a:endParaRPr>
          </a:p>
          <a:p>
            <a:pPr marR="0" lvl="0" algn="just" fontAlgn="base">
              <a:lnSpc>
                <a:spcPct val="100000"/>
              </a:lnSpc>
              <a:spcBef>
                <a:spcPts val="600"/>
              </a:spcBef>
              <a:buClr>
                <a:schemeClr val="accent1"/>
              </a:buClr>
              <a:buSzPct val="80000"/>
              <a:tabLst/>
            </a:pPr>
            <a:r>
              <a:rPr lang="en-US" dirty="0" smtClean="0">
                <a:solidFill>
                  <a:schemeClr val="tx1">
                    <a:lumMod val="75000"/>
                    <a:lumOff val="25000"/>
                  </a:schemeClr>
                </a:solidFill>
              </a:rPr>
              <a:t>running </a:t>
            </a:r>
            <a:r>
              <a:rPr lang="en-US" dirty="0">
                <a:solidFill>
                  <a:schemeClr val="tx1">
                    <a:lumMod val="75000"/>
                    <a:lumOff val="25000"/>
                  </a:schemeClr>
                </a:solidFill>
              </a:rPr>
              <a:t>in </a:t>
            </a:r>
            <a:r>
              <a:rPr lang="en-US" dirty="0" err="1">
                <a:solidFill>
                  <a:schemeClr val="tx1">
                    <a:lumMod val="75000"/>
                    <a:lumOff val="25000"/>
                  </a:schemeClr>
                </a:solidFill>
              </a:rPr>
              <a:t>SchM_OsTick</a:t>
            </a:r>
            <a:r>
              <a:rPr lang="en-US" dirty="0">
                <a:solidFill>
                  <a:schemeClr val="tx1">
                    <a:lumMod val="75000"/>
                    <a:lumOff val="25000"/>
                  </a:schemeClr>
                </a:solidFill>
              </a:rPr>
              <a:t> meaning it shall be possible to interrupt the current task to </a:t>
            </a:r>
            <a:endParaRPr lang="en-US" dirty="0" smtClean="0">
              <a:solidFill>
                <a:schemeClr val="tx1">
                  <a:lumMod val="75000"/>
                  <a:lumOff val="25000"/>
                </a:schemeClr>
              </a:solidFill>
            </a:endParaRPr>
          </a:p>
          <a:p>
            <a:pPr marR="0" lvl="0" algn="just" fontAlgn="base">
              <a:lnSpc>
                <a:spcPct val="100000"/>
              </a:lnSpc>
              <a:spcBef>
                <a:spcPts val="600"/>
              </a:spcBef>
              <a:buClr>
                <a:schemeClr val="accent1"/>
              </a:buClr>
              <a:buSzPct val="80000"/>
              <a:tabLst/>
            </a:pPr>
            <a:r>
              <a:rPr lang="en-US" dirty="0" smtClean="0">
                <a:solidFill>
                  <a:schemeClr val="tx1">
                    <a:lumMod val="75000"/>
                    <a:lumOff val="25000"/>
                  </a:schemeClr>
                </a:solidFill>
              </a:rPr>
              <a:t>allocate </a:t>
            </a:r>
            <a:r>
              <a:rPr lang="en-US" dirty="0">
                <a:solidFill>
                  <a:schemeClr val="tx1">
                    <a:lumMod val="75000"/>
                    <a:lumOff val="25000"/>
                  </a:schemeClr>
                </a:solidFill>
              </a:rPr>
              <a:t>in the execution buffer the next entry.</a:t>
            </a:r>
          </a:p>
          <a:p>
            <a:pPr marL="342900" marR="0" lvl="0" indent="-342900" algn="just" fontAlgn="base">
              <a:lnSpc>
                <a:spcPct val="100000"/>
              </a:lnSpc>
              <a:spcBef>
                <a:spcPts val="600"/>
              </a:spcBef>
              <a:buClr>
                <a:schemeClr val="accent1"/>
              </a:buClr>
              <a:buSzPct val="80000"/>
              <a:buFont typeface="Wingdings 3" charset="2"/>
              <a:buChar char=""/>
              <a:tabLst/>
            </a:pPr>
            <a:endParaRPr lang="en-US" dirty="0">
              <a:solidFill>
                <a:schemeClr val="tx1">
                  <a:lumMod val="75000"/>
                  <a:lumOff val="25000"/>
                </a:schemeClr>
              </a:solidFill>
            </a:endParaRPr>
          </a:p>
        </p:txBody>
      </p:sp>
    </p:spTree>
    <p:extLst>
      <p:ext uri="{BB962C8B-B14F-4D97-AF65-F5344CB8AC3E}">
        <p14:creationId xmlns:p14="http://schemas.microsoft.com/office/powerpoint/2010/main" val="2181022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1" algn="l" defTabSz="457200" rtl="0">
              <a:spcBef>
                <a:spcPct val="0"/>
              </a:spcBef>
            </a:pPr>
            <a:r>
              <a:rPr lang="es-MX" sz="3600" b="1" kern="1200" dirty="0" err="1" bmk="_Toc527751746">
                <a:solidFill>
                  <a:schemeClr val="accent1"/>
                </a:solidFill>
                <a:latin typeface="+mj-lt"/>
                <a:ea typeface="+mj-ea"/>
                <a:cs typeface="+mj-cs"/>
              </a:rPr>
              <a:t>Restore</a:t>
            </a:r>
            <a:r>
              <a:rPr lang="es-MX" b="1" dirty="0"/>
              <a:t> </a:t>
            </a:r>
            <a:r>
              <a:rPr lang="es-MX" sz="3600" b="1" kern="1200" dirty="0" err="1" bmk="_Toc527751746">
                <a:solidFill>
                  <a:schemeClr val="accent1"/>
                </a:solidFill>
                <a:latin typeface="+mj-lt"/>
                <a:ea typeface="+mj-ea"/>
                <a:cs typeface="+mj-cs"/>
              </a:rPr>
              <a:t>Context</a:t>
            </a:r>
            <a:r>
              <a:rPr lang="en-US" sz="1400" b="1" dirty="0"/>
              <a:t/>
            </a:r>
            <a:br>
              <a:rPr lang="en-US" sz="1400" b="1" dirty="0"/>
            </a:br>
            <a:endParaRPr lang="en-US" dirty="0"/>
          </a:p>
        </p:txBody>
      </p:sp>
      <p:sp>
        <p:nvSpPr>
          <p:cNvPr id="3" name="Marcador de contenido 2"/>
          <p:cNvSpPr>
            <a:spLocks noGrp="1"/>
          </p:cNvSpPr>
          <p:nvPr>
            <p:ph idx="1"/>
          </p:nvPr>
        </p:nvSpPr>
        <p:spPr>
          <a:xfrm>
            <a:off x="583205" y="1865130"/>
            <a:ext cx="4755278" cy="3880773"/>
          </a:xfrm>
        </p:spPr>
        <p:txBody>
          <a:bodyPr/>
          <a:lstStyle/>
          <a:p>
            <a:r>
              <a:rPr lang="en-US" dirty="0" smtClean="0"/>
              <a:t>Dispatcher </a:t>
            </a:r>
            <a:r>
              <a:rPr lang="en-US" dirty="0"/>
              <a:t>selects who’s next in RUNNING, but </a:t>
            </a:r>
            <a:r>
              <a:rPr lang="en-US" dirty="0" err="1"/>
              <a:t>restore_context</a:t>
            </a:r>
            <a:r>
              <a:rPr lang="en-US" dirty="0"/>
              <a:t>() shifts the stack and POPS data to run the task.</a:t>
            </a:r>
          </a:p>
          <a:p>
            <a:endParaRPr lang="en-US" dirty="0"/>
          </a:p>
        </p:txBody>
      </p:sp>
      <p:pic>
        <p:nvPicPr>
          <p:cNvPr id="4" name="Picture 6"/>
          <p:cNvPicPr/>
          <p:nvPr/>
        </p:nvPicPr>
        <p:blipFill>
          <a:blip r:embed="rId2"/>
          <a:stretch>
            <a:fillRect/>
          </a:stretch>
        </p:blipFill>
        <p:spPr>
          <a:xfrm>
            <a:off x="5571565" y="1685252"/>
            <a:ext cx="5943600" cy="4240530"/>
          </a:xfrm>
          <a:prstGeom prst="rect">
            <a:avLst/>
          </a:prstGeom>
        </p:spPr>
      </p:pic>
    </p:spTree>
    <p:extLst>
      <p:ext uri="{BB962C8B-B14F-4D97-AF65-F5344CB8AC3E}">
        <p14:creationId xmlns:p14="http://schemas.microsoft.com/office/powerpoint/2010/main" val="1455866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97541"/>
            <a:ext cx="8596668" cy="5543821"/>
          </a:xfrm>
        </p:spPr>
        <p:txBody>
          <a:bodyPr>
            <a:normAutofit lnSpcReduction="10000"/>
          </a:bodyPr>
          <a:lstStyle/>
          <a:p>
            <a:pPr marL="457200" lvl="1" indent="0">
              <a:spcBef>
                <a:spcPct val="0"/>
              </a:spcBef>
              <a:buNone/>
            </a:pPr>
            <a:r>
              <a:rPr lang="es-MX" sz="3900" dirty="0" err="1">
                <a:solidFill>
                  <a:schemeClr val="accent1"/>
                </a:solidFill>
                <a:latin typeface="+mj-lt"/>
                <a:ea typeface="+mj-ea"/>
                <a:cs typeface="+mj-cs"/>
              </a:rPr>
              <a:t>Calls</a:t>
            </a:r>
            <a:r>
              <a:rPr lang="es-MX" sz="3900" dirty="0">
                <a:solidFill>
                  <a:schemeClr val="accent1"/>
                </a:solidFill>
                <a:latin typeface="+mj-lt"/>
                <a:ea typeface="+mj-ea"/>
                <a:cs typeface="+mj-cs"/>
              </a:rPr>
              <a:t> </a:t>
            </a:r>
            <a:r>
              <a:rPr lang="es-MX" sz="3900" dirty="0" err="1">
                <a:solidFill>
                  <a:schemeClr val="accent1"/>
                </a:solidFill>
                <a:latin typeface="+mj-lt"/>
                <a:ea typeface="+mj-ea"/>
                <a:cs typeface="+mj-cs"/>
              </a:rPr>
              <a:t>from</a:t>
            </a:r>
            <a:r>
              <a:rPr lang="es-MX" sz="3900" dirty="0">
                <a:solidFill>
                  <a:schemeClr val="accent1"/>
                </a:solidFill>
                <a:latin typeface="+mj-lt"/>
                <a:ea typeface="+mj-ea"/>
                <a:cs typeface="+mj-cs"/>
              </a:rPr>
              <a:t> </a:t>
            </a:r>
            <a:r>
              <a:rPr lang="es-MX" sz="3900" dirty="0" err="1">
                <a:solidFill>
                  <a:schemeClr val="accent1"/>
                </a:solidFill>
                <a:latin typeface="+mj-lt"/>
                <a:ea typeface="+mj-ea"/>
                <a:cs typeface="+mj-cs"/>
              </a:rPr>
              <a:t>tasks</a:t>
            </a:r>
            <a:r>
              <a:rPr lang="es-MX" sz="3900" dirty="0">
                <a:solidFill>
                  <a:schemeClr val="accent1"/>
                </a:solidFill>
                <a:latin typeface="+mj-lt"/>
                <a:ea typeface="+mj-ea"/>
                <a:cs typeface="+mj-cs"/>
              </a:rPr>
              <a:t> </a:t>
            </a:r>
            <a:endParaRPr lang="en-US" sz="3900" dirty="0">
              <a:solidFill>
                <a:schemeClr val="accent1"/>
              </a:solidFill>
              <a:latin typeface="+mj-lt"/>
              <a:ea typeface="+mj-ea"/>
              <a:cs typeface="+mj-cs"/>
            </a:endParaRPr>
          </a:p>
          <a:p>
            <a:r>
              <a:rPr lang="en-US" dirty="0"/>
              <a:t>In OSEK, a task can only terminate itself, each tasks shall terminate itself at the end of its code. Then, three functions must be called at the end of overall tasks, these functions are described below. </a:t>
            </a:r>
          </a:p>
          <a:p>
            <a:r>
              <a:rPr lang="en-US" dirty="0"/>
              <a:t>1. </a:t>
            </a:r>
            <a:r>
              <a:rPr lang="en-US" dirty="0" err="1"/>
              <a:t>statusOS</a:t>
            </a:r>
            <a:r>
              <a:rPr lang="en-US" dirty="0"/>
              <a:t> = </a:t>
            </a:r>
            <a:r>
              <a:rPr lang="en-US" dirty="0" err="1"/>
              <a:t>TerminateTask</a:t>
            </a:r>
            <a:r>
              <a:rPr lang="en-US" dirty="0"/>
              <a:t>() ; </a:t>
            </a:r>
          </a:p>
          <a:p>
            <a:r>
              <a:rPr lang="en-US" dirty="0"/>
              <a:t>2. Dispatcher(); </a:t>
            </a:r>
          </a:p>
          <a:p>
            <a:r>
              <a:rPr lang="en-US" dirty="0"/>
              <a:t>3. </a:t>
            </a:r>
            <a:r>
              <a:rPr lang="en-US" dirty="0" err="1"/>
              <a:t>restore_context</a:t>
            </a:r>
            <a:r>
              <a:rPr lang="en-US" dirty="0"/>
              <a:t>(); </a:t>
            </a:r>
            <a:endParaRPr lang="en-US" dirty="0" smtClean="0"/>
          </a:p>
          <a:p>
            <a:endParaRPr lang="en-US" dirty="0"/>
          </a:p>
          <a:p>
            <a:pPr marL="457200" lvl="1" indent="0">
              <a:spcBef>
                <a:spcPct val="0"/>
              </a:spcBef>
              <a:buNone/>
            </a:pPr>
            <a:r>
              <a:rPr lang="es-MX" sz="3900" dirty="0" err="1">
                <a:solidFill>
                  <a:schemeClr val="accent1"/>
                </a:solidFill>
                <a:latin typeface="+mj-lt"/>
                <a:ea typeface="+mj-ea"/>
                <a:cs typeface="+mj-cs"/>
              </a:rPr>
              <a:t>Tasks</a:t>
            </a:r>
            <a:r>
              <a:rPr lang="es-MX" sz="3900" dirty="0">
                <a:solidFill>
                  <a:schemeClr val="accent1"/>
                </a:solidFill>
                <a:latin typeface="+mj-lt"/>
                <a:ea typeface="+mj-ea"/>
                <a:cs typeface="+mj-cs"/>
              </a:rPr>
              <a:t> </a:t>
            </a:r>
            <a:r>
              <a:rPr lang="es-MX" sz="3900" dirty="0" err="1">
                <a:solidFill>
                  <a:schemeClr val="accent1"/>
                </a:solidFill>
                <a:latin typeface="+mj-lt"/>
                <a:ea typeface="+mj-ea"/>
                <a:cs typeface="+mj-cs"/>
              </a:rPr>
              <a:t>Termination</a:t>
            </a:r>
            <a:r>
              <a:rPr lang="es-MX" sz="3900" dirty="0">
                <a:solidFill>
                  <a:schemeClr val="accent1"/>
                </a:solidFill>
                <a:latin typeface="+mj-lt"/>
                <a:ea typeface="+mj-ea"/>
                <a:cs typeface="+mj-cs"/>
              </a:rPr>
              <a:t> </a:t>
            </a:r>
            <a:endParaRPr lang="en-US" sz="3900" dirty="0">
              <a:solidFill>
                <a:schemeClr val="accent1"/>
              </a:solidFill>
              <a:latin typeface="+mj-lt"/>
              <a:ea typeface="+mj-ea"/>
              <a:cs typeface="+mj-cs"/>
            </a:endParaRPr>
          </a:p>
          <a:p>
            <a:pPr algn="just"/>
            <a:r>
              <a:rPr lang="en-US" dirty="0"/>
              <a:t>Both types of tasks terminate themself by calling </a:t>
            </a:r>
            <a:r>
              <a:rPr lang="en-US" dirty="0" err="1"/>
              <a:t>TerminateTask</a:t>
            </a:r>
            <a:r>
              <a:rPr lang="en-US" dirty="0"/>
              <a:t>(). This function terminates the task transferring it from RUNNING to SUSPENDED state and the operating system makes the results of the task available to other tasks and informs whether the function terminated normally “E_OK” or wrongly mean “E_OS_LIMIT. Both results will be saved in the result variable </a:t>
            </a:r>
            <a:r>
              <a:rPr lang="en-US" dirty="0" err="1"/>
              <a:t>statusOS</a:t>
            </a:r>
            <a:r>
              <a:rPr lang="en-US" dirty="0"/>
              <a:t> (</a:t>
            </a:r>
            <a:r>
              <a:rPr lang="en-US" dirty="0" err="1"/>
              <a:t>statusOS</a:t>
            </a:r>
            <a:r>
              <a:rPr lang="en-US" dirty="0"/>
              <a:t> = </a:t>
            </a:r>
            <a:r>
              <a:rPr lang="en-US" dirty="0" err="1"/>
              <a:t>TerminateTask</a:t>
            </a:r>
            <a:r>
              <a:rPr lang="en-US" dirty="0"/>
              <a:t>()). </a:t>
            </a:r>
          </a:p>
          <a:p>
            <a:endParaRPr lang="en-US" dirty="0"/>
          </a:p>
        </p:txBody>
      </p:sp>
    </p:spTree>
    <p:extLst>
      <p:ext uri="{BB962C8B-B14F-4D97-AF65-F5344CB8AC3E}">
        <p14:creationId xmlns:p14="http://schemas.microsoft.com/office/powerpoint/2010/main" val="256731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5715100" y="1100139"/>
            <a:ext cx="5637332" cy="3352800"/>
          </a:xfrm>
          <a:prstGeom prst="rect">
            <a:avLst/>
          </a:prstGeom>
          <a:solidFill>
            <a:schemeClr val="accent1">
              <a:lumMod val="60000"/>
              <a:lumOff val="40000"/>
              <a:alpha val="54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1131" y="93134"/>
            <a:ext cx="3854528" cy="1278466"/>
          </a:xfrm>
        </p:spPr>
        <p:txBody>
          <a:bodyPr/>
          <a:lstStyle/>
          <a:p>
            <a:r>
              <a:rPr lang="en-US" dirty="0" smtClean="0"/>
              <a:t>File dependencies</a:t>
            </a:r>
            <a:endParaRPr lang="en-US" dirty="0"/>
          </a:p>
        </p:txBody>
      </p:sp>
      <p:sp>
        <p:nvSpPr>
          <p:cNvPr id="4" name="Text Placeholder 3"/>
          <p:cNvSpPr>
            <a:spLocks noGrp="1"/>
          </p:cNvSpPr>
          <p:nvPr>
            <p:ph type="body" sz="half" idx="2"/>
          </p:nvPr>
        </p:nvSpPr>
        <p:spPr>
          <a:xfrm>
            <a:off x="1075828" y="1828800"/>
            <a:ext cx="3293422" cy="4648200"/>
          </a:xfrm>
        </p:spPr>
        <p:txBody>
          <a:bodyPr>
            <a:noAutofit/>
          </a:bodyPr>
          <a:lstStyle/>
          <a:p>
            <a:pPr marL="457200" indent="-457200">
              <a:buFont typeface="+mj-lt"/>
              <a:buAutoNum type="arabicPeriod"/>
            </a:pPr>
            <a:r>
              <a:rPr lang="en-US" dirty="0"/>
              <a:t>Contains the public declarations, definitions and prototypes to be exported from the driver.</a:t>
            </a:r>
          </a:p>
          <a:p>
            <a:pPr marL="457200" indent="-457200">
              <a:buFont typeface="+mj-lt"/>
              <a:buAutoNum type="arabicPeriod"/>
            </a:pPr>
            <a:r>
              <a:rPr lang="en-GB" dirty="0"/>
              <a:t>Contains the driver core functionality (internal).</a:t>
            </a:r>
          </a:p>
          <a:p>
            <a:pPr marL="457200" indent="-457200">
              <a:buFont typeface="+mj-lt"/>
              <a:buAutoNum type="arabicPeriod"/>
            </a:pPr>
            <a:r>
              <a:rPr lang="en-US" dirty="0"/>
              <a:t>Contains the private declarations, definitions and prototypes (used internally by the driver)</a:t>
            </a:r>
          </a:p>
          <a:p>
            <a:pPr marL="457200" indent="-457200">
              <a:buFont typeface="+mj-lt"/>
              <a:buAutoNum type="arabicPeriod"/>
            </a:pPr>
            <a:r>
              <a:rPr lang="en-US" dirty="0"/>
              <a:t>Contains driver internal type declarations.</a:t>
            </a:r>
          </a:p>
          <a:p>
            <a:pPr marL="457200" indent="-457200">
              <a:buFont typeface="+mj-lt"/>
              <a:buAutoNum type="arabicPeriod"/>
            </a:pPr>
            <a:r>
              <a:rPr lang="en-US" dirty="0"/>
              <a:t>Contains standard types used by the project </a:t>
            </a:r>
          </a:p>
          <a:p>
            <a:pPr marL="457200" indent="-457200">
              <a:buFont typeface="+mj-lt"/>
              <a:buAutoNum type="arabicPeriod"/>
            </a:pPr>
            <a:r>
              <a:rPr lang="en-GB" dirty="0"/>
              <a:t>Project configuration header file</a:t>
            </a:r>
          </a:p>
          <a:p>
            <a:pPr marL="457200" indent="-457200">
              <a:buFont typeface="+mj-lt"/>
              <a:buAutoNum type="arabicPeriod"/>
            </a:pPr>
            <a:r>
              <a:rPr lang="en-GB" dirty="0"/>
              <a:t>Project configuration code (usually constants)</a:t>
            </a:r>
          </a:p>
        </p:txBody>
      </p:sp>
      <p:grpSp>
        <p:nvGrpSpPr>
          <p:cNvPr id="3" name="Group 39"/>
          <p:cNvGrpSpPr/>
          <p:nvPr/>
        </p:nvGrpSpPr>
        <p:grpSpPr>
          <a:xfrm>
            <a:off x="5410380" y="990600"/>
            <a:ext cx="1371243" cy="533400"/>
            <a:chOff x="5715000" y="2819400"/>
            <a:chExt cx="1371600" cy="533400"/>
          </a:xfrm>
          <a:solidFill>
            <a:schemeClr val="accent4">
              <a:lumMod val="75000"/>
            </a:schemeClr>
          </a:solidFill>
        </p:grpSpPr>
        <p:sp>
          <p:nvSpPr>
            <p:cNvPr id="8" name="Rectangle 7"/>
            <p:cNvSpPr/>
            <p:nvPr/>
          </p:nvSpPr>
          <p:spPr>
            <a:xfrm>
              <a:off x="5715000" y="2819400"/>
              <a:ext cx="1371600" cy="381000"/>
            </a:xfrm>
            <a:prstGeom prst="rect">
              <a:avLst/>
            </a:prstGeom>
            <a:grpFill/>
            <a:ln>
              <a:solidFill>
                <a:schemeClr val="tx2"/>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2"/>
                </a:solidFill>
              </a:endParaRPr>
            </a:p>
          </p:txBody>
        </p:sp>
        <p:sp>
          <p:nvSpPr>
            <p:cNvPr id="9" name="TextBox 8"/>
            <p:cNvSpPr txBox="1"/>
            <p:nvPr/>
          </p:nvSpPr>
          <p:spPr>
            <a:xfrm>
              <a:off x="5715000" y="2895600"/>
              <a:ext cx="1371600" cy="246221"/>
            </a:xfrm>
            <a:prstGeom prst="rect">
              <a:avLst/>
            </a:prstGeom>
            <a:solidFill>
              <a:srgbClr val="C00000"/>
            </a:solidFill>
            <a:ln>
              <a:noFill/>
            </a:ln>
          </p:spPr>
          <p:txBody>
            <a:bodyPr wrap="square" rtlCol="0">
              <a:spAutoFit/>
            </a:bodyPr>
            <a:lstStyle/>
            <a:p>
              <a:pPr algn="ctr"/>
              <a:r>
                <a:rPr lang="en-US" sz="1000" dirty="0" err="1">
                  <a:solidFill>
                    <a:schemeClr val="tx2"/>
                  </a:solidFill>
                </a:rPr>
                <a:t>Config</a:t>
              </a:r>
              <a:r>
                <a:rPr lang="en-US" sz="1000" dirty="0">
                  <a:solidFill>
                    <a:schemeClr val="tx2"/>
                  </a:solidFill>
                </a:rPr>
                <a:t>. header</a:t>
              </a:r>
            </a:p>
          </p:txBody>
        </p:sp>
        <p:sp>
          <p:nvSpPr>
            <p:cNvPr id="10" name="Rectangle 9"/>
            <p:cNvSpPr/>
            <p:nvPr/>
          </p:nvSpPr>
          <p:spPr>
            <a:xfrm>
              <a:off x="5715000" y="3200400"/>
              <a:ext cx="1371600" cy="152400"/>
            </a:xfrm>
            <a:prstGeom prst="rect">
              <a:avLst/>
            </a:prstGeom>
            <a:solidFill>
              <a:srgbClr val="C00000"/>
            </a:solidFill>
            <a:ln>
              <a:solidFill>
                <a:schemeClr val="tx2"/>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solidFill>
                    <a:schemeClr val="tx2"/>
                  </a:solidFill>
                </a:rPr>
                <a:t>&lt;driver&gt;_</a:t>
              </a:r>
              <a:r>
                <a:rPr lang="en-US" sz="800" dirty="0" err="1">
                  <a:solidFill>
                    <a:schemeClr val="tx2"/>
                  </a:solidFill>
                </a:rPr>
                <a:t>Cfg.h</a:t>
              </a:r>
              <a:endParaRPr lang="en-US" sz="800" dirty="0">
                <a:solidFill>
                  <a:schemeClr val="tx2"/>
                </a:solidFill>
              </a:endParaRPr>
            </a:p>
          </p:txBody>
        </p:sp>
      </p:grpSp>
      <p:grpSp>
        <p:nvGrpSpPr>
          <p:cNvPr id="23" name="Group 47"/>
          <p:cNvGrpSpPr/>
          <p:nvPr/>
        </p:nvGrpSpPr>
        <p:grpSpPr>
          <a:xfrm>
            <a:off x="5410380" y="1905000"/>
            <a:ext cx="1371243" cy="533400"/>
            <a:chOff x="5715000" y="1371600"/>
            <a:chExt cx="1371600" cy="533400"/>
          </a:xfrm>
          <a:solidFill>
            <a:schemeClr val="accent5"/>
          </a:solidFill>
        </p:grpSpPr>
        <p:sp>
          <p:nvSpPr>
            <p:cNvPr id="11" name="Rectangle 10"/>
            <p:cNvSpPr/>
            <p:nvPr/>
          </p:nvSpPr>
          <p:spPr>
            <a:xfrm>
              <a:off x="5715000" y="1371600"/>
              <a:ext cx="1371600" cy="381000"/>
            </a:xfrm>
            <a:prstGeom prst="rect">
              <a:avLst/>
            </a:prstGeom>
            <a:grpFill/>
            <a:ln>
              <a:solidFill>
                <a:schemeClr val="tx2"/>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2"/>
                </a:solidFill>
              </a:endParaRPr>
            </a:p>
          </p:txBody>
        </p:sp>
        <p:sp>
          <p:nvSpPr>
            <p:cNvPr id="12" name="TextBox 11"/>
            <p:cNvSpPr txBox="1"/>
            <p:nvPr/>
          </p:nvSpPr>
          <p:spPr>
            <a:xfrm>
              <a:off x="5715000" y="1447800"/>
              <a:ext cx="1371600" cy="246221"/>
            </a:xfrm>
            <a:prstGeom prst="rect">
              <a:avLst/>
            </a:prstGeom>
            <a:grpFill/>
            <a:ln>
              <a:noFill/>
            </a:ln>
          </p:spPr>
          <p:txBody>
            <a:bodyPr wrap="square" rtlCol="0">
              <a:spAutoFit/>
            </a:bodyPr>
            <a:lstStyle/>
            <a:p>
              <a:pPr algn="ctr"/>
              <a:r>
                <a:rPr lang="en-US" sz="1000" dirty="0" err="1">
                  <a:solidFill>
                    <a:schemeClr val="tx2"/>
                  </a:solidFill>
                </a:rPr>
                <a:t>Config</a:t>
              </a:r>
              <a:r>
                <a:rPr lang="en-US" sz="1000" dirty="0">
                  <a:solidFill>
                    <a:schemeClr val="tx2"/>
                  </a:solidFill>
                </a:rPr>
                <a:t>. code</a:t>
              </a:r>
            </a:p>
          </p:txBody>
        </p:sp>
        <p:sp>
          <p:nvSpPr>
            <p:cNvPr id="13" name="Rectangle 12"/>
            <p:cNvSpPr/>
            <p:nvPr/>
          </p:nvSpPr>
          <p:spPr>
            <a:xfrm>
              <a:off x="5715000" y="1752600"/>
              <a:ext cx="1371600" cy="152400"/>
            </a:xfrm>
            <a:prstGeom prst="rect">
              <a:avLst/>
            </a:prstGeom>
            <a:grpFill/>
            <a:ln>
              <a:solidFill>
                <a:schemeClr val="tx2"/>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solidFill>
                    <a:schemeClr val="tx2"/>
                  </a:solidFill>
                </a:rPr>
                <a:t>&lt;driver&gt;_</a:t>
              </a:r>
              <a:r>
                <a:rPr lang="en-US" sz="800" dirty="0" err="1">
                  <a:solidFill>
                    <a:schemeClr val="tx2"/>
                  </a:solidFill>
                </a:rPr>
                <a:t>Cfg.c</a:t>
              </a:r>
              <a:endParaRPr lang="en-US" sz="800" dirty="0">
                <a:solidFill>
                  <a:schemeClr val="tx2"/>
                </a:solidFill>
              </a:endParaRPr>
            </a:p>
          </p:txBody>
        </p:sp>
      </p:grpSp>
      <p:grpSp>
        <p:nvGrpSpPr>
          <p:cNvPr id="25" name="Group 37"/>
          <p:cNvGrpSpPr/>
          <p:nvPr/>
        </p:nvGrpSpPr>
        <p:grpSpPr>
          <a:xfrm>
            <a:off x="7771965" y="3048000"/>
            <a:ext cx="1371243" cy="533400"/>
            <a:chOff x="7772400" y="3962400"/>
            <a:chExt cx="1371600" cy="533400"/>
          </a:xfrm>
          <a:solidFill>
            <a:srgbClr val="C00000"/>
          </a:solidFill>
        </p:grpSpPr>
        <p:sp>
          <p:nvSpPr>
            <p:cNvPr id="14" name="Rectangle 13"/>
            <p:cNvSpPr/>
            <p:nvPr/>
          </p:nvSpPr>
          <p:spPr>
            <a:xfrm>
              <a:off x="7772400" y="3962400"/>
              <a:ext cx="1371600" cy="381000"/>
            </a:xfrm>
            <a:prstGeom prst="rect">
              <a:avLst/>
            </a:prstGeom>
            <a:grp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2"/>
                </a:solidFill>
              </a:endParaRPr>
            </a:p>
          </p:txBody>
        </p:sp>
        <p:sp>
          <p:nvSpPr>
            <p:cNvPr id="15" name="TextBox 14"/>
            <p:cNvSpPr txBox="1"/>
            <p:nvPr/>
          </p:nvSpPr>
          <p:spPr>
            <a:xfrm>
              <a:off x="7772400" y="4038600"/>
              <a:ext cx="1371600" cy="246221"/>
            </a:xfrm>
            <a:prstGeom prst="rect">
              <a:avLst/>
            </a:prstGeom>
            <a:grpFill/>
            <a:ln>
              <a:noFill/>
            </a:ln>
          </p:spPr>
          <p:txBody>
            <a:bodyPr wrap="square" rtlCol="0">
              <a:spAutoFit/>
            </a:bodyPr>
            <a:lstStyle/>
            <a:p>
              <a:pPr algn="ctr"/>
              <a:r>
                <a:rPr lang="en-US" sz="1000" dirty="0">
                  <a:solidFill>
                    <a:schemeClr val="tx2"/>
                  </a:solidFill>
                </a:rPr>
                <a:t>Main code</a:t>
              </a:r>
            </a:p>
          </p:txBody>
        </p:sp>
        <p:sp>
          <p:nvSpPr>
            <p:cNvPr id="16" name="Rectangle 15"/>
            <p:cNvSpPr/>
            <p:nvPr/>
          </p:nvSpPr>
          <p:spPr>
            <a:xfrm>
              <a:off x="7772400" y="4343400"/>
              <a:ext cx="1371600" cy="152400"/>
            </a:xfrm>
            <a:prstGeom prst="rect">
              <a:avLst/>
            </a:prstGeom>
            <a:grp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solidFill>
                    <a:schemeClr val="tx2"/>
                  </a:solidFill>
                </a:rPr>
                <a:t>&lt;driver&gt;.c</a:t>
              </a:r>
            </a:p>
          </p:txBody>
        </p:sp>
      </p:grpSp>
      <p:grpSp>
        <p:nvGrpSpPr>
          <p:cNvPr id="27" name="Group 38"/>
          <p:cNvGrpSpPr/>
          <p:nvPr/>
        </p:nvGrpSpPr>
        <p:grpSpPr>
          <a:xfrm>
            <a:off x="5791281" y="3048000"/>
            <a:ext cx="1371243" cy="533400"/>
            <a:chOff x="5791200" y="3962400"/>
            <a:chExt cx="1371600" cy="533400"/>
          </a:xfrm>
          <a:solidFill>
            <a:srgbClr val="C00000"/>
          </a:solidFill>
        </p:grpSpPr>
        <p:sp>
          <p:nvSpPr>
            <p:cNvPr id="17" name="Rectangle 16"/>
            <p:cNvSpPr/>
            <p:nvPr/>
          </p:nvSpPr>
          <p:spPr>
            <a:xfrm>
              <a:off x="5791200" y="3962400"/>
              <a:ext cx="1371600" cy="381000"/>
            </a:xfrm>
            <a:prstGeom prst="rect">
              <a:avLst/>
            </a:prstGeom>
            <a:grp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2"/>
                </a:solidFill>
              </a:endParaRPr>
            </a:p>
          </p:txBody>
        </p:sp>
        <p:sp>
          <p:nvSpPr>
            <p:cNvPr id="18" name="TextBox 17"/>
            <p:cNvSpPr txBox="1"/>
            <p:nvPr/>
          </p:nvSpPr>
          <p:spPr>
            <a:xfrm>
              <a:off x="5791200" y="4038600"/>
              <a:ext cx="1371600" cy="246221"/>
            </a:xfrm>
            <a:prstGeom prst="rect">
              <a:avLst/>
            </a:prstGeom>
            <a:grpFill/>
            <a:ln>
              <a:noFill/>
            </a:ln>
          </p:spPr>
          <p:txBody>
            <a:bodyPr wrap="square" rtlCol="0">
              <a:spAutoFit/>
            </a:bodyPr>
            <a:lstStyle/>
            <a:p>
              <a:pPr algn="ctr"/>
              <a:r>
                <a:rPr lang="en-US" sz="1000" dirty="0">
                  <a:solidFill>
                    <a:schemeClr val="tx2"/>
                  </a:solidFill>
                </a:rPr>
                <a:t>Driver types</a:t>
              </a:r>
            </a:p>
          </p:txBody>
        </p:sp>
        <p:sp>
          <p:nvSpPr>
            <p:cNvPr id="19" name="Rectangle 18"/>
            <p:cNvSpPr/>
            <p:nvPr/>
          </p:nvSpPr>
          <p:spPr>
            <a:xfrm>
              <a:off x="5791200" y="4343400"/>
              <a:ext cx="1371600" cy="152400"/>
            </a:xfrm>
            <a:prstGeom prst="rect">
              <a:avLst/>
            </a:prstGeom>
            <a:grp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solidFill>
                    <a:schemeClr val="tx2"/>
                  </a:solidFill>
                </a:rPr>
                <a:t>&lt;driver&gt;_</a:t>
              </a:r>
              <a:r>
                <a:rPr lang="en-US" sz="800" dirty="0" err="1">
                  <a:solidFill>
                    <a:schemeClr val="tx2"/>
                  </a:solidFill>
                </a:rPr>
                <a:t>Types.h</a:t>
              </a:r>
              <a:endParaRPr lang="en-US" sz="800" dirty="0">
                <a:solidFill>
                  <a:schemeClr val="tx2"/>
                </a:solidFill>
              </a:endParaRPr>
            </a:p>
          </p:txBody>
        </p:sp>
      </p:grpSp>
      <p:grpSp>
        <p:nvGrpSpPr>
          <p:cNvPr id="28" name="Group 36"/>
          <p:cNvGrpSpPr/>
          <p:nvPr/>
        </p:nvGrpSpPr>
        <p:grpSpPr>
          <a:xfrm>
            <a:off x="9676469" y="3048000"/>
            <a:ext cx="1371243" cy="533400"/>
            <a:chOff x="9753600" y="3962400"/>
            <a:chExt cx="1371600" cy="533400"/>
          </a:xfrm>
          <a:solidFill>
            <a:srgbClr val="C00000"/>
          </a:solidFill>
        </p:grpSpPr>
        <p:sp>
          <p:nvSpPr>
            <p:cNvPr id="20" name="Rectangle 19"/>
            <p:cNvSpPr/>
            <p:nvPr/>
          </p:nvSpPr>
          <p:spPr>
            <a:xfrm>
              <a:off x="9753600" y="3962400"/>
              <a:ext cx="1371600" cy="381000"/>
            </a:xfrm>
            <a:prstGeom prst="rect">
              <a:avLst/>
            </a:prstGeom>
            <a:grp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2"/>
                </a:solidFill>
              </a:endParaRPr>
            </a:p>
          </p:txBody>
        </p:sp>
        <p:sp>
          <p:nvSpPr>
            <p:cNvPr id="21" name="TextBox 20"/>
            <p:cNvSpPr txBox="1"/>
            <p:nvPr/>
          </p:nvSpPr>
          <p:spPr>
            <a:xfrm>
              <a:off x="9753600" y="4038600"/>
              <a:ext cx="1371600" cy="246221"/>
            </a:xfrm>
            <a:prstGeom prst="rect">
              <a:avLst/>
            </a:prstGeom>
            <a:grpFill/>
            <a:ln>
              <a:noFill/>
            </a:ln>
          </p:spPr>
          <p:txBody>
            <a:bodyPr wrap="square" rtlCol="0">
              <a:spAutoFit/>
            </a:bodyPr>
            <a:lstStyle/>
            <a:p>
              <a:pPr algn="ctr"/>
              <a:r>
                <a:rPr lang="en-US" sz="1000" dirty="0">
                  <a:solidFill>
                    <a:schemeClr val="tx2"/>
                  </a:solidFill>
                </a:rPr>
                <a:t>Prototypes</a:t>
              </a:r>
            </a:p>
          </p:txBody>
        </p:sp>
        <p:sp>
          <p:nvSpPr>
            <p:cNvPr id="22" name="Rectangle 21"/>
            <p:cNvSpPr/>
            <p:nvPr/>
          </p:nvSpPr>
          <p:spPr>
            <a:xfrm>
              <a:off x="9753600" y="4343400"/>
              <a:ext cx="1371600" cy="152400"/>
            </a:xfrm>
            <a:prstGeom prst="rect">
              <a:avLst/>
            </a:prstGeom>
            <a:grp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solidFill>
                    <a:schemeClr val="tx2"/>
                  </a:solidFill>
                </a:rPr>
                <a:t>&lt;driver&gt;_</a:t>
              </a:r>
              <a:r>
                <a:rPr lang="en-US" sz="800" dirty="0" err="1">
                  <a:solidFill>
                    <a:schemeClr val="tx2"/>
                  </a:solidFill>
                </a:rPr>
                <a:t>Private.h</a:t>
              </a:r>
              <a:endParaRPr lang="en-US" sz="800" dirty="0">
                <a:solidFill>
                  <a:schemeClr val="tx2"/>
                </a:solidFill>
              </a:endParaRPr>
            </a:p>
          </p:txBody>
        </p:sp>
      </p:grpSp>
      <p:cxnSp>
        <p:nvCxnSpPr>
          <p:cNvPr id="24" name="Straight Arrow Connector 23"/>
          <p:cNvCxnSpPr>
            <a:stCxn id="14" idx="1"/>
            <a:endCxn id="17" idx="3"/>
          </p:cNvCxnSpPr>
          <p:nvPr/>
        </p:nvCxnSpPr>
        <p:spPr>
          <a:xfrm flipH="1">
            <a:off x="7162524" y="3238500"/>
            <a:ext cx="609441" cy="0"/>
          </a:xfrm>
          <a:prstGeom prst="straightConnector1">
            <a:avLst/>
          </a:prstGeom>
          <a:ln>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3"/>
            <a:endCxn id="20" idx="1"/>
          </p:cNvCxnSpPr>
          <p:nvPr/>
        </p:nvCxnSpPr>
        <p:spPr>
          <a:xfrm>
            <a:off x="9143208" y="3238500"/>
            <a:ext cx="533261" cy="0"/>
          </a:xfrm>
          <a:prstGeom prst="straightConnector1">
            <a:avLst/>
          </a:prstGeom>
          <a:ln>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0"/>
            <a:endCxn id="10" idx="2"/>
          </p:cNvCxnSpPr>
          <p:nvPr/>
        </p:nvCxnSpPr>
        <p:spPr>
          <a:xfrm flipV="1">
            <a:off x="6096001" y="1524000"/>
            <a:ext cx="0" cy="381000"/>
          </a:xfrm>
          <a:prstGeom prst="straightConnector1">
            <a:avLst/>
          </a:prstGeom>
          <a:ln>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6781622" y="1295400"/>
            <a:ext cx="990342" cy="0"/>
          </a:xfrm>
          <a:prstGeom prst="straightConnector1">
            <a:avLst/>
          </a:prstGeom>
          <a:ln>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9" name="Group 54"/>
          <p:cNvGrpSpPr/>
          <p:nvPr/>
        </p:nvGrpSpPr>
        <p:grpSpPr>
          <a:xfrm>
            <a:off x="5791281" y="4191000"/>
            <a:ext cx="1371243" cy="533400"/>
            <a:chOff x="5791200" y="3962400"/>
            <a:chExt cx="1371600" cy="533400"/>
          </a:xfrm>
          <a:solidFill>
            <a:srgbClr val="C00000"/>
          </a:solidFill>
        </p:grpSpPr>
        <p:sp>
          <p:nvSpPr>
            <p:cNvPr id="56" name="Rectangle 55"/>
            <p:cNvSpPr/>
            <p:nvPr/>
          </p:nvSpPr>
          <p:spPr>
            <a:xfrm>
              <a:off x="5791200" y="3962400"/>
              <a:ext cx="1371600" cy="381000"/>
            </a:xfrm>
            <a:prstGeom prst="rect">
              <a:avLst/>
            </a:prstGeom>
            <a:grp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2"/>
                </a:solidFill>
              </a:endParaRPr>
            </a:p>
          </p:txBody>
        </p:sp>
        <p:sp>
          <p:nvSpPr>
            <p:cNvPr id="57" name="TextBox 56"/>
            <p:cNvSpPr txBox="1"/>
            <p:nvPr/>
          </p:nvSpPr>
          <p:spPr>
            <a:xfrm>
              <a:off x="5791200" y="4038600"/>
              <a:ext cx="1371600" cy="246221"/>
            </a:xfrm>
            <a:prstGeom prst="rect">
              <a:avLst/>
            </a:prstGeom>
            <a:grpFill/>
            <a:ln>
              <a:noFill/>
            </a:ln>
          </p:spPr>
          <p:txBody>
            <a:bodyPr wrap="square" rtlCol="0">
              <a:spAutoFit/>
            </a:bodyPr>
            <a:lstStyle/>
            <a:p>
              <a:pPr algn="ctr"/>
              <a:r>
                <a:rPr lang="en-US" sz="1000" dirty="0">
                  <a:solidFill>
                    <a:schemeClr val="tx2"/>
                  </a:solidFill>
                </a:rPr>
                <a:t>Standard types</a:t>
              </a:r>
            </a:p>
          </p:txBody>
        </p:sp>
        <p:sp>
          <p:nvSpPr>
            <p:cNvPr id="58" name="Rectangle 57"/>
            <p:cNvSpPr/>
            <p:nvPr/>
          </p:nvSpPr>
          <p:spPr>
            <a:xfrm>
              <a:off x="5791200" y="4343400"/>
              <a:ext cx="1371600" cy="152400"/>
            </a:xfrm>
            <a:prstGeom prst="rect">
              <a:avLst/>
            </a:prstGeom>
            <a:grp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solidFill>
                    <a:schemeClr val="tx2"/>
                  </a:solidFill>
                </a:rPr>
                <a:t>Std_Types.h</a:t>
              </a:r>
              <a:endParaRPr lang="en-US" sz="800" dirty="0">
                <a:solidFill>
                  <a:schemeClr val="tx2"/>
                </a:solidFill>
              </a:endParaRPr>
            </a:p>
          </p:txBody>
        </p:sp>
      </p:grpSp>
      <p:cxnSp>
        <p:nvCxnSpPr>
          <p:cNvPr id="59" name="Straight Arrow Connector 58"/>
          <p:cNvCxnSpPr>
            <a:stCxn id="19" idx="2"/>
            <a:endCxn id="56" idx="0"/>
          </p:cNvCxnSpPr>
          <p:nvPr/>
        </p:nvCxnSpPr>
        <p:spPr>
          <a:xfrm>
            <a:off x="6476901" y="3581400"/>
            <a:ext cx="0" cy="609600"/>
          </a:xfrm>
          <a:prstGeom prst="straightConnector1">
            <a:avLst/>
          </a:prstGeom>
          <a:ln>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6" name="Oval 33"/>
          <p:cNvSpPr>
            <a:spLocks noChangeAspect="1" noChangeArrowheads="1"/>
          </p:cNvSpPr>
          <p:nvPr/>
        </p:nvSpPr>
        <p:spPr bwMode="auto">
          <a:xfrm>
            <a:off x="8990847" y="2895602"/>
            <a:ext cx="260282" cy="261937"/>
          </a:xfrm>
          <a:prstGeom prst="ellipse">
            <a:avLst/>
          </a:prstGeom>
          <a:solidFill>
            <a:srgbClr val="0070C0"/>
          </a:solidFill>
          <a:ln w="9525">
            <a:solidFill>
              <a:srgbClr val="0070C0"/>
            </a:solidFill>
            <a:round/>
            <a:headEnd/>
            <a:tailEnd/>
          </a:ln>
        </p:spPr>
        <p:txBody>
          <a:bodyPr wrap="none" anchor="ctr"/>
          <a:lstStyle/>
          <a:p>
            <a:pPr algn="ctr">
              <a:spcBef>
                <a:spcPct val="0"/>
              </a:spcBef>
              <a:buClrTx/>
              <a:buSzTx/>
              <a:buFontTx/>
              <a:buNone/>
            </a:pPr>
            <a:r>
              <a:rPr lang="de-DE" sz="1400" dirty="0">
                <a:solidFill>
                  <a:schemeClr val="bg1"/>
                </a:solidFill>
              </a:rPr>
              <a:t>2</a:t>
            </a:r>
            <a:endParaRPr lang="en-US" sz="1400" dirty="0">
              <a:solidFill>
                <a:schemeClr val="bg1"/>
              </a:solidFill>
            </a:endParaRPr>
          </a:p>
        </p:txBody>
      </p:sp>
      <p:cxnSp>
        <p:nvCxnSpPr>
          <p:cNvPr id="69" name="Elbow Connector 68"/>
          <p:cNvCxnSpPr>
            <a:stCxn id="20" idx="0"/>
          </p:cNvCxnSpPr>
          <p:nvPr/>
        </p:nvCxnSpPr>
        <p:spPr>
          <a:xfrm rot="16200000" flipV="1">
            <a:off x="8876378" y="1562290"/>
            <a:ext cx="1524000" cy="1447423"/>
          </a:xfrm>
          <a:prstGeom prst="bentConnector3">
            <a:avLst>
              <a:gd name="adj1" fmla="val 50000"/>
            </a:avLst>
          </a:prstGeom>
          <a:ln>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70" name="Oval 33"/>
          <p:cNvSpPr>
            <a:spLocks noChangeAspect="1" noChangeArrowheads="1"/>
          </p:cNvSpPr>
          <p:nvPr/>
        </p:nvSpPr>
        <p:spPr bwMode="auto">
          <a:xfrm>
            <a:off x="10895350" y="2895602"/>
            <a:ext cx="260282" cy="261937"/>
          </a:xfrm>
          <a:prstGeom prst="ellipse">
            <a:avLst/>
          </a:prstGeom>
          <a:solidFill>
            <a:srgbClr val="0070C0"/>
          </a:solidFill>
          <a:ln w="9525">
            <a:solidFill>
              <a:srgbClr val="0070C0"/>
            </a:solidFill>
            <a:round/>
            <a:headEnd/>
            <a:tailEnd/>
          </a:ln>
        </p:spPr>
        <p:txBody>
          <a:bodyPr wrap="none" anchor="ctr"/>
          <a:lstStyle/>
          <a:p>
            <a:pPr algn="ctr">
              <a:spcBef>
                <a:spcPct val="0"/>
              </a:spcBef>
              <a:buClrTx/>
              <a:buSzTx/>
              <a:buFontTx/>
              <a:buNone/>
            </a:pPr>
            <a:r>
              <a:rPr lang="de-DE" sz="1400" dirty="0">
                <a:solidFill>
                  <a:schemeClr val="bg1"/>
                </a:solidFill>
              </a:rPr>
              <a:t>3</a:t>
            </a:r>
            <a:endParaRPr lang="en-US" sz="1400" dirty="0">
              <a:solidFill>
                <a:schemeClr val="bg1"/>
              </a:solidFill>
            </a:endParaRPr>
          </a:p>
        </p:txBody>
      </p:sp>
      <p:sp>
        <p:nvSpPr>
          <p:cNvPr id="71" name="Oval 33"/>
          <p:cNvSpPr>
            <a:spLocks noChangeAspect="1" noChangeArrowheads="1"/>
          </p:cNvSpPr>
          <p:nvPr/>
        </p:nvSpPr>
        <p:spPr bwMode="auto">
          <a:xfrm>
            <a:off x="7010162" y="2895602"/>
            <a:ext cx="260282" cy="261937"/>
          </a:xfrm>
          <a:prstGeom prst="ellipse">
            <a:avLst/>
          </a:prstGeom>
          <a:solidFill>
            <a:srgbClr val="0070C0"/>
          </a:solidFill>
          <a:ln w="9525">
            <a:solidFill>
              <a:srgbClr val="0070C0"/>
            </a:solidFill>
            <a:round/>
            <a:headEnd/>
            <a:tailEnd/>
          </a:ln>
        </p:spPr>
        <p:txBody>
          <a:bodyPr wrap="none" anchor="ctr"/>
          <a:lstStyle/>
          <a:p>
            <a:pPr algn="ctr">
              <a:spcBef>
                <a:spcPct val="0"/>
              </a:spcBef>
              <a:buClrTx/>
              <a:buSzTx/>
              <a:buFontTx/>
              <a:buNone/>
            </a:pPr>
            <a:r>
              <a:rPr lang="de-DE" sz="1400" dirty="0">
                <a:solidFill>
                  <a:schemeClr val="bg1"/>
                </a:solidFill>
              </a:rPr>
              <a:t>4</a:t>
            </a:r>
            <a:endParaRPr lang="en-US" sz="1400" dirty="0">
              <a:solidFill>
                <a:schemeClr val="bg1"/>
              </a:solidFill>
            </a:endParaRPr>
          </a:p>
        </p:txBody>
      </p:sp>
      <p:sp>
        <p:nvSpPr>
          <p:cNvPr id="72" name="Oval 33"/>
          <p:cNvSpPr>
            <a:spLocks noChangeAspect="1" noChangeArrowheads="1"/>
          </p:cNvSpPr>
          <p:nvPr/>
        </p:nvSpPr>
        <p:spPr bwMode="auto">
          <a:xfrm>
            <a:off x="7010162" y="4038601"/>
            <a:ext cx="260282" cy="261937"/>
          </a:xfrm>
          <a:prstGeom prst="ellipse">
            <a:avLst/>
          </a:prstGeom>
          <a:solidFill>
            <a:srgbClr val="0070C0"/>
          </a:solidFill>
          <a:ln w="9525">
            <a:solidFill>
              <a:srgbClr val="0070C0"/>
            </a:solidFill>
            <a:round/>
            <a:headEnd/>
            <a:tailEnd/>
          </a:ln>
        </p:spPr>
        <p:txBody>
          <a:bodyPr wrap="none" anchor="ctr"/>
          <a:lstStyle/>
          <a:p>
            <a:pPr algn="ctr">
              <a:spcBef>
                <a:spcPct val="0"/>
              </a:spcBef>
              <a:buClrTx/>
              <a:buSzTx/>
              <a:buFontTx/>
              <a:buNone/>
            </a:pPr>
            <a:r>
              <a:rPr lang="en-US" sz="1400" dirty="0">
                <a:solidFill>
                  <a:schemeClr val="bg1"/>
                </a:solidFill>
              </a:rPr>
              <a:t>5</a:t>
            </a:r>
          </a:p>
        </p:txBody>
      </p:sp>
      <p:sp>
        <p:nvSpPr>
          <p:cNvPr id="73" name="Oval 33"/>
          <p:cNvSpPr>
            <a:spLocks noChangeAspect="1" noChangeArrowheads="1"/>
          </p:cNvSpPr>
          <p:nvPr/>
        </p:nvSpPr>
        <p:spPr bwMode="auto">
          <a:xfrm>
            <a:off x="6629262" y="838202"/>
            <a:ext cx="260282" cy="261937"/>
          </a:xfrm>
          <a:prstGeom prst="ellipse">
            <a:avLst/>
          </a:prstGeom>
          <a:solidFill>
            <a:srgbClr val="0070C0"/>
          </a:solidFill>
          <a:ln w="9525">
            <a:solidFill>
              <a:srgbClr val="0070C0"/>
            </a:solidFill>
            <a:round/>
            <a:headEnd/>
            <a:tailEnd/>
          </a:ln>
        </p:spPr>
        <p:txBody>
          <a:bodyPr wrap="none" anchor="ctr"/>
          <a:lstStyle/>
          <a:p>
            <a:pPr algn="ctr">
              <a:spcBef>
                <a:spcPct val="0"/>
              </a:spcBef>
              <a:buClrTx/>
              <a:buSzTx/>
              <a:buFontTx/>
              <a:buNone/>
            </a:pPr>
            <a:r>
              <a:rPr lang="en-US" sz="1400" dirty="0">
                <a:solidFill>
                  <a:schemeClr val="bg1"/>
                </a:solidFill>
              </a:rPr>
              <a:t>6</a:t>
            </a:r>
          </a:p>
        </p:txBody>
      </p:sp>
      <p:sp>
        <p:nvSpPr>
          <p:cNvPr id="74" name="Oval 33"/>
          <p:cNvSpPr>
            <a:spLocks noChangeAspect="1" noChangeArrowheads="1"/>
          </p:cNvSpPr>
          <p:nvPr/>
        </p:nvSpPr>
        <p:spPr bwMode="auto">
          <a:xfrm>
            <a:off x="6629262" y="1752602"/>
            <a:ext cx="260282" cy="261937"/>
          </a:xfrm>
          <a:prstGeom prst="ellipse">
            <a:avLst/>
          </a:prstGeom>
          <a:solidFill>
            <a:srgbClr val="0070C0"/>
          </a:solidFill>
          <a:ln w="9525">
            <a:solidFill>
              <a:srgbClr val="0070C0"/>
            </a:solidFill>
            <a:round/>
            <a:headEnd/>
            <a:tailEnd/>
          </a:ln>
        </p:spPr>
        <p:txBody>
          <a:bodyPr wrap="none" anchor="ctr"/>
          <a:lstStyle/>
          <a:p>
            <a:pPr algn="ctr">
              <a:spcBef>
                <a:spcPct val="0"/>
              </a:spcBef>
              <a:buClrTx/>
              <a:buSzTx/>
              <a:buFontTx/>
              <a:buNone/>
            </a:pPr>
            <a:r>
              <a:rPr lang="de-DE" sz="1400" dirty="0">
                <a:solidFill>
                  <a:schemeClr val="bg1"/>
                </a:solidFill>
              </a:rPr>
              <a:t>7</a:t>
            </a:r>
            <a:endParaRPr lang="en-US" sz="1400" dirty="0">
              <a:solidFill>
                <a:schemeClr val="bg1"/>
              </a:solidFill>
            </a:endParaRPr>
          </a:p>
        </p:txBody>
      </p:sp>
      <p:grpSp>
        <p:nvGrpSpPr>
          <p:cNvPr id="30" name="Group 46"/>
          <p:cNvGrpSpPr/>
          <p:nvPr/>
        </p:nvGrpSpPr>
        <p:grpSpPr>
          <a:xfrm>
            <a:off x="7771965" y="990600"/>
            <a:ext cx="1371243" cy="533400"/>
            <a:chOff x="7772400" y="1371600"/>
            <a:chExt cx="1371600" cy="533400"/>
          </a:xfrm>
          <a:solidFill>
            <a:srgbClr val="C00000"/>
          </a:solidFill>
        </p:grpSpPr>
        <p:sp>
          <p:nvSpPr>
            <p:cNvPr id="5" name="Rectangle 4"/>
            <p:cNvSpPr/>
            <p:nvPr/>
          </p:nvSpPr>
          <p:spPr>
            <a:xfrm>
              <a:off x="7772400" y="1371600"/>
              <a:ext cx="1371600" cy="381000"/>
            </a:xfrm>
            <a:prstGeom prst="rect">
              <a:avLst/>
            </a:prstGeom>
            <a:grp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2"/>
                </a:solidFill>
              </a:endParaRPr>
            </a:p>
          </p:txBody>
        </p:sp>
        <p:sp>
          <p:nvSpPr>
            <p:cNvPr id="6" name="TextBox 5"/>
            <p:cNvSpPr txBox="1"/>
            <p:nvPr/>
          </p:nvSpPr>
          <p:spPr>
            <a:xfrm>
              <a:off x="7772400" y="1447800"/>
              <a:ext cx="1371600" cy="246221"/>
            </a:xfrm>
            <a:prstGeom prst="rect">
              <a:avLst/>
            </a:prstGeom>
            <a:grpFill/>
            <a:ln>
              <a:noFill/>
            </a:ln>
          </p:spPr>
          <p:txBody>
            <a:bodyPr wrap="square" rtlCol="0">
              <a:spAutoFit/>
            </a:bodyPr>
            <a:lstStyle/>
            <a:p>
              <a:pPr algn="ctr"/>
              <a:r>
                <a:rPr lang="en-US" sz="1000" dirty="0">
                  <a:solidFill>
                    <a:schemeClr val="tx2"/>
                  </a:solidFill>
                </a:rPr>
                <a:t>Main header</a:t>
              </a:r>
            </a:p>
          </p:txBody>
        </p:sp>
        <p:sp>
          <p:nvSpPr>
            <p:cNvPr id="7" name="Rectangle 6"/>
            <p:cNvSpPr/>
            <p:nvPr/>
          </p:nvSpPr>
          <p:spPr>
            <a:xfrm>
              <a:off x="7772400" y="1752600"/>
              <a:ext cx="1371600" cy="152400"/>
            </a:xfrm>
            <a:prstGeom prst="rect">
              <a:avLst/>
            </a:prstGeom>
            <a:grp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solidFill>
                    <a:schemeClr val="tx2"/>
                  </a:solidFill>
                </a:rPr>
                <a:t>&lt;driver&gt;.h</a:t>
              </a:r>
            </a:p>
          </p:txBody>
        </p:sp>
      </p:grpSp>
      <p:sp>
        <p:nvSpPr>
          <p:cNvPr id="65" name="Oval 33"/>
          <p:cNvSpPr>
            <a:spLocks noChangeAspect="1" noChangeArrowheads="1"/>
          </p:cNvSpPr>
          <p:nvPr/>
        </p:nvSpPr>
        <p:spPr bwMode="auto">
          <a:xfrm>
            <a:off x="8990847" y="838202"/>
            <a:ext cx="260282" cy="261937"/>
          </a:xfrm>
          <a:prstGeom prst="ellipse">
            <a:avLst/>
          </a:prstGeom>
          <a:solidFill>
            <a:srgbClr val="0070C0"/>
          </a:solidFill>
          <a:ln w="9525">
            <a:solidFill>
              <a:srgbClr val="0070C0"/>
            </a:solidFill>
            <a:round/>
            <a:headEnd/>
            <a:tailEnd/>
          </a:ln>
        </p:spPr>
        <p:txBody>
          <a:bodyPr wrap="none" anchor="ctr"/>
          <a:lstStyle/>
          <a:p>
            <a:pPr algn="ctr">
              <a:spcBef>
                <a:spcPct val="0"/>
              </a:spcBef>
              <a:buClrTx/>
              <a:buSzTx/>
              <a:buFontTx/>
              <a:buNone/>
            </a:pPr>
            <a:r>
              <a:rPr lang="de-DE" sz="1400" dirty="0">
                <a:solidFill>
                  <a:schemeClr val="bg1"/>
                </a:solidFill>
              </a:rPr>
              <a:t>1</a:t>
            </a:r>
            <a:endParaRPr lang="en-US" sz="1400" dirty="0">
              <a:solidFill>
                <a:schemeClr val="bg1"/>
              </a:solidFill>
            </a:endParaRPr>
          </a:p>
        </p:txBody>
      </p:sp>
      <p:sp>
        <p:nvSpPr>
          <p:cNvPr id="77" name="Rectangle 76"/>
          <p:cNvSpPr/>
          <p:nvPr/>
        </p:nvSpPr>
        <p:spPr>
          <a:xfrm>
            <a:off x="6553082" y="5334000"/>
            <a:ext cx="533261" cy="228600"/>
          </a:xfrm>
          <a:prstGeom prst="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553082" y="5791200"/>
            <a:ext cx="533261" cy="228600"/>
          </a:xfrm>
          <a:prstGeom prst="rect">
            <a:avLst/>
          </a:prstGeom>
          <a:solidFill>
            <a:schemeClr val="accent5"/>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162523" y="5334002"/>
            <a:ext cx="837982" cy="246221"/>
          </a:xfrm>
          <a:prstGeom prst="rect">
            <a:avLst/>
          </a:prstGeom>
          <a:noFill/>
        </p:spPr>
        <p:txBody>
          <a:bodyPr wrap="square" rtlCol="0">
            <a:spAutoFit/>
          </a:bodyPr>
          <a:lstStyle/>
          <a:p>
            <a:r>
              <a:rPr lang="en-US" sz="1000" dirty="0">
                <a:solidFill>
                  <a:schemeClr val="tx2"/>
                </a:solidFill>
              </a:rPr>
              <a:t>Driver file</a:t>
            </a:r>
          </a:p>
        </p:txBody>
      </p:sp>
      <p:sp>
        <p:nvSpPr>
          <p:cNvPr id="80" name="TextBox 79"/>
          <p:cNvSpPr txBox="1"/>
          <p:nvPr/>
        </p:nvSpPr>
        <p:spPr>
          <a:xfrm>
            <a:off x="7162522" y="5773581"/>
            <a:ext cx="1752144" cy="246221"/>
          </a:xfrm>
          <a:prstGeom prst="rect">
            <a:avLst/>
          </a:prstGeom>
          <a:noFill/>
        </p:spPr>
        <p:txBody>
          <a:bodyPr wrap="square" rtlCol="0">
            <a:spAutoFit/>
          </a:bodyPr>
          <a:lstStyle/>
          <a:p>
            <a:r>
              <a:rPr lang="en-US" sz="1000" dirty="0">
                <a:solidFill>
                  <a:schemeClr val="tx2"/>
                </a:solidFill>
              </a:rPr>
              <a:t>Project configuration file</a:t>
            </a:r>
          </a:p>
        </p:txBody>
      </p:sp>
      <p:sp>
        <p:nvSpPr>
          <p:cNvPr id="82" name="TextBox 81"/>
          <p:cNvSpPr txBox="1"/>
          <p:nvPr/>
        </p:nvSpPr>
        <p:spPr>
          <a:xfrm>
            <a:off x="8381406" y="5410202"/>
            <a:ext cx="304721" cy="246221"/>
          </a:xfrm>
          <a:prstGeom prst="rect">
            <a:avLst/>
          </a:prstGeom>
          <a:noFill/>
          <a:ln>
            <a:solidFill>
              <a:schemeClr val="tx2"/>
            </a:solidFill>
          </a:ln>
        </p:spPr>
        <p:txBody>
          <a:bodyPr wrap="square" rtlCol="0">
            <a:spAutoFit/>
          </a:bodyPr>
          <a:lstStyle/>
          <a:p>
            <a:pPr algn="ctr"/>
            <a:r>
              <a:rPr lang="en-US" sz="1000" dirty="0"/>
              <a:t>A</a:t>
            </a:r>
          </a:p>
        </p:txBody>
      </p:sp>
      <p:sp>
        <p:nvSpPr>
          <p:cNvPr id="83" name="TextBox 82"/>
          <p:cNvSpPr txBox="1"/>
          <p:nvPr/>
        </p:nvSpPr>
        <p:spPr>
          <a:xfrm>
            <a:off x="9143208" y="5410202"/>
            <a:ext cx="304721" cy="246221"/>
          </a:xfrm>
          <a:prstGeom prst="rect">
            <a:avLst/>
          </a:prstGeom>
          <a:noFill/>
          <a:ln>
            <a:solidFill>
              <a:schemeClr val="tx2"/>
            </a:solidFill>
          </a:ln>
        </p:spPr>
        <p:txBody>
          <a:bodyPr wrap="square" rtlCol="0">
            <a:spAutoFit/>
          </a:bodyPr>
          <a:lstStyle/>
          <a:p>
            <a:pPr algn="ctr"/>
            <a:r>
              <a:rPr lang="en-US" sz="1000" dirty="0"/>
              <a:t>B</a:t>
            </a:r>
          </a:p>
        </p:txBody>
      </p:sp>
      <p:cxnSp>
        <p:nvCxnSpPr>
          <p:cNvPr id="85" name="Straight Arrow Connector 84"/>
          <p:cNvCxnSpPr>
            <a:stCxn id="82" idx="3"/>
            <a:endCxn id="83" idx="1"/>
          </p:cNvCxnSpPr>
          <p:nvPr/>
        </p:nvCxnSpPr>
        <p:spPr>
          <a:xfrm>
            <a:off x="8686127" y="5533311"/>
            <a:ext cx="457081" cy="0"/>
          </a:xfrm>
          <a:prstGeom prst="straightConnector1">
            <a:avLst/>
          </a:prstGeom>
          <a:ln w="9525" cmpd="sng">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600288" y="5410202"/>
            <a:ext cx="990342" cy="246221"/>
          </a:xfrm>
          <a:prstGeom prst="rect">
            <a:avLst/>
          </a:prstGeom>
          <a:noFill/>
        </p:spPr>
        <p:txBody>
          <a:bodyPr wrap="square" rtlCol="0">
            <a:spAutoFit/>
          </a:bodyPr>
          <a:lstStyle/>
          <a:p>
            <a:r>
              <a:rPr lang="en-US" sz="1000" dirty="0">
                <a:solidFill>
                  <a:schemeClr val="tx2"/>
                </a:solidFill>
              </a:rPr>
              <a:t>A includes B</a:t>
            </a:r>
          </a:p>
        </p:txBody>
      </p:sp>
      <p:sp>
        <p:nvSpPr>
          <p:cNvPr id="87" name="Rectangle 86"/>
          <p:cNvSpPr/>
          <p:nvPr/>
        </p:nvSpPr>
        <p:spPr>
          <a:xfrm>
            <a:off x="6248361" y="5029200"/>
            <a:ext cx="4723170" cy="12954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Elbow Connector 97"/>
          <p:cNvCxnSpPr>
            <a:endCxn id="17" idx="0"/>
          </p:cNvCxnSpPr>
          <p:nvPr/>
        </p:nvCxnSpPr>
        <p:spPr>
          <a:xfrm rot="5400000">
            <a:off x="6476703" y="1524200"/>
            <a:ext cx="1524000" cy="1523603"/>
          </a:xfrm>
          <a:prstGeom prst="bentConnector3">
            <a:avLst>
              <a:gd name="adj1" fmla="val 70833"/>
            </a:avLst>
          </a:prstGeom>
          <a:ln>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293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strips(downLeft)">
                                      <p:cBhvr>
                                        <p:cTn id="10" dur="500"/>
                                        <p:tgtEl>
                                          <p:spTgt spid="75"/>
                                        </p:tgtEl>
                                      </p:cBhvr>
                                    </p:animEffect>
                                  </p:childTnLst>
                                </p:cTn>
                              </p:par>
                              <p:par>
                                <p:cTn id="11" presetID="4" presetClass="entr" presetSubtype="16"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in)">
                                      <p:cBhvr>
                                        <p:cTn id="13" dur="500"/>
                                        <p:tgtEl>
                                          <p:spTgt spid="30"/>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5"/>
                                        </p:tgtEl>
                                        <p:attrNameLst>
                                          <p:attrName>style.visibility</p:attrName>
                                        </p:attrNameLst>
                                      </p:cBhvr>
                                      <p:to>
                                        <p:strVal val="visible"/>
                                      </p:to>
                                    </p:set>
                                    <p:anim calcmode="lin" valueType="num">
                                      <p:cBhvr additive="base">
                                        <p:cTn id="20" dur="500" fill="hold"/>
                                        <p:tgtEl>
                                          <p:spTgt spid="65"/>
                                        </p:tgtEl>
                                        <p:attrNameLst>
                                          <p:attrName>ppt_x</p:attrName>
                                        </p:attrNameLst>
                                      </p:cBhvr>
                                      <p:tavLst>
                                        <p:tav tm="0">
                                          <p:val>
                                            <p:strVal val="#ppt_x"/>
                                          </p:val>
                                        </p:tav>
                                        <p:tav tm="100000">
                                          <p:val>
                                            <p:strVal val="#ppt_x"/>
                                          </p:val>
                                        </p:tav>
                                      </p:tavLst>
                                    </p:anim>
                                    <p:anim calcmode="lin" valueType="num">
                                      <p:cBhvr additive="base">
                                        <p:cTn id="21"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1000" fill="hold"/>
                                        <p:tgtEl>
                                          <p:spTgt spid="25"/>
                                        </p:tgtEl>
                                        <p:attrNameLst>
                                          <p:attrName>ppt_w</p:attrName>
                                        </p:attrNameLst>
                                      </p:cBhvr>
                                      <p:tavLst>
                                        <p:tav tm="0">
                                          <p:val>
                                            <p:fltVal val="0"/>
                                          </p:val>
                                        </p:tav>
                                        <p:tav tm="100000">
                                          <p:val>
                                            <p:strVal val="#ppt_w"/>
                                          </p:val>
                                        </p:tav>
                                      </p:tavLst>
                                    </p:anim>
                                    <p:anim calcmode="lin" valueType="num">
                                      <p:cBhvr>
                                        <p:cTn id="27" dur="1000" fill="hold"/>
                                        <p:tgtEl>
                                          <p:spTgt spid="25"/>
                                        </p:tgtEl>
                                        <p:attrNameLst>
                                          <p:attrName>ppt_h</p:attrName>
                                        </p:attrNameLst>
                                      </p:cBhvr>
                                      <p:tavLst>
                                        <p:tav tm="0">
                                          <p:val>
                                            <p:fltVal val="0"/>
                                          </p:val>
                                        </p:tav>
                                        <p:tav tm="100000">
                                          <p:val>
                                            <p:strVal val="#ppt_h"/>
                                          </p:val>
                                        </p:tav>
                                      </p:tavLst>
                                    </p:anim>
                                    <p:anim calcmode="lin" valueType="num">
                                      <p:cBhvr>
                                        <p:cTn id="28"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25"/>
                                        </p:tgtEl>
                                        <p:attrNameLst>
                                          <p:attrName>ppt_y</p:attrName>
                                        </p:attrNameLst>
                                      </p:cBhvr>
                                      <p:tavLst>
                                        <p:tav tm="0" fmla="#ppt_y+(sin(-2*pi*(1-$))*-#ppt_x+cos(-2*pi*(1-$))*(1-#ppt_y))*(1-$)">
                                          <p:val>
                                            <p:fltVal val="0"/>
                                          </p:val>
                                        </p:tav>
                                        <p:tav tm="100000">
                                          <p:val>
                                            <p:fltVal val="1"/>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 calcmode="lin" valueType="num">
                                      <p:cBhvr additive="base">
                                        <p:cTn id="3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ppt_x"/>
                                          </p:val>
                                        </p:tav>
                                        <p:tav tm="100000">
                                          <p:val>
                                            <p:strVal val="#ppt_x"/>
                                          </p:val>
                                        </p:tav>
                                      </p:tavLst>
                                    </p:anim>
                                    <p:anim calcmode="lin" valueType="num">
                                      <p:cBhvr additive="base">
                                        <p:cTn id="37"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dissolve">
                                      <p:cBhvr>
                                        <p:cTn id="42" dur="500"/>
                                        <p:tgtEl>
                                          <p:spTgt spid="26"/>
                                        </p:tgtEl>
                                      </p:cBhvr>
                                    </p:animEffect>
                                  </p:childTnLst>
                                </p:cTn>
                              </p:par>
                              <p:par>
                                <p:cTn id="43" presetID="2" presetClass="entr" presetSubtype="2"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1+#ppt_w/2"/>
                                          </p:val>
                                        </p:tav>
                                        <p:tav tm="100000">
                                          <p:val>
                                            <p:strVal val="#ppt_x"/>
                                          </p:val>
                                        </p:tav>
                                      </p:tavLst>
                                    </p:anim>
                                    <p:anim calcmode="lin" valueType="num">
                                      <p:cBhvr additive="base">
                                        <p:cTn id="46" dur="500" fill="hold"/>
                                        <p:tgtEl>
                                          <p:spTgt spid="28"/>
                                        </p:tgtEl>
                                        <p:attrNameLst>
                                          <p:attrName>ppt_y</p:attrName>
                                        </p:attrNameLst>
                                      </p:cBhvr>
                                      <p:tavLst>
                                        <p:tav tm="0">
                                          <p:val>
                                            <p:strVal val="#ppt_y"/>
                                          </p:val>
                                        </p:tav>
                                        <p:tav tm="100000">
                                          <p:val>
                                            <p:strVal val="#ppt_y"/>
                                          </p:val>
                                        </p:tav>
                                      </p:tavLst>
                                    </p:anim>
                                  </p:childTnLst>
                                </p:cTn>
                              </p:par>
                              <p:par>
                                <p:cTn id="47" presetID="9"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dissolve">
                                      <p:cBhvr>
                                        <p:cTn id="49" dur="500"/>
                                        <p:tgtEl>
                                          <p:spTgt spid="69"/>
                                        </p:tgtEl>
                                      </p:cBhvr>
                                    </p:animEffect>
                                  </p:childTnLst>
                                </p:cTn>
                              </p:par>
                              <p:par>
                                <p:cTn id="50" presetID="2" presetClass="entr" presetSubtype="4" fill="hold" nodeType="with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 calcmode="lin" valueType="num">
                                      <p:cBhvr additive="base">
                                        <p:cTn id="5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2" end="2"/>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70"/>
                                        </p:tgtEl>
                                        <p:attrNameLst>
                                          <p:attrName>style.visibility</p:attrName>
                                        </p:attrNameLst>
                                      </p:cBhvr>
                                      <p:to>
                                        <p:strVal val="visible"/>
                                      </p:to>
                                    </p:set>
                                    <p:anim calcmode="lin" valueType="num">
                                      <p:cBhvr additive="base">
                                        <p:cTn id="56" dur="500" fill="hold"/>
                                        <p:tgtEl>
                                          <p:spTgt spid="70"/>
                                        </p:tgtEl>
                                        <p:attrNameLst>
                                          <p:attrName>ppt_x</p:attrName>
                                        </p:attrNameLst>
                                      </p:cBhvr>
                                      <p:tavLst>
                                        <p:tav tm="0">
                                          <p:val>
                                            <p:strVal val="#ppt_x"/>
                                          </p:val>
                                        </p:tav>
                                        <p:tav tm="100000">
                                          <p:val>
                                            <p:strVal val="#ppt_x"/>
                                          </p:val>
                                        </p:tav>
                                      </p:tavLst>
                                    </p:anim>
                                    <p:anim calcmode="lin" valueType="num">
                                      <p:cBhvr additive="base">
                                        <p:cTn id="57"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dissolve">
                                      <p:cBhvr>
                                        <p:cTn id="62" dur="500"/>
                                        <p:tgtEl>
                                          <p:spTgt spid="24"/>
                                        </p:tgtEl>
                                      </p:cBhvr>
                                    </p:animEffect>
                                  </p:childTnLst>
                                </p:cTn>
                              </p:par>
                              <p:par>
                                <p:cTn id="63" presetID="18" presetClass="entr" presetSubtype="12"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strips(downLeft)">
                                      <p:cBhvr>
                                        <p:cTn id="65" dur="500"/>
                                        <p:tgtEl>
                                          <p:spTgt spid="27"/>
                                        </p:tgtEl>
                                      </p:cBhvr>
                                    </p:animEffect>
                                  </p:childTnLst>
                                </p:cTn>
                              </p:par>
                              <p:par>
                                <p:cTn id="66" presetID="2" presetClass="entr" presetSubtype="4" fill="hold" nodeType="withEffect">
                                  <p:stCondLst>
                                    <p:cond delay="0"/>
                                  </p:stCondLst>
                                  <p:childTnLst>
                                    <p:set>
                                      <p:cBhvr>
                                        <p:cTn id="67" dur="1" fill="hold">
                                          <p:stCondLst>
                                            <p:cond delay="0"/>
                                          </p:stCondLst>
                                        </p:cTn>
                                        <p:tgtEl>
                                          <p:spTgt spid="4">
                                            <p:txEl>
                                              <p:pRg st="3" end="3"/>
                                            </p:txEl>
                                          </p:spTgt>
                                        </p:tgtEl>
                                        <p:attrNameLst>
                                          <p:attrName>style.visibility</p:attrName>
                                        </p:attrNameLst>
                                      </p:cBhvr>
                                      <p:to>
                                        <p:strVal val="visible"/>
                                      </p:to>
                                    </p:set>
                                    <p:anim calcmode="lin" valueType="num">
                                      <p:cBhvr additive="base">
                                        <p:cTn id="6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 calcmode="lin" valueType="num">
                                      <p:cBhvr additive="base">
                                        <p:cTn id="72" dur="500" fill="hold"/>
                                        <p:tgtEl>
                                          <p:spTgt spid="71"/>
                                        </p:tgtEl>
                                        <p:attrNameLst>
                                          <p:attrName>ppt_x</p:attrName>
                                        </p:attrNameLst>
                                      </p:cBhvr>
                                      <p:tavLst>
                                        <p:tav tm="0">
                                          <p:val>
                                            <p:strVal val="#ppt_x"/>
                                          </p:val>
                                        </p:tav>
                                        <p:tav tm="100000">
                                          <p:val>
                                            <p:strVal val="#ppt_x"/>
                                          </p:val>
                                        </p:tav>
                                      </p:tavLst>
                                    </p:anim>
                                    <p:anim calcmode="lin" valueType="num">
                                      <p:cBhvr additive="base">
                                        <p:cTn id="73" dur="500" fill="hold"/>
                                        <p:tgtEl>
                                          <p:spTgt spid="71"/>
                                        </p:tgtEl>
                                        <p:attrNameLst>
                                          <p:attrName>ppt_y</p:attrName>
                                        </p:attrNameLst>
                                      </p:cBhvr>
                                      <p:tavLst>
                                        <p:tav tm="0">
                                          <p:val>
                                            <p:strVal val="1+#ppt_h/2"/>
                                          </p:val>
                                        </p:tav>
                                        <p:tav tm="100000">
                                          <p:val>
                                            <p:strVal val="#ppt_y"/>
                                          </p:val>
                                        </p:tav>
                                      </p:tavLst>
                                    </p:anim>
                                  </p:childTnLst>
                                </p:cTn>
                              </p:par>
                              <p:par>
                                <p:cTn id="74" presetID="9" presetClass="entr" presetSubtype="0" fill="hold"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dissolve">
                                      <p:cBhvr>
                                        <p:cTn id="76" dur="500"/>
                                        <p:tgtEl>
                                          <p:spTgt spid="98"/>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dissolve">
                                      <p:cBhvr>
                                        <p:cTn id="81" dur="500"/>
                                        <p:tgtEl>
                                          <p:spTgt spid="59"/>
                                        </p:tgtEl>
                                      </p:cBhvr>
                                    </p:animEffect>
                                  </p:childTnLst>
                                </p:cTn>
                              </p:par>
                              <p:par>
                                <p:cTn id="82" presetID="4" presetClass="entr" presetSubtype="16"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box(in)">
                                      <p:cBhvr>
                                        <p:cTn id="84" dur="500"/>
                                        <p:tgtEl>
                                          <p:spTgt spid="29"/>
                                        </p:tgtEl>
                                      </p:cBhvr>
                                    </p:animEffect>
                                  </p:childTnLst>
                                </p:cTn>
                              </p:par>
                              <p:par>
                                <p:cTn id="85" presetID="2" presetClass="entr" presetSubtype="4" fill="hold" nodeType="withEffect">
                                  <p:stCondLst>
                                    <p:cond delay="0"/>
                                  </p:stCondLst>
                                  <p:childTnLst>
                                    <p:set>
                                      <p:cBhvr>
                                        <p:cTn id="86" dur="1" fill="hold">
                                          <p:stCondLst>
                                            <p:cond delay="0"/>
                                          </p:stCondLst>
                                        </p:cTn>
                                        <p:tgtEl>
                                          <p:spTgt spid="4">
                                            <p:txEl>
                                              <p:pRg st="4" end="4"/>
                                            </p:txEl>
                                          </p:spTgt>
                                        </p:tgtEl>
                                        <p:attrNameLst>
                                          <p:attrName>style.visibility</p:attrName>
                                        </p:attrNameLst>
                                      </p:cBhvr>
                                      <p:to>
                                        <p:strVal val="visible"/>
                                      </p:to>
                                    </p:set>
                                    <p:anim calcmode="lin" valueType="num">
                                      <p:cBhvr additive="base">
                                        <p:cTn id="8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ppt_x"/>
                                          </p:val>
                                        </p:tav>
                                        <p:tav tm="100000">
                                          <p:val>
                                            <p:strVal val="#ppt_x"/>
                                          </p:val>
                                        </p:tav>
                                      </p:tavLst>
                                    </p:anim>
                                    <p:anim calcmode="lin" valueType="num">
                                      <p:cBhvr additive="base">
                                        <p:cTn id="9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nodeType="click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fade">
                                      <p:cBhvr>
                                        <p:cTn id="97" dur="1000"/>
                                        <p:tgtEl>
                                          <p:spTgt spid="3"/>
                                        </p:tgtEl>
                                      </p:cBhvr>
                                    </p:animEffect>
                                    <p:anim calcmode="lin" valueType="num">
                                      <p:cBhvr>
                                        <p:cTn id="98" dur="1000" fill="hold"/>
                                        <p:tgtEl>
                                          <p:spTgt spid="3"/>
                                        </p:tgtEl>
                                        <p:attrNameLst>
                                          <p:attrName>ppt_x</p:attrName>
                                        </p:attrNameLst>
                                      </p:cBhvr>
                                      <p:tavLst>
                                        <p:tav tm="0">
                                          <p:val>
                                            <p:strVal val="#ppt_x"/>
                                          </p:val>
                                        </p:tav>
                                        <p:tav tm="100000">
                                          <p:val>
                                            <p:strVal val="#ppt_x"/>
                                          </p:val>
                                        </p:tav>
                                      </p:tavLst>
                                    </p:anim>
                                    <p:anim calcmode="lin" valueType="num">
                                      <p:cBhvr>
                                        <p:cTn id="99" dur="900" decel="100000" fill="hold"/>
                                        <p:tgtEl>
                                          <p:spTgt spid="3"/>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
                                            <p:txEl>
                                              <p:pRg st="5" end="5"/>
                                            </p:txEl>
                                          </p:spTgt>
                                        </p:tgtEl>
                                        <p:attrNameLst>
                                          <p:attrName>style.visibility</p:attrName>
                                        </p:attrNameLst>
                                      </p:cBhvr>
                                      <p:to>
                                        <p:strVal val="visible"/>
                                      </p:to>
                                    </p:set>
                                    <p:anim calcmode="lin" valueType="num">
                                      <p:cBhvr additive="base">
                                        <p:cTn id="10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3"/>
                                        </p:tgtEl>
                                        <p:attrNameLst>
                                          <p:attrName>style.visibility</p:attrName>
                                        </p:attrNameLst>
                                      </p:cBhvr>
                                      <p:to>
                                        <p:strVal val="visible"/>
                                      </p:to>
                                    </p:set>
                                    <p:anim calcmode="lin" valueType="num">
                                      <p:cBhvr additive="base">
                                        <p:cTn id="107" dur="500" fill="hold"/>
                                        <p:tgtEl>
                                          <p:spTgt spid="73"/>
                                        </p:tgtEl>
                                        <p:attrNameLst>
                                          <p:attrName>ppt_x</p:attrName>
                                        </p:attrNameLst>
                                      </p:cBhvr>
                                      <p:tavLst>
                                        <p:tav tm="0">
                                          <p:val>
                                            <p:strVal val="#ppt_x"/>
                                          </p:val>
                                        </p:tav>
                                        <p:tav tm="100000">
                                          <p:val>
                                            <p:strVal val="#ppt_x"/>
                                          </p:val>
                                        </p:tav>
                                      </p:tavLst>
                                    </p:anim>
                                    <p:anim calcmode="lin" valueType="num">
                                      <p:cBhvr additive="base">
                                        <p:cTn id="108" dur="500" fill="hold"/>
                                        <p:tgtEl>
                                          <p:spTgt spid="73"/>
                                        </p:tgtEl>
                                        <p:attrNameLst>
                                          <p:attrName>ppt_y</p:attrName>
                                        </p:attrNameLst>
                                      </p:cBhvr>
                                      <p:tavLst>
                                        <p:tav tm="0">
                                          <p:val>
                                            <p:strVal val="1+#ppt_h/2"/>
                                          </p:val>
                                        </p:tav>
                                        <p:tav tm="100000">
                                          <p:val>
                                            <p:strVal val="#ppt_y"/>
                                          </p:val>
                                        </p:tav>
                                      </p:tavLst>
                                    </p:anim>
                                  </p:childTnLst>
                                </p:cTn>
                              </p:par>
                              <p:par>
                                <p:cTn id="109" presetID="9" presetClass="entr" presetSubtype="0" fill="hold" nodeType="with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dissolve">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18" presetClass="entr" presetSubtype="12" fill="hold" nodeType="click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strips(downLeft)">
                                      <p:cBhvr>
                                        <p:cTn id="116" dur="500"/>
                                        <p:tgtEl>
                                          <p:spTgt spid="23"/>
                                        </p:tgtEl>
                                      </p:cBhvr>
                                    </p:animEffect>
                                  </p:childTnLst>
                                </p:cTn>
                              </p:par>
                              <p:par>
                                <p:cTn id="117" presetID="2" presetClass="entr" presetSubtype="4" fill="hold" nodeType="withEffect">
                                  <p:stCondLst>
                                    <p:cond delay="0"/>
                                  </p:stCondLst>
                                  <p:childTnLst>
                                    <p:set>
                                      <p:cBhvr>
                                        <p:cTn id="118" dur="1" fill="hold">
                                          <p:stCondLst>
                                            <p:cond delay="0"/>
                                          </p:stCondLst>
                                        </p:cTn>
                                        <p:tgtEl>
                                          <p:spTgt spid="4">
                                            <p:txEl>
                                              <p:pRg st="6" end="6"/>
                                            </p:txEl>
                                          </p:spTgt>
                                        </p:tgtEl>
                                        <p:attrNameLst>
                                          <p:attrName>style.visibility</p:attrName>
                                        </p:attrNameLst>
                                      </p:cBhvr>
                                      <p:to>
                                        <p:strVal val="visible"/>
                                      </p:to>
                                    </p:set>
                                    <p:anim calcmode="lin" valueType="num">
                                      <p:cBhvr additive="base">
                                        <p:cTn id="1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 calcmode="lin" valueType="num">
                                      <p:cBhvr additive="base">
                                        <p:cTn id="123" dur="500" fill="hold"/>
                                        <p:tgtEl>
                                          <p:spTgt spid="74"/>
                                        </p:tgtEl>
                                        <p:attrNameLst>
                                          <p:attrName>ppt_x</p:attrName>
                                        </p:attrNameLst>
                                      </p:cBhvr>
                                      <p:tavLst>
                                        <p:tav tm="0">
                                          <p:val>
                                            <p:strVal val="#ppt_x"/>
                                          </p:val>
                                        </p:tav>
                                        <p:tav tm="100000">
                                          <p:val>
                                            <p:strVal val="#ppt_x"/>
                                          </p:val>
                                        </p:tav>
                                      </p:tavLst>
                                    </p:anim>
                                    <p:anim calcmode="lin" valueType="num">
                                      <p:cBhvr additive="base">
                                        <p:cTn id="124" dur="500" fill="hold"/>
                                        <p:tgtEl>
                                          <p:spTgt spid="74"/>
                                        </p:tgtEl>
                                        <p:attrNameLst>
                                          <p:attrName>ppt_y</p:attrName>
                                        </p:attrNameLst>
                                      </p:cBhvr>
                                      <p:tavLst>
                                        <p:tav tm="0">
                                          <p:val>
                                            <p:strVal val="1+#ppt_h/2"/>
                                          </p:val>
                                        </p:tav>
                                        <p:tav tm="100000">
                                          <p:val>
                                            <p:strVal val="#ppt_y"/>
                                          </p:val>
                                        </p:tav>
                                      </p:tavLst>
                                    </p:anim>
                                  </p:childTnLst>
                                </p:cTn>
                              </p:par>
                              <p:par>
                                <p:cTn id="125" presetID="9" presetClass="entr" presetSubtype="0" fill="hold" nodeType="with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dissolve">
                                      <p:cBhvr>
                                        <p:cTn id="127" dur="500"/>
                                        <p:tgtEl>
                                          <p:spTgt spid="33"/>
                                        </p:tgtEl>
                                      </p:cBhvr>
                                    </p:animEffect>
                                  </p:childTnLst>
                                </p:cTn>
                              </p:par>
                            </p:childTnLst>
                          </p:cTn>
                        </p:par>
                      </p:childTnLst>
                    </p:cTn>
                  </p:par>
                  <p:par>
                    <p:cTn id="128" fill="hold">
                      <p:stCondLst>
                        <p:cond delay="indefinite"/>
                      </p:stCondLst>
                      <p:childTnLst>
                        <p:par>
                          <p:cTn id="129" fill="hold">
                            <p:stCondLst>
                              <p:cond delay="0"/>
                            </p:stCondLst>
                            <p:childTnLst>
                              <p:par>
                                <p:cTn id="130" presetID="26" presetClass="entr" presetSubtype="0" fill="hold" grpId="0" nodeType="clickEffect">
                                  <p:stCondLst>
                                    <p:cond delay="0"/>
                                  </p:stCondLst>
                                  <p:childTnLst>
                                    <p:set>
                                      <p:cBhvr>
                                        <p:cTn id="131" dur="1" fill="hold">
                                          <p:stCondLst>
                                            <p:cond delay="0"/>
                                          </p:stCondLst>
                                        </p:cTn>
                                        <p:tgtEl>
                                          <p:spTgt spid="77"/>
                                        </p:tgtEl>
                                        <p:attrNameLst>
                                          <p:attrName>style.visibility</p:attrName>
                                        </p:attrNameLst>
                                      </p:cBhvr>
                                      <p:to>
                                        <p:strVal val="visible"/>
                                      </p:to>
                                    </p:set>
                                    <p:animEffect transition="in" filter="wipe(down)">
                                      <p:cBhvr>
                                        <p:cTn id="132" dur="580">
                                          <p:stCondLst>
                                            <p:cond delay="0"/>
                                          </p:stCondLst>
                                        </p:cTn>
                                        <p:tgtEl>
                                          <p:spTgt spid="77"/>
                                        </p:tgtEl>
                                      </p:cBhvr>
                                    </p:animEffect>
                                    <p:anim calcmode="lin" valueType="num">
                                      <p:cBhvr>
                                        <p:cTn id="133" dur="1822" tmFilter="0,0; 0.14,0.36; 0.43,0.73; 0.71,0.91; 1.0,1.0">
                                          <p:stCondLst>
                                            <p:cond delay="0"/>
                                          </p:stCondLst>
                                        </p:cTn>
                                        <p:tgtEl>
                                          <p:spTgt spid="77"/>
                                        </p:tgtEl>
                                        <p:attrNameLst>
                                          <p:attrName>ppt_x</p:attrName>
                                        </p:attrNameLst>
                                      </p:cBhvr>
                                      <p:tavLst>
                                        <p:tav tm="0">
                                          <p:val>
                                            <p:strVal val="#ppt_x-0.25"/>
                                          </p:val>
                                        </p:tav>
                                        <p:tav tm="100000">
                                          <p:val>
                                            <p:strVal val="#ppt_x"/>
                                          </p:val>
                                        </p:tav>
                                      </p:tavLst>
                                    </p:anim>
                                    <p:anim calcmode="lin" valueType="num">
                                      <p:cBhvr>
                                        <p:cTn id="134" dur="664" tmFilter="0.0,0.0; 0.25,0.07; 0.50,0.2; 0.75,0.467; 1.0,1.0">
                                          <p:stCondLst>
                                            <p:cond delay="0"/>
                                          </p:stCondLst>
                                        </p:cTn>
                                        <p:tgtEl>
                                          <p:spTgt spid="77"/>
                                        </p:tgtEl>
                                        <p:attrNameLst>
                                          <p:attrName>ppt_y</p:attrName>
                                        </p:attrNameLst>
                                      </p:cBhvr>
                                      <p:tavLst>
                                        <p:tav tm="0" fmla="#ppt_y-sin(pi*$)/3">
                                          <p:val>
                                            <p:fltVal val="0.5"/>
                                          </p:val>
                                        </p:tav>
                                        <p:tav tm="100000">
                                          <p:val>
                                            <p:fltVal val="1"/>
                                          </p:val>
                                        </p:tav>
                                      </p:tavLst>
                                    </p:anim>
                                    <p:anim calcmode="lin" valueType="num">
                                      <p:cBhvr>
                                        <p:cTn id="135" dur="664" tmFilter="0, 0; 0.125,0.2665; 0.25,0.4; 0.375,0.465; 0.5,0.5;  0.625,0.535; 0.75,0.6; 0.875,0.7335; 1,1">
                                          <p:stCondLst>
                                            <p:cond delay="664"/>
                                          </p:stCondLst>
                                        </p:cTn>
                                        <p:tgtEl>
                                          <p:spTgt spid="77"/>
                                        </p:tgtEl>
                                        <p:attrNameLst>
                                          <p:attrName>ppt_y</p:attrName>
                                        </p:attrNameLst>
                                      </p:cBhvr>
                                      <p:tavLst>
                                        <p:tav tm="0" fmla="#ppt_y-sin(pi*$)/9">
                                          <p:val>
                                            <p:fltVal val="0"/>
                                          </p:val>
                                        </p:tav>
                                        <p:tav tm="100000">
                                          <p:val>
                                            <p:fltVal val="1"/>
                                          </p:val>
                                        </p:tav>
                                      </p:tavLst>
                                    </p:anim>
                                    <p:anim calcmode="lin" valueType="num">
                                      <p:cBhvr>
                                        <p:cTn id="136" dur="332" tmFilter="0, 0; 0.125,0.2665; 0.25,0.4; 0.375,0.465; 0.5,0.5;  0.625,0.535; 0.75,0.6; 0.875,0.7335; 1,1">
                                          <p:stCondLst>
                                            <p:cond delay="1324"/>
                                          </p:stCondLst>
                                        </p:cTn>
                                        <p:tgtEl>
                                          <p:spTgt spid="77"/>
                                        </p:tgtEl>
                                        <p:attrNameLst>
                                          <p:attrName>ppt_y</p:attrName>
                                        </p:attrNameLst>
                                      </p:cBhvr>
                                      <p:tavLst>
                                        <p:tav tm="0" fmla="#ppt_y-sin(pi*$)/27">
                                          <p:val>
                                            <p:fltVal val="0"/>
                                          </p:val>
                                        </p:tav>
                                        <p:tav tm="100000">
                                          <p:val>
                                            <p:fltVal val="1"/>
                                          </p:val>
                                        </p:tav>
                                      </p:tavLst>
                                    </p:anim>
                                    <p:anim calcmode="lin" valueType="num">
                                      <p:cBhvr>
                                        <p:cTn id="137" dur="164" tmFilter="0, 0; 0.125,0.2665; 0.25,0.4; 0.375,0.465; 0.5,0.5;  0.625,0.535; 0.75,0.6; 0.875,0.7335; 1,1">
                                          <p:stCondLst>
                                            <p:cond delay="1656"/>
                                          </p:stCondLst>
                                        </p:cTn>
                                        <p:tgtEl>
                                          <p:spTgt spid="77"/>
                                        </p:tgtEl>
                                        <p:attrNameLst>
                                          <p:attrName>ppt_y</p:attrName>
                                        </p:attrNameLst>
                                      </p:cBhvr>
                                      <p:tavLst>
                                        <p:tav tm="0" fmla="#ppt_y-sin(pi*$)/81">
                                          <p:val>
                                            <p:fltVal val="0"/>
                                          </p:val>
                                        </p:tav>
                                        <p:tav tm="100000">
                                          <p:val>
                                            <p:fltVal val="1"/>
                                          </p:val>
                                        </p:tav>
                                      </p:tavLst>
                                    </p:anim>
                                    <p:animScale>
                                      <p:cBhvr>
                                        <p:cTn id="138" dur="26">
                                          <p:stCondLst>
                                            <p:cond delay="650"/>
                                          </p:stCondLst>
                                        </p:cTn>
                                        <p:tgtEl>
                                          <p:spTgt spid="77"/>
                                        </p:tgtEl>
                                      </p:cBhvr>
                                      <p:to x="100000" y="60000"/>
                                    </p:animScale>
                                    <p:animScale>
                                      <p:cBhvr>
                                        <p:cTn id="139" dur="166" decel="50000">
                                          <p:stCondLst>
                                            <p:cond delay="676"/>
                                          </p:stCondLst>
                                        </p:cTn>
                                        <p:tgtEl>
                                          <p:spTgt spid="77"/>
                                        </p:tgtEl>
                                      </p:cBhvr>
                                      <p:to x="100000" y="100000"/>
                                    </p:animScale>
                                    <p:animScale>
                                      <p:cBhvr>
                                        <p:cTn id="140" dur="26">
                                          <p:stCondLst>
                                            <p:cond delay="1312"/>
                                          </p:stCondLst>
                                        </p:cTn>
                                        <p:tgtEl>
                                          <p:spTgt spid="77"/>
                                        </p:tgtEl>
                                      </p:cBhvr>
                                      <p:to x="100000" y="80000"/>
                                    </p:animScale>
                                    <p:animScale>
                                      <p:cBhvr>
                                        <p:cTn id="141" dur="166" decel="50000">
                                          <p:stCondLst>
                                            <p:cond delay="1338"/>
                                          </p:stCondLst>
                                        </p:cTn>
                                        <p:tgtEl>
                                          <p:spTgt spid="77"/>
                                        </p:tgtEl>
                                      </p:cBhvr>
                                      <p:to x="100000" y="100000"/>
                                    </p:animScale>
                                    <p:animScale>
                                      <p:cBhvr>
                                        <p:cTn id="142" dur="26">
                                          <p:stCondLst>
                                            <p:cond delay="1642"/>
                                          </p:stCondLst>
                                        </p:cTn>
                                        <p:tgtEl>
                                          <p:spTgt spid="77"/>
                                        </p:tgtEl>
                                      </p:cBhvr>
                                      <p:to x="100000" y="90000"/>
                                    </p:animScale>
                                    <p:animScale>
                                      <p:cBhvr>
                                        <p:cTn id="143" dur="166" decel="50000">
                                          <p:stCondLst>
                                            <p:cond delay="1668"/>
                                          </p:stCondLst>
                                        </p:cTn>
                                        <p:tgtEl>
                                          <p:spTgt spid="77"/>
                                        </p:tgtEl>
                                      </p:cBhvr>
                                      <p:to x="100000" y="100000"/>
                                    </p:animScale>
                                    <p:animScale>
                                      <p:cBhvr>
                                        <p:cTn id="144" dur="26">
                                          <p:stCondLst>
                                            <p:cond delay="1808"/>
                                          </p:stCondLst>
                                        </p:cTn>
                                        <p:tgtEl>
                                          <p:spTgt spid="77"/>
                                        </p:tgtEl>
                                      </p:cBhvr>
                                      <p:to x="100000" y="95000"/>
                                    </p:animScale>
                                    <p:animScale>
                                      <p:cBhvr>
                                        <p:cTn id="145" dur="166" decel="50000">
                                          <p:stCondLst>
                                            <p:cond delay="1834"/>
                                          </p:stCondLst>
                                        </p:cTn>
                                        <p:tgtEl>
                                          <p:spTgt spid="77"/>
                                        </p:tgtEl>
                                      </p:cBhvr>
                                      <p:to x="100000" y="100000"/>
                                    </p:animScale>
                                  </p:childTnLst>
                                </p:cTn>
                              </p:par>
                              <p:par>
                                <p:cTn id="146" presetID="26" presetClass="entr" presetSubtype="0" fill="hold" grpId="0" nodeType="withEffect">
                                  <p:stCondLst>
                                    <p:cond delay="0"/>
                                  </p:stCondLst>
                                  <p:childTnLst>
                                    <p:set>
                                      <p:cBhvr>
                                        <p:cTn id="147" dur="1" fill="hold">
                                          <p:stCondLst>
                                            <p:cond delay="0"/>
                                          </p:stCondLst>
                                        </p:cTn>
                                        <p:tgtEl>
                                          <p:spTgt spid="78"/>
                                        </p:tgtEl>
                                        <p:attrNameLst>
                                          <p:attrName>style.visibility</p:attrName>
                                        </p:attrNameLst>
                                      </p:cBhvr>
                                      <p:to>
                                        <p:strVal val="visible"/>
                                      </p:to>
                                    </p:set>
                                    <p:animEffect transition="in" filter="wipe(down)">
                                      <p:cBhvr>
                                        <p:cTn id="148" dur="580">
                                          <p:stCondLst>
                                            <p:cond delay="0"/>
                                          </p:stCondLst>
                                        </p:cTn>
                                        <p:tgtEl>
                                          <p:spTgt spid="78"/>
                                        </p:tgtEl>
                                      </p:cBhvr>
                                    </p:animEffect>
                                    <p:anim calcmode="lin" valueType="num">
                                      <p:cBhvr>
                                        <p:cTn id="149" dur="1822" tmFilter="0,0; 0.14,0.36; 0.43,0.73; 0.71,0.91; 1.0,1.0">
                                          <p:stCondLst>
                                            <p:cond delay="0"/>
                                          </p:stCondLst>
                                        </p:cTn>
                                        <p:tgtEl>
                                          <p:spTgt spid="78"/>
                                        </p:tgtEl>
                                        <p:attrNameLst>
                                          <p:attrName>ppt_x</p:attrName>
                                        </p:attrNameLst>
                                      </p:cBhvr>
                                      <p:tavLst>
                                        <p:tav tm="0">
                                          <p:val>
                                            <p:strVal val="#ppt_x-0.25"/>
                                          </p:val>
                                        </p:tav>
                                        <p:tav tm="100000">
                                          <p:val>
                                            <p:strVal val="#ppt_x"/>
                                          </p:val>
                                        </p:tav>
                                      </p:tavLst>
                                    </p:anim>
                                    <p:anim calcmode="lin" valueType="num">
                                      <p:cBhvr>
                                        <p:cTn id="150" dur="664" tmFilter="0.0,0.0; 0.25,0.07; 0.50,0.2; 0.75,0.467; 1.0,1.0">
                                          <p:stCondLst>
                                            <p:cond delay="0"/>
                                          </p:stCondLst>
                                        </p:cTn>
                                        <p:tgtEl>
                                          <p:spTgt spid="78"/>
                                        </p:tgtEl>
                                        <p:attrNameLst>
                                          <p:attrName>ppt_y</p:attrName>
                                        </p:attrNameLst>
                                      </p:cBhvr>
                                      <p:tavLst>
                                        <p:tav tm="0" fmla="#ppt_y-sin(pi*$)/3">
                                          <p:val>
                                            <p:fltVal val="0.5"/>
                                          </p:val>
                                        </p:tav>
                                        <p:tav tm="100000">
                                          <p:val>
                                            <p:fltVal val="1"/>
                                          </p:val>
                                        </p:tav>
                                      </p:tavLst>
                                    </p:anim>
                                    <p:anim calcmode="lin" valueType="num">
                                      <p:cBhvr>
                                        <p:cTn id="151" dur="664" tmFilter="0, 0; 0.125,0.2665; 0.25,0.4; 0.375,0.465; 0.5,0.5;  0.625,0.535; 0.75,0.6; 0.875,0.7335; 1,1">
                                          <p:stCondLst>
                                            <p:cond delay="664"/>
                                          </p:stCondLst>
                                        </p:cTn>
                                        <p:tgtEl>
                                          <p:spTgt spid="78"/>
                                        </p:tgtEl>
                                        <p:attrNameLst>
                                          <p:attrName>ppt_y</p:attrName>
                                        </p:attrNameLst>
                                      </p:cBhvr>
                                      <p:tavLst>
                                        <p:tav tm="0" fmla="#ppt_y-sin(pi*$)/9">
                                          <p:val>
                                            <p:fltVal val="0"/>
                                          </p:val>
                                        </p:tav>
                                        <p:tav tm="100000">
                                          <p:val>
                                            <p:fltVal val="1"/>
                                          </p:val>
                                        </p:tav>
                                      </p:tavLst>
                                    </p:anim>
                                    <p:anim calcmode="lin" valueType="num">
                                      <p:cBhvr>
                                        <p:cTn id="152" dur="332" tmFilter="0, 0; 0.125,0.2665; 0.25,0.4; 0.375,0.465; 0.5,0.5;  0.625,0.535; 0.75,0.6; 0.875,0.7335; 1,1">
                                          <p:stCondLst>
                                            <p:cond delay="1324"/>
                                          </p:stCondLst>
                                        </p:cTn>
                                        <p:tgtEl>
                                          <p:spTgt spid="78"/>
                                        </p:tgtEl>
                                        <p:attrNameLst>
                                          <p:attrName>ppt_y</p:attrName>
                                        </p:attrNameLst>
                                      </p:cBhvr>
                                      <p:tavLst>
                                        <p:tav tm="0" fmla="#ppt_y-sin(pi*$)/27">
                                          <p:val>
                                            <p:fltVal val="0"/>
                                          </p:val>
                                        </p:tav>
                                        <p:tav tm="100000">
                                          <p:val>
                                            <p:fltVal val="1"/>
                                          </p:val>
                                        </p:tav>
                                      </p:tavLst>
                                    </p:anim>
                                    <p:anim calcmode="lin" valueType="num">
                                      <p:cBhvr>
                                        <p:cTn id="153" dur="164" tmFilter="0, 0; 0.125,0.2665; 0.25,0.4; 0.375,0.465; 0.5,0.5;  0.625,0.535; 0.75,0.6; 0.875,0.7335; 1,1">
                                          <p:stCondLst>
                                            <p:cond delay="1656"/>
                                          </p:stCondLst>
                                        </p:cTn>
                                        <p:tgtEl>
                                          <p:spTgt spid="78"/>
                                        </p:tgtEl>
                                        <p:attrNameLst>
                                          <p:attrName>ppt_y</p:attrName>
                                        </p:attrNameLst>
                                      </p:cBhvr>
                                      <p:tavLst>
                                        <p:tav tm="0" fmla="#ppt_y-sin(pi*$)/81">
                                          <p:val>
                                            <p:fltVal val="0"/>
                                          </p:val>
                                        </p:tav>
                                        <p:tav tm="100000">
                                          <p:val>
                                            <p:fltVal val="1"/>
                                          </p:val>
                                        </p:tav>
                                      </p:tavLst>
                                    </p:anim>
                                    <p:animScale>
                                      <p:cBhvr>
                                        <p:cTn id="154" dur="26">
                                          <p:stCondLst>
                                            <p:cond delay="650"/>
                                          </p:stCondLst>
                                        </p:cTn>
                                        <p:tgtEl>
                                          <p:spTgt spid="78"/>
                                        </p:tgtEl>
                                      </p:cBhvr>
                                      <p:to x="100000" y="60000"/>
                                    </p:animScale>
                                    <p:animScale>
                                      <p:cBhvr>
                                        <p:cTn id="155" dur="166" decel="50000">
                                          <p:stCondLst>
                                            <p:cond delay="676"/>
                                          </p:stCondLst>
                                        </p:cTn>
                                        <p:tgtEl>
                                          <p:spTgt spid="78"/>
                                        </p:tgtEl>
                                      </p:cBhvr>
                                      <p:to x="100000" y="100000"/>
                                    </p:animScale>
                                    <p:animScale>
                                      <p:cBhvr>
                                        <p:cTn id="156" dur="26">
                                          <p:stCondLst>
                                            <p:cond delay="1312"/>
                                          </p:stCondLst>
                                        </p:cTn>
                                        <p:tgtEl>
                                          <p:spTgt spid="78"/>
                                        </p:tgtEl>
                                      </p:cBhvr>
                                      <p:to x="100000" y="80000"/>
                                    </p:animScale>
                                    <p:animScale>
                                      <p:cBhvr>
                                        <p:cTn id="157" dur="166" decel="50000">
                                          <p:stCondLst>
                                            <p:cond delay="1338"/>
                                          </p:stCondLst>
                                        </p:cTn>
                                        <p:tgtEl>
                                          <p:spTgt spid="78"/>
                                        </p:tgtEl>
                                      </p:cBhvr>
                                      <p:to x="100000" y="100000"/>
                                    </p:animScale>
                                    <p:animScale>
                                      <p:cBhvr>
                                        <p:cTn id="158" dur="26">
                                          <p:stCondLst>
                                            <p:cond delay="1642"/>
                                          </p:stCondLst>
                                        </p:cTn>
                                        <p:tgtEl>
                                          <p:spTgt spid="78"/>
                                        </p:tgtEl>
                                      </p:cBhvr>
                                      <p:to x="100000" y="90000"/>
                                    </p:animScale>
                                    <p:animScale>
                                      <p:cBhvr>
                                        <p:cTn id="159" dur="166" decel="50000">
                                          <p:stCondLst>
                                            <p:cond delay="1668"/>
                                          </p:stCondLst>
                                        </p:cTn>
                                        <p:tgtEl>
                                          <p:spTgt spid="78"/>
                                        </p:tgtEl>
                                      </p:cBhvr>
                                      <p:to x="100000" y="100000"/>
                                    </p:animScale>
                                    <p:animScale>
                                      <p:cBhvr>
                                        <p:cTn id="160" dur="26">
                                          <p:stCondLst>
                                            <p:cond delay="1808"/>
                                          </p:stCondLst>
                                        </p:cTn>
                                        <p:tgtEl>
                                          <p:spTgt spid="78"/>
                                        </p:tgtEl>
                                      </p:cBhvr>
                                      <p:to x="100000" y="95000"/>
                                    </p:animScale>
                                    <p:animScale>
                                      <p:cBhvr>
                                        <p:cTn id="161" dur="166" decel="50000">
                                          <p:stCondLst>
                                            <p:cond delay="1834"/>
                                          </p:stCondLst>
                                        </p:cTn>
                                        <p:tgtEl>
                                          <p:spTgt spid="78"/>
                                        </p:tgtEl>
                                      </p:cBhvr>
                                      <p:to x="100000" y="100000"/>
                                    </p:animScale>
                                  </p:childTnLst>
                                </p:cTn>
                              </p:par>
                              <p:par>
                                <p:cTn id="162" presetID="26" presetClass="entr" presetSubtype="0" fill="hold" grpId="0" nodeType="withEffect">
                                  <p:stCondLst>
                                    <p:cond delay="0"/>
                                  </p:stCondLst>
                                  <p:childTnLst>
                                    <p:set>
                                      <p:cBhvr>
                                        <p:cTn id="163" dur="1" fill="hold">
                                          <p:stCondLst>
                                            <p:cond delay="0"/>
                                          </p:stCondLst>
                                        </p:cTn>
                                        <p:tgtEl>
                                          <p:spTgt spid="79"/>
                                        </p:tgtEl>
                                        <p:attrNameLst>
                                          <p:attrName>style.visibility</p:attrName>
                                        </p:attrNameLst>
                                      </p:cBhvr>
                                      <p:to>
                                        <p:strVal val="visible"/>
                                      </p:to>
                                    </p:set>
                                    <p:animEffect transition="in" filter="wipe(down)">
                                      <p:cBhvr>
                                        <p:cTn id="164" dur="580">
                                          <p:stCondLst>
                                            <p:cond delay="0"/>
                                          </p:stCondLst>
                                        </p:cTn>
                                        <p:tgtEl>
                                          <p:spTgt spid="79"/>
                                        </p:tgtEl>
                                      </p:cBhvr>
                                    </p:animEffect>
                                    <p:anim calcmode="lin" valueType="num">
                                      <p:cBhvr>
                                        <p:cTn id="165" dur="1822"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166" dur="664"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167" dur="664" tmFilter="0, 0; 0.125,0.2665; 0.25,0.4; 0.375,0.465; 0.5,0.5;  0.625,0.535; 0.75,0.6; 0.875,0.7335; 1,1">
                                          <p:stCondLst>
                                            <p:cond delay="664"/>
                                          </p:stCondLst>
                                        </p:cTn>
                                        <p:tgtEl>
                                          <p:spTgt spid="79"/>
                                        </p:tgtEl>
                                        <p:attrNameLst>
                                          <p:attrName>ppt_y</p:attrName>
                                        </p:attrNameLst>
                                      </p:cBhvr>
                                      <p:tavLst>
                                        <p:tav tm="0" fmla="#ppt_y-sin(pi*$)/9">
                                          <p:val>
                                            <p:fltVal val="0"/>
                                          </p:val>
                                        </p:tav>
                                        <p:tav tm="100000">
                                          <p:val>
                                            <p:fltVal val="1"/>
                                          </p:val>
                                        </p:tav>
                                      </p:tavLst>
                                    </p:anim>
                                    <p:anim calcmode="lin" valueType="num">
                                      <p:cBhvr>
                                        <p:cTn id="168" dur="332" tmFilter="0, 0; 0.125,0.2665; 0.25,0.4; 0.375,0.465; 0.5,0.5;  0.625,0.535; 0.75,0.6; 0.875,0.7335; 1,1">
                                          <p:stCondLst>
                                            <p:cond delay="1324"/>
                                          </p:stCondLst>
                                        </p:cTn>
                                        <p:tgtEl>
                                          <p:spTgt spid="79"/>
                                        </p:tgtEl>
                                        <p:attrNameLst>
                                          <p:attrName>ppt_y</p:attrName>
                                        </p:attrNameLst>
                                      </p:cBhvr>
                                      <p:tavLst>
                                        <p:tav tm="0" fmla="#ppt_y-sin(pi*$)/27">
                                          <p:val>
                                            <p:fltVal val="0"/>
                                          </p:val>
                                        </p:tav>
                                        <p:tav tm="100000">
                                          <p:val>
                                            <p:fltVal val="1"/>
                                          </p:val>
                                        </p:tav>
                                      </p:tavLst>
                                    </p:anim>
                                    <p:anim calcmode="lin" valueType="num">
                                      <p:cBhvr>
                                        <p:cTn id="169" dur="164" tmFilter="0, 0; 0.125,0.2665; 0.25,0.4; 0.375,0.465; 0.5,0.5;  0.625,0.535; 0.75,0.6; 0.875,0.7335; 1,1">
                                          <p:stCondLst>
                                            <p:cond delay="1656"/>
                                          </p:stCondLst>
                                        </p:cTn>
                                        <p:tgtEl>
                                          <p:spTgt spid="79"/>
                                        </p:tgtEl>
                                        <p:attrNameLst>
                                          <p:attrName>ppt_y</p:attrName>
                                        </p:attrNameLst>
                                      </p:cBhvr>
                                      <p:tavLst>
                                        <p:tav tm="0" fmla="#ppt_y-sin(pi*$)/81">
                                          <p:val>
                                            <p:fltVal val="0"/>
                                          </p:val>
                                        </p:tav>
                                        <p:tav tm="100000">
                                          <p:val>
                                            <p:fltVal val="1"/>
                                          </p:val>
                                        </p:tav>
                                      </p:tavLst>
                                    </p:anim>
                                    <p:animScale>
                                      <p:cBhvr>
                                        <p:cTn id="170" dur="26">
                                          <p:stCondLst>
                                            <p:cond delay="650"/>
                                          </p:stCondLst>
                                        </p:cTn>
                                        <p:tgtEl>
                                          <p:spTgt spid="79"/>
                                        </p:tgtEl>
                                      </p:cBhvr>
                                      <p:to x="100000" y="60000"/>
                                    </p:animScale>
                                    <p:animScale>
                                      <p:cBhvr>
                                        <p:cTn id="171" dur="166" decel="50000">
                                          <p:stCondLst>
                                            <p:cond delay="676"/>
                                          </p:stCondLst>
                                        </p:cTn>
                                        <p:tgtEl>
                                          <p:spTgt spid="79"/>
                                        </p:tgtEl>
                                      </p:cBhvr>
                                      <p:to x="100000" y="100000"/>
                                    </p:animScale>
                                    <p:animScale>
                                      <p:cBhvr>
                                        <p:cTn id="172" dur="26">
                                          <p:stCondLst>
                                            <p:cond delay="1312"/>
                                          </p:stCondLst>
                                        </p:cTn>
                                        <p:tgtEl>
                                          <p:spTgt spid="79"/>
                                        </p:tgtEl>
                                      </p:cBhvr>
                                      <p:to x="100000" y="80000"/>
                                    </p:animScale>
                                    <p:animScale>
                                      <p:cBhvr>
                                        <p:cTn id="173" dur="166" decel="50000">
                                          <p:stCondLst>
                                            <p:cond delay="1338"/>
                                          </p:stCondLst>
                                        </p:cTn>
                                        <p:tgtEl>
                                          <p:spTgt spid="79"/>
                                        </p:tgtEl>
                                      </p:cBhvr>
                                      <p:to x="100000" y="100000"/>
                                    </p:animScale>
                                    <p:animScale>
                                      <p:cBhvr>
                                        <p:cTn id="174" dur="26">
                                          <p:stCondLst>
                                            <p:cond delay="1642"/>
                                          </p:stCondLst>
                                        </p:cTn>
                                        <p:tgtEl>
                                          <p:spTgt spid="79"/>
                                        </p:tgtEl>
                                      </p:cBhvr>
                                      <p:to x="100000" y="90000"/>
                                    </p:animScale>
                                    <p:animScale>
                                      <p:cBhvr>
                                        <p:cTn id="175" dur="166" decel="50000">
                                          <p:stCondLst>
                                            <p:cond delay="1668"/>
                                          </p:stCondLst>
                                        </p:cTn>
                                        <p:tgtEl>
                                          <p:spTgt spid="79"/>
                                        </p:tgtEl>
                                      </p:cBhvr>
                                      <p:to x="100000" y="100000"/>
                                    </p:animScale>
                                    <p:animScale>
                                      <p:cBhvr>
                                        <p:cTn id="176" dur="26">
                                          <p:stCondLst>
                                            <p:cond delay="1808"/>
                                          </p:stCondLst>
                                        </p:cTn>
                                        <p:tgtEl>
                                          <p:spTgt spid="79"/>
                                        </p:tgtEl>
                                      </p:cBhvr>
                                      <p:to x="100000" y="95000"/>
                                    </p:animScale>
                                    <p:animScale>
                                      <p:cBhvr>
                                        <p:cTn id="177" dur="166" decel="50000">
                                          <p:stCondLst>
                                            <p:cond delay="1834"/>
                                          </p:stCondLst>
                                        </p:cTn>
                                        <p:tgtEl>
                                          <p:spTgt spid="79"/>
                                        </p:tgtEl>
                                      </p:cBhvr>
                                      <p:to x="100000" y="100000"/>
                                    </p:animScale>
                                  </p:childTnLst>
                                </p:cTn>
                              </p:par>
                              <p:par>
                                <p:cTn id="178" presetID="26" presetClass="entr" presetSubtype="0" fill="hold" grpId="0" nodeType="withEffect">
                                  <p:stCondLst>
                                    <p:cond delay="0"/>
                                  </p:stCondLst>
                                  <p:childTnLst>
                                    <p:set>
                                      <p:cBhvr>
                                        <p:cTn id="179" dur="1" fill="hold">
                                          <p:stCondLst>
                                            <p:cond delay="0"/>
                                          </p:stCondLst>
                                        </p:cTn>
                                        <p:tgtEl>
                                          <p:spTgt spid="80"/>
                                        </p:tgtEl>
                                        <p:attrNameLst>
                                          <p:attrName>style.visibility</p:attrName>
                                        </p:attrNameLst>
                                      </p:cBhvr>
                                      <p:to>
                                        <p:strVal val="visible"/>
                                      </p:to>
                                    </p:set>
                                    <p:animEffect transition="in" filter="wipe(down)">
                                      <p:cBhvr>
                                        <p:cTn id="180" dur="580">
                                          <p:stCondLst>
                                            <p:cond delay="0"/>
                                          </p:stCondLst>
                                        </p:cTn>
                                        <p:tgtEl>
                                          <p:spTgt spid="80"/>
                                        </p:tgtEl>
                                      </p:cBhvr>
                                    </p:animEffect>
                                    <p:anim calcmode="lin" valueType="num">
                                      <p:cBhvr>
                                        <p:cTn id="181" dur="1822" tmFilter="0,0; 0.14,0.36; 0.43,0.73; 0.71,0.91; 1.0,1.0">
                                          <p:stCondLst>
                                            <p:cond delay="0"/>
                                          </p:stCondLst>
                                        </p:cTn>
                                        <p:tgtEl>
                                          <p:spTgt spid="80"/>
                                        </p:tgtEl>
                                        <p:attrNameLst>
                                          <p:attrName>ppt_x</p:attrName>
                                        </p:attrNameLst>
                                      </p:cBhvr>
                                      <p:tavLst>
                                        <p:tav tm="0">
                                          <p:val>
                                            <p:strVal val="#ppt_x-0.25"/>
                                          </p:val>
                                        </p:tav>
                                        <p:tav tm="100000">
                                          <p:val>
                                            <p:strVal val="#ppt_x"/>
                                          </p:val>
                                        </p:tav>
                                      </p:tavLst>
                                    </p:anim>
                                    <p:anim calcmode="lin" valueType="num">
                                      <p:cBhvr>
                                        <p:cTn id="182" dur="664" tmFilter="0.0,0.0; 0.25,0.07; 0.50,0.2; 0.75,0.467; 1.0,1.0">
                                          <p:stCondLst>
                                            <p:cond delay="0"/>
                                          </p:stCondLst>
                                        </p:cTn>
                                        <p:tgtEl>
                                          <p:spTgt spid="80"/>
                                        </p:tgtEl>
                                        <p:attrNameLst>
                                          <p:attrName>ppt_y</p:attrName>
                                        </p:attrNameLst>
                                      </p:cBhvr>
                                      <p:tavLst>
                                        <p:tav tm="0" fmla="#ppt_y-sin(pi*$)/3">
                                          <p:val>
                                            <p:fltVal val="0.5"/>
                                          </p:val>
                                        </p:tav>
                                        <p:tav tm="100000">
                                          <p:val>
                                            <p:fltVal val="1"/>
                                          </p:val>
                                        </p:tav>
                                      </p:tavLst>
                                    </p:anim>
                                    <p:anim calcmode="lin" valueType="num">
                                      <p:cBhvr>
                                        <p:cTn id="183" dur="664" tmFilter="0, 0; 0.125,0.2665; 0.25,0.4; 0.375,0.465; 0.5,0.5;  0.625,0.535; 0.75,0.6; 0.875,0.7335; 1,1">
                                          <p:stCondLst>
                                            <p:cond delay="664"/>
                                          </p:stCondLst>
                                        </p:cTn>
                                        <p:tgtEl>
                                          <p:spTgt spid="80"/>
                                        </p:tgtEl>
                                        <p:attrNameLst>
                                          <p:attrName>ppt_y</p:attrName>
                                        </p:attrNameLst>
                                      </p:cBhvr>
                                      <p:tavLst>
                                        <p:tav tm="0" fmla="#ppt_y-sin(pi*$)/9">
                                          <p:val>
                                            <p:fltVal val="0"/>
                                          </p:val>
                                        </p:tav>
                                        <p:tav tm="100000">
                                          <p:val>
                                            <p:fltVal val="1"/>
                                          </p:val>
                                        </p:tav>
                                      </p:tavLst>
                                    </p:anim>
                                    <p:anim calcmode="lin" valueType="num">
                                      <p:cBhvr>
                                        <p:cTn id="184" dur="332" tmFilter="0, 0; 0.125,0.2665; 0.25,0.4; 0.375,0.465; 0.5,0.5;  0.625,0.535; 0.75,0.6; 0.875,0.7335; 1,1">
                                          <p:stCondLst>
                                            <p:cond delay="1324"/>
                                          </p:stCondLst>
                                        </p:cTn>
                                        <p:tgtEl>
                                          <p:spTgt spid="80"/>
                                        </p:tgtEl>
                                        <p:attrNameLst>
                                          <p:attrName>ppt_y</p:attrName>
                                        </p:attrNameLst>
                                      </p:cBhvr>
                                      <p:tavLst>
                                        <p:tav tm="0" fmla="#ppt_y-sin(pi*$)/27">
                                          <p:val>
                                            <p:fltVal val="0"/>
                                          </p:val>
                                        </p:tav>
                                        <p:tav tm="100000">
                                          <p:val>
                                            <p:fltVal val="1"/>
                                          </p:val>
                                        </p:tav>
                                      </p:tavLst>
                                    </p:anim>
                                    <p:anim calcmode="lin" valueType="num">
                                      <p:cBhvr>
                                        <p:cTn id="185" dur="164" tmFilter="0, 0; 0.125,0.2665; 0.25,0.4; 0.375,0.465; 0.5,0.5;  0.625,0.535; 0.75,0.6; 0.875,0.7335; 1,1">
                                          <p:stCondLst>
                                            <p:cond delay="1656"/>
                                          </p:stCondLst>
                                        </p:cTn>
                                        <p:tgtEl>
                                          <p:spTgt spid="80"/>
                                        </p:tgtEl>
                                        <p:attrNameLst>
                                          <p:attrName>ppt_y</p:attrName>
                                        </p:attrNameLst>
                                      </p:cBhvr>
                                      <p:tavLst>
                                        <p:tav tm="0" fmla="#ppt_y-sin(pi*$)/81">
                                          <p:val>
                                            <p:fltVal val="0"/>
                                          </p:val>
                                        </p:tav>
                                        <p:tav tm="100000">
                                          <p:val>
                                            <p:fltVal val="1"/>
                                          </p:val>
                                        </p:tav>
                                      </p:tavLst>
                                    </p:anim>
                                    <p:animScale>
                                      <p:cBhvr>
                                        <p:cTn id="186" dur="26">
                                          <p:stCondLst>
                                            <p:cond delay="650"/>
                                          </p:stCondLst>
                                        </p:cTn>
                                        <p:tgtEl>
                                          <p:spTgt spid="80"/>
                                        </p:tgtEl>
                                      </p:cBhvr>
                                      <p:to x="100000" y="60000"/>
                                    </p:animScale>
                                    <p:animScale>
                                      <p:cBhvr>
                                        <p:cTn id="187" dur="166" decel="50000">
                                          <p:stCondLst>
                                            <p:cond delay="676"/>
                                          </p:stCondLst>
                                        </p:cTn>
                                        <p:tgtEl>
                                          <p:spTgt spid="80"/>
                                        </p:tgtEl>
                                      </p:cBhvr>
                                      <p:to x="100000" y="100000"/>
                                    </p:animScale>
                                    <p:animScale>
                                      <p:cBhvr>
                                        <p:cTn id="188" dur="26">
                                          <p:stCondLst>
                                            <p:cond delay="1312"/>
                                          </p:stCondLst>
                                        </p:cTn>
                                        <p:tgtEl>
                                          <p:spTgt spid="80"/>
                                        </p:tgtEl>
                                      </p:cBhvr>
                                      <p:to x="100000" y="80000"/>
                                    </p:animScale>
                                    <p:animScale>
                                      <p:cBhvr>
                                        <p:cTn id="189" dur="166" decel="50000">
                                          <p:stCondLst>
                                            <p:cond delay="1338"/>
                                          </p:stCondLst>
                                        </p:cTn>
                                        <p:tgtEl>
                                          <p:spTgt spid="80"/>
                                        </p:tgtEl>
                                      </p:cBhvr>
                                      <p:to x="100000" y="100000"/>
                                    </p:animScale>
                                    <p:animScale>
                                      <p:cBhvr>
                                        <p:cTn id="190" dur="26">
                                          <p:stCondLst>
                                            <p:cond delay="1642"/>
                                          </p:stCondLst>
                                        </p:cTn>
                                        <p:tgtEl>
                                          <p:spTgt spid="80"/>
                                        </p:tgtEl>
                                      </p:cBhvr>
                                      <p:to x="100000" y="90000"/>
                                    </p:animScale>
                                    <p:animScale>
                                      <p:cBhvr>
                                        <p:cTn id="191" dur="166" decel="50000">
                                          <p:stCondLst>
                                            <p:cond delay="1668"/>
                                          </p:stCondLst>
                                        </p:cTn>
                                        <p:tgtEl>
                                          <p:spTgt spid="80"/>
                                        </p:tgtEl>
                                      </p:cBhvr>
                                      <p:to x="100000" y="100000"/>
                                    </p:animScale>
                                    <p:animScale>
                                      <p:cBhvr>
                                        <p:cTn id="192" dur="26">
                                          <p:stCondLst>
                                            <p:cond delay="1808"/>
                                          </p:stCondLst>
                                        </p:cTn>
                                        <p:tgtEl>
                                          <p:spTgt spid="80"/>
                                        </p:tgtEl>
                                      </p:cBhvr>
                                      <p:to x="100000" y="95000"/>
                                    </p:animScale>
                                    <p:animScale>
                                      <p:cBhvr>
                                        <p:cTn id="193" dur="166" decel="50000">
                                          <p:stCondLst>
                                            <p:cond delay="1834"/>
                                          </p:stCondLst>
                                        </p:cTn>
                                        <p:tgtEl>
                                          <p:spTgt spid="80"/>
                                        </p:tgtEl>
                                      </p:cBhvr>
                                      <p:to x="100000" y="100000"/>
                                    </p:animScale>
                                  </p:childTnLst>
                                </p:cTn>
                              </p:par>
                              <p:par>
                                <p:cTn id="194" presetID="26" presetClass="entr" presetSubtype="0" fill="hold" grpId="0" nodeType="withEffect">
                                  <p:stCondLst>
                                    <p:cond delay="0"/>
                                  </p:stCondLst>
                                  <p:childTnLst>
                                    <p:set>
                                      <p:cBhvr>
                                        <p:cTn id="195" dur="1" fill="hold">
                                          <p:stCondLst>
                                            <p:cond delay="0"/>
                                          </p:stCondLst>
                                        </p:cTn>
                                        <p:tgtEl>
                                          <p:spTgt spid="82"/>
                                        </p:tgtEl>
                                        <p:attrNameLst>
                                          <p:attrName>style.visibility</p:attrName>
                                        </p:attrNameLst>
                                      </p:cBhvr>
                                      <p:to>
                                        <p:strVal val="visible"/>
                                      </p:to>
                                    </p:set>
                                    <p:animEffect transition="in" filter="wipe(down)">
                                      <p:cBhvr>
                                        <p:cTn id="196" dur="580">
                                          <p:stCondLst>
                                            <p:cond delay="0"/>
                                          </p:stCondLst>
                                        </p:cTn>
                                        <p:tgtEl>
                                          <p:spTgt spid="82"/>
                                        </p:tgtEl>
                                      </p:cBhvr>
                                    </p:animEffect>
                                    <p:anim calcmode="lin" valueType="num">
                                      <p:cBhvr>
                                        <p:cTn id="197" dur="1822" tmFilter="0,0; 0.14,0.36; 0.43,0.73; 0.71,0.91; 1.0,1.0">
                                          <p:stCondLst>
                                            <p:cond delay="0"/>
                                          </p:stCondLst>
                                        </p:cTn>
                                        <p:tgtEl>
                                          <p:spTgt spid="82"/>
                                        </p:tgtEl>
                                        <p:attrNameLst>
                                          <p:attrName>ppt_x</p:attrName>
                                        </p:attrNameLst>
                                      </p:cBhvr>
                                      <p:tavLst>
                                        <p:tav tm="0">
                                          <p:val>
                                            <p:strVal val="#ppt_x-0.25"/>
                                          </p:val>
                                        </p:tav>
                                        <p:tav tm="100000">
                                          <p:val>
                                            <p:strVal val="#ppt_x"/>
                                          </p:val>
                                        </p:tav>
                                      </p:tavLst>
                                    </p:anim>
                                    <p:anim calcmode="lin" valueType="num">
                                      <p:cBhvr>
                                        <p:cTn id="198" dur="664" tmFilter="0.0,0.0; 0.25,0.07; 0.50,0.2; 0.75,0.467; 1.0,1.0">
                                          <p:stCondLst>
                                            <p:cond delay="0"/>
                                          </p:stCondLst>
                                        </p:cTn>
                                        <p:tgtEl>
                                          <p:spTgt spid="82"/>
                                        </p:tgtEl>
                                        <p:attrNameLst>
                                          <p:attrName>ppt_y</p:attrName>
                                        </p:attrNameLst>
                                      </p:cBhvr>
                                      <p:tavLst>
                                        <p:tav tm="0" fmla="#ppt_y-sin(pi*$)/3">
                                          <p:val>
                                            <p:fltVal val="0.5"/>
                                          </p:val>
                                        </p:tav>
                                        <p:tav tm="100000">
                                          <p:val>
                                            <p:fltVal val="1"/>
                                          </p:val>
                                        </p:tav>
                                      </p:tavLst>
                                    </p:anim>
                                    <p:anim calcmode="lin" valueType="num">
                                      <p:cBhvr>
                                        <p:cTn id="199" dur="664" tmFilter="0, 0; 0.125,0.2665; 0.25,0.4; 0.375,0.465; 0.5,0.5;  0.625,0.535; 0.75,0.6; 0.875,0.7335; 1,1">
                                          <p:stCondLst>
                                            <p:cond delay="664"/>
                                          </p:stCondLst>
                                        </p:cTn>
                                        <p:tgtEl>
                                          <p:spTgt spid="82"/>
                                        </p:tgtEl>
                                        <p:attrNameLst>
                                          <p:attrName>ppt_y</p:attrName>
                                        </p:attrNameLst>
                                      </p:cBhvr>
                                      <p:tavLst>
                                        <p:tav tm="0" fmla="#ppt_y-sin(pi*$)/9">
                                          <p:val>
                                            <p:fltVal val="0"/>
                                          </p:val>
                                        </p:tav>
                                        <p:tav tm="100000">
                                          <p:val>
                                            <p:fltVal val="1"/>
                                          </p:val>
                                        </p:tav>
                                      </p:tavLst>
                                    </p:anim>
                                    <p:anim calcmode="lin" valueType="num">
                                      <p:cBhvr>
                                        <p:cTn id="200" dur="332" tmFilter="0, 0; 0.125,0.2665; 0.25,0.4; 0.375,0.465; 0.5,0.5;  0.625,0.535; 0.75,0.6; 0.875,0.7335; 1,1">
                                          <p:stCondLst>
                                            <p:cond delay="1324"/>
                                          </p:stCondLst>
                                        </p:cTn>
                                        <p:tgtEl>
                                          <p:spTgt spid="82"/>
                                        </p:tgtEl>
                                        <p:attrNameLst>
                                          <p:attrName>ppt_y</p:attrName>
                                        </p:attrNameLst>
                                      </p:cBhvr>
                                      <p:tavLst>
                                        <p:tav tm="0" fmla="#ppt_y-sin(pi*$)/27">
                                          <p:val>
                                            <p:fltVal val="0"/>
                                          </p:val>
                                        </p:tav>
                                        <p:tav tm="100000">
                                          <p:val>
                                            <p:fltVal val="1"/>
                                          </p:val>
                                        </p:tav>
                                      </p:tavLst>
                                    </p:anim>
                                    <p:anim calcmode="lin" valueType="num">
                                      <p:cBhvr>
                                        <p:cTn id="201" dur="164" tmFilter="0, 0; 0.125,0.2665; 0.25,0.4; 0.375,0.465; 0.5,0.5;  0.625,0.535; 0.75,0.6; 0.875,0.7335; 1,1">
                                          <p:stCondLst>
                                            <p:cond delay="1656"/>
                                          </p:stCondLst>
                                        </p:cTn>
                                        <p:tgtEl>
                                          <p:spTgt spid="82"/>
                                        </p:tgtEl>
                                        <p:attrNameLst>
                                          <p:attrName>ppt_y</p:attrName>
                                        </p:attrNameLst>
                                      </p:cBhvr>
                                      <p:tavLst>
                                        <p:tav tm="0" fmla="#ppt_y-sin(pi*$)/81">
                                          <p:val>
                                            <p:fltVal val="0"/>
                                          </p:val>
                                        </p:tav>
                                        <p:tav tm="100000">
                                          <p:val>
                                            <p:fltVal val="1"/>
                                          </p:val>
                                        </p:tav>
                                      </p:tavLst>
                                    </p:anim>
                                    <p:animScale>
                                      <p:cBhvr>
                                        <p:cTn id="202" dur="26">
                                          <p:stCondLst>
                                            <p:cond delay="650"/>
                                          </p:stCondLst>
                                        </p:cTn>
                                        <p:tgtEl>
                                          <p:spTgt spid="82"/>
                                        </p:tgtEl>
                                      </p:cBhvr>
                                      <p:to x="100000" y="60000"/>
                                    </p:animScale>
                                    <p:animScale>
                                      <p:cBhvr>
                                        <p:cTn id="203" dur="166" decel="50000">
                                          <p:stCondLst>
                                            <p:cond delay="676"/>
                                          </p:stCondLst>
                                        </p:cTn>
                                        <p:tgtEl>
                                          <p:spTgt spid="82"/>
                                        </p:tgtEl>
                                      </p:cBhvr>
                                      <p:to x="100000" y="100000"/>
                                    </p:animScale>
                                    <p:animScale>
                                      <p:cBhvr>
                                        <p:cTn id="204" dur="26">
                                          <p:stCondLst>
                                            <p:cond delay="1312"/>
                                          </p:stCondLst>
                                        </p:cTn>
                                        <p:tgtEl>
                                          <p:spTgt spid="82"/>
                                        </p:tgtEl>
                                      </p:cBhvr>
                                      <p:to x="100000" y="80000"/>
                                    </p:animScale>
                                    <p:animScale>
                                      <p:cBhvr>
                                        <p:cTn id="205" dur="166" decel="50000">
                                          <p:stCondLst>
                                            <p:cond delay="1338"/>
                                          </p:stCondLst>
                                        </p:cTn>
                                        <p:tgtEl>
                                          <p:spTgt spid="82"/>
                                        </p:tgtEl>
                                      </p:cBhvr>
                                      <p:to x="100000" y="100000"/>
                                    </p:animScale>
                                    <p:animScale>
                                      <p:cBhvr>
                                        <p:cTn id="206" dur="26">
                                          <p:stCondLst>
                                            <p:cond delay="1642"/>
                                          </p:stCondLst>
                                        </p:cTn>
                                        <p:tgtEl>
                                          <p:spTgt spid="82"/>
                                        </p:tgtEl>
                                      </p:cBhvr>
                                      <p:to x="100000" y="90000"/>
                                    </p:animScale>
                                    <p:animScale>
                                      <p:cBhvr>
                                        <p:cTn id="207" dur="166" decel="50000">
                                          <p:stCondLst>
                                            <p:cond delay="1668"/>
                                          </p:stCondLst>
                                        </p:cTn>
                                        <p:tgtEl>
                                          <p:spTgt spid="82"/>
                                        </p:tgtEl>
                                      </p:cBhvr>
                                      <p:to x="100000" y="100000"/>
                                    </p:animScale>
                                    <p:animScale>
                                      <p:cBhvr>
                                        <p:cTn id="208" dur="26">
                                          <p:stCondLst>
                                            <p:cond delay="1808"/>
                                          </p:stCondLst>
                                        </p:cTn>
                                        <p:tgtEl>
                                          <p:spTgt spid="82"/>
                                        </p:tgtEl>
                                      </p:cBhvr>
                                      <p:to x="100000" y="95000"/>
                                    </p:animScale>
                                    <p:animScale>
                                      <p:cBhvr>
                                        <p:cTn id="209" dur="166" decel="50000">
                                          <p:stCondLst>
                                            <p:cond delay="1834"/>
                                          </p:stCondLst>
                                        </p:cTn>
                                        <p:tgtEl>
                                          <p:spTgt spid="82"/>
                                        </p:tgtEl>
                                      </p:cBhvr>
                                      <p:to x="100000" y="100000"/>
                                    </p:animScale>
                                  </p:childTnLst>
                                </p:cTn>
                              </p:par>
                              <p:par>
                                <p:cTn id="210" presetID="26" presetClass="entr" presetSubtype="0" fill="hold" grpId="0" nodeType="withEffect">
                                  <p:stCondLst>
                                    <p:cond delay="0"/>
                                  </p:stCondLst>
                                  <p:childTnLst>
                                    <p:set>
                                      <p:cBhvr>
                                        <p:cTn id="211" dur="1" fill="hold">
                                          <p:stCondLst>
                                            <p:cond delay="0"/>
                                          </p:stCondLst>
                                        </p:cTn>
                                        <p:tgtEl>
                                          <p:spTgt spid="83"/>
                                        </p:tgtEl>
                                        <p:attrNameLst>
                                          <p:attrName>style.visibility</p:attrName>
                                        </p:attrNameLst>
                                      </p:cBhvr>
                                      <p:to>
                                        <p:strVal val="visible"/>
                                      </p:to>
                                    </p:set>
                                    <p:animEffect transition="in" filter="wipe(down)">
                                      <p:cBhvr>
                                        <p:cTn id="212" dur="580">
                                          <p:stCondLst>
                                            <p:cond delay="0"/>
                                          </p:stCondLst>
                                        </p:cTn>
                                        <p:tgtEl>
                                          <p:spTgt spid="83"/>
                                        </p:tgtEl>
                                      </p:cBhvr>
                                    </p:animEffect>
                                    <p:anim calcmode="lin" valueType="num">
                                      <p:cBhvr>
                                        <p:cTn id="213" dur="1822" tmFilter="0,0; 0.14,0.36; 0.43,0.73; 0.71,0.91; 1.0,1.0">
                                          <p:stCondLst>
                                            <p:cond delay="0"/>
                                          </p:stCondLst>
                                        </p:cTn>
                                        <p:tgtEl>
                                          <p:spTgt spid="83"/>
                                        </p:tgtEl>
                                        <p:attrNameLst>
                                          <p:attrName>ppt_x</p:attrName>
                                        </p:attrNameLst>
                                      </p:cBhvr>
                                      <p:tavLst>
                                        <p:tav tm="0">
                                          <p:val>
                                            <p:strVal val="#ppt_x-0.25"/>
                                          </p:val>
                                        </p:tav>
                                        <p:tav tm="100000">
                                          <p:val>
                                            <p:strVal val="#ppt_x"/>
                                          </p:val>
                                        </p:tav>
                                      </p:tavLst>
                                    </p:anim>
                                    <p:anim calcmode="lin" valueType="num">
                                      <p:cBhvr>
                                        <p:cTn id="214" dur="664" tmFilter="0.0,0.0; 0.25,0.07; 0.50,0.2; 0.75,0.467; 1.0,1.0">
                                          <p:stCondLst>
                                            <p:cond delay="0"/>
                                          </p:stCondLst>
                                        </p:cTn>
                                        <p:tgtEl>
                                          <p:spTgt spid="83"/>
                                        </p:tgtEl>
                                        <p:attrNameLst>
                                          <p:attrName>ppt_y</p:attrName>
                                        </p:attrNameLst>
                                      </p:cBhvr>
                                      <p:tavLst>
                                        <p:tav tm="0" fmla="#ppt_y-sin(pi*$)/3">
                                          <p:val>
                                            <p:fltVal val="0.5"/>
                                          </p:val>
                                        </p:tav>
                                        <p:tav tm="100000">
                                          <p:val>
                                            <p:fltVal val="1"/>
                                          </p:val>
                                        </p:tav>
                                      </p:tavLst>
                                    </p:anim>
                                    <p:anim calcmode="lin" valueType="num">
                                      <p:cBhvr>
                                        <p:cTn id="215" dur="664" tmFilter="0, 0; 0.125,0.2665; 0.25,0.4; 0.375,0.465; 0.5,0.5;  0.625,0.535; 0.75,0.6; 0.875,0.7335; 1,1">
                                          <p:stCondLst>
                                            <p:cond delay="664"/>
                                          </p:stCondLst>
                                        </p:cTn>
                                        <p:tgtEl>
                                          <p:spTgt spid="83"/>
                                        </p:tgtEl>
                                        <p:attrNameLst>
                                          <p:attrName>ppt_y</p:attrName>
                                        </p:attrNameLst>
                                      </p:cBhvr>
                                      <p:tavLst>
                                        <p:tav tm="0" fmla="#ppt_y-sin(pi*$)/9">
                                          <p:val>
                                            <p:fltVal val="0"/>
                                          </p:val>
                                        </p:tav>
                                        <p:tav tm="100000">
                                          <p:val>
                                            <p:fltVal val="1"/>
                                          </p:val>
                                        </p:tav>
                                      </p:tavLst>
                                    </p:anim>
                                    <p:anim calcmode="lin" valueType="num">
                                      <p:cBhvr>
                                        <p:cTn id="216" dur="332" tmFilter="0, 0; 0.125,0.2665; 0.25,0.4; 0.375,0.465; 0.5,0.5;  0.625,0.535; 0.75,0.6; 0.875,0.7335; 1,1">
                                          <p:stCondLst>
                                            <p:cond delay="1324"/>
                                          </p:stCondLst>
                                        </p:cTn>
                                        <p:tgtEl>
                                          <p:spTgt spid="83"/>
                                        </p:tgtEl>
                                        <p:attrNameLst>
                                          <p:attrName>ppt_y</p:attrName>
                                        </p:attrNameLst>
                                      </p:cBhvr>
                                      <p:tavLst>
                                        <p:tav tm="0" fmla="#ppt_y-sin(pi*$)/27">
                                          <p:val>
                                            <p:fltVal val="0"/>
                                          </p:val>
                                        </p:tav>
                                        <p:tav tm="100000">
                                          <p:val>
                                            <p:fltVal val="1"/>
                                          </p:val>
                                        </p:tav>
                                      </p:tavLst>
                                    </p:anim>
                                    <p:anim calcmode="lin" valueType="num">
                                      <p:cBhvr>
                                        <p:cTn id="217" dur="164" tmFilter="0, 0; 0.125,0.2665; 0.25,0.4; 0.375,0.465; 0.5,0.5;  0.625,0.535; 0.75,0.6; 0.875,0.7335; 1,1">
                                          <p:stCondLst>
                                            <p:cond delay="1656"/>
                                          </p:stCondLst>
                                        </p:cTn>
                                        <p:tgtEl>
                                          <p:spTgt spid="83"/>
                                        </p:tgtEl>
                                        <p:attrNameLst>
                                          <p:attrName>ppt_y</p:attrName>
                                        </p:attrNameLst>
                                      </p:cBhvr>
                                      <p:tavLst>
                                        <p:tav tm="0" fmla="#ppt_y-sin(pi*$)/81">
                                          <p:val>
                                            <p:fltVal val="0"/>
                                          </p:val>
                                        </p:tav>
                                        <p:tav tm="100000">
                                          <p:val>
                                            <p:fltVal val="1"/>
                                          </p:val>
                                        </p:tav>
                                      </p:tavLst>
                                    </p:anim>
                                    <p:animScale>
                                      <p:cBhvr>
                                        <p:cTn id="218" dur="26">
                                          <p:stCondLst>
                                            <p:cond delay="650"/>
                                          </p:stCondLst>
                                        </p:cTn>
                                        <p:tgtEl>
                                          <p:spTgt spid="83"/>
                                        </p:tgtEl>
                                      </p:cBhvr>
                                      <p:to x="100000" y="60000"/>
                                    </p:animScale>
                                    <p:animScale>
                                      <p:cBhvr>
                                        <p:cTn id="219" dur="166" decel="50000">
                                          <p:stCondLst>
                                            <p:cond delay="676"/>
                                          </p:stCondLst>
                                        </p:cTn>
                                        <p:tgtEl>
                                          <p:spTgt spid="83"/>
                                        </p:tgtEl>
                                      </p:cBhvr>
                                      <p:to x="100000" y="100000"/>
                                    </p:animScale>
                                    <p:animScale>
                                      <p:cBhvr>
                                        <p:cTn id="220" dur="26">
                                          <p:stCondLst>
                                            <p:cond delay="1312"/>
                                          </p:stCondLst>
                                        </p:cTn>
                                        <p:tgtEl>
                                          <p:spTgt spid="83"/>
                                        </p:tgtEl>
                                      </p:cBhvr>
                                      <p:to x="100000" y="80000"/>
                                    </p:animScale>
                                    <p:animScale>
                                      <p:cBhvr>
                                        <p:cTn id="221" dur="166" decel="50000">
                                          <p:stCondLst>
                                            <p:cond delay="1338"/>
                                          </p:stCondLst>
                                        </p:cTn>
                                        <p:tgtEl>
                                          <p:spTgt spid="83"/>
                                        </p:tgtEl>
                                      </p:cBhvr>
                                      <p:to x="100000" y="100000"/>
                                    </p:animScale>
                                    <p:animScale>
                                      <p:cBhvr>
                                        <p:cTn id="222" dur="26">
                                          <p:stCondLst>
                                            <p:cond delay="1642"/>
                                          </p:stCondLst>
                                        </p:cTn>
                                        <p:tgtEl>
                                          <p:spTgt spid="83"/>
                                        </p:tgtEl>
                                      </p:cBhvr>
                                      <p:to x="100000" y="90000"/>
                                    </p:animScale>
                                    <p:animScale>
                                      <p:cBhvr>
                                        <p:cTn id="223" dur="166" decel="50000">
                                          <p:stCondLst>
                                            <p:cond delay="1668"/>
                                          </p:stCondLst>
                                        </p:cTn>
                                        <p:tgtEl>
                                          <p:spTgt spid="83"/>
                                        </p:tgtEl>
                                      </p:cBhvr>
                                      <p:to x="100000" y="100000"/>
                                    </p:animScale>
                                    <p:animScale>
                                      <p:cBhvr>
                                        <p:cTn id="224" dur="26">
                                          <p:stCondLst>
                                            <p:cond delay="1808"/>
                                          </p:stCondLst>
                                        </p:cTn>
                                        <p:tgtEl>
                                          <p:spTgt spid="83"/>
                                        </p:tgtEl>
                                      </p:cBhvr>
                                      <p:to x="100000" y="95000"/>
                                    </p:animScale>
                                    <p:animScale>
                                      <p:cBhvr>
                                        <p:cTn id="225" dur="166" decel="50000">
                                          <p:stCondLst>
                                            <p:cond delay="1834"/>
                                          </p:stCondLst>
                                        </p:cTn>
                                        <p:tgtEl>
                                          <p:spTgt spid="83"/>
                                        </p:tgtEl>
                                      </p:cBhvr>
                                      <p:to x="100000" y="100000"/>
                                    </p:animScale>
                                  </p:childTnLst>
                                </p:cTn>
                              </p:par>
                              <p:par>
                                <p:cTn id="226" presetID="26" presetClass="entr" presetSubtype="0" fill="hold" nodeType="withEffect">
                                  <p:stCondLst>
                                    <p:cond delay="0"/>
                                  </p:stCondLst>
                                  <p:childTnLst>
                                    <p:set>
                                      <p:cBhvr>
                                        <p:cTn id="227" dur="1" fill="hold">
                                          <p:stCondLst>
                                            <p:cond delay="0"/>
                                          </p:stCondLst>
                                        </p:cTn>
                                        <p:tgtEl>
                                          <p:spTgt spid="85"/>
                                        </p:tgtEl>
                                        <p:attrNameLst>
                                          <p:attrName>style.visibility</p:attrName>
                                        </p:attrNameLst>
                                      </p:cBhvr>
                                      <p:to>
                                        <p:strVal val="visible"/>
                                      </p:to>
                                    </p:set>
                                    <p:animEffect transition="in" filter="wipe(down)">
                                      <p:cBhvr>
                                        <p:cTn id="228" dur="580">
                                          <p:stCondLst>
                                            <p:cond delay="0"/>
                                          </p:stCondLst>
                                        </p:cTn>
                                        <p:tgtEl>
                                          <p:spTgt spid="85"/>
                                        </p:tgtEl>
                                      </p:cBhvr>
                                    </p:animEffect>
                                    <p:anim calcmode="lin" valueType="num">
                                      <p:cBhvr>
                                        <p:cTn id="229" dur="1822" tmFilter="0,0; 0.14,0.36; 0.43,0.73; 0.71,0.91; 1.0,1.0">
                                          <p:stCondLst>
                                            <p:cond delay="0"/>
                                          </p:stCondLst>
                                        </p:cTn>
                                        <p:tgtEl>
                                          <p:spTgt spid="85"/>
                                        </p:tgtEl>
                                        <p:attrNameLst>
                                          <p:attrName>ppt_x</p:attrName>
                                        </p:attrNameLst>
                                      </p:cBhvr>
                                      <p:tavLst>
                                        <p:tav tm="0">
                                          <p:val>
                                            <p:strVal val="#ppt_x-0.25"/>
                                          </p:val>
                                        </p:tav>
                                        <p:tav tm="100000">
                                          <p:val>
                                            <p:strVal val="#ppt_x"/>
                                          </p:val>
                                        </p:tav>
                                      </p:tavLst>
                                    </p:anim>
                                    <p:anim calcmode="lin" valueType="num">
                                      <p:cBhvr>
                                        <p:cTn id="230" dur="664" tmFilter="0.0,0.0; 0.25,0.07; 0.50,0.2; 0.75,0.467; 1.0,1.0">
                                          <p:stCondLst>
                                            <p:cond delay="0"/>
                                          </p:stCondLst>
                                        </p:cTn>
                                        <p:tgtEl>
                                          <p:spTgt spid="85"/>
                                        </p:tgtEl>
                                        <p:attrNameLst>
                                          <p:attrName>ppt_y</p:attrName>
                                        </p:attrNameLst>
                                      </p:cBhvr>
                                      <p:tavLst>
                                        <p:tav tm="0" fmla="#ppt_y-sin(pi*$)/3">
                                          <p:val>
                                            <p:fltVal val="0.5"/>
                                          </p:val>
                                        </p:tav>
                                        <p:tav tm="100000">
                                          <p:val>
                                            <p:fltVal val="1"/>
                                          </p:val>
                                        </p:tav>
                                      </p:tavLst>
                                    </p:anim>
                                    <p:anim calcmode="lin" valueType="num">
                                      <p:cBhvr>
                                        <p:cTn id="231" dur="664" tmFilter="0, 0; 0.125,0.2665; 0.25,0.4; 0.375,0.465; 0.5,0.5;  0.625,0.535; 0.75,0.6; 0.875,0.7335; 1,1">
                                          <p:stCondLst>
                                            <p:cond delay="664"/>
                                          </p:stCondLst>
                                        </p:cTn>
                                        <p:tgtEl>
                                          <p:spTgt spid="85"/>
                                        </p:tgtEl>
                                        <p:attrNameLst>
                                          <p:attrName>ppt_y</p:attrName>
                                        </p:attrNameLst>
                                      </p:cBhvr>
                                      <p:tavLst>
                                        <p:tav tm="0" fmla="#ppt_y-sin(pi*$)/9">
                                          <p:val>
                                            <p:fltVal val="0"/>
                                          </p:val>
                                        </p:tav>
                                        <p:tav tm="100000">
                                          <p:val>
                                            <p:fltVal val="1"/>
                                          </p:val>
                                        </p:tav>
                                      </p:tavLst>
                                    </p:anim>
                                    <p:anim calcmode="lin" valueType="num">
                                      <p:cBhvr>
                                        <p:cTn id="232" dur="332" tmFilter="0, 0; 0.125,0.2665; 0.25,0.4; 0.375,0.465; 0.5,0.5;  0.625,0.535; 0.75,0.6; 0.875,0.7335; 1,1">
                                          <p:stCondLst>
                                            <p:cond delay="1324"/>
                                          </p:stCondLst>
                                        </p:cTn>
                                        <p:tgtEl>
                                          <p:spTgt spid="85"/>
                                        </p:tgtEl>
                                        <p:attrNameLst>
                                          <p:attrName>ppt_y</p:attrName>
                                        </p:attrNameLst>
                                      </p:cBhvr>
                                      <p:tavLst>
                                        <p:tav tm="0" fmla="#ppt_y-sin(pi*$)/27">
                                          <p:val>
                                            <p:fltVal val="0"/>
                                          </p:val>
                                        </p:tav>
                                        <p:tav tm="100000">
                                          <p:val>
                                            <p:fltVal val="1"/>
                                          </p:val>
                                        </p:tav>
                                      </p:tavLst>
                                    </p:anim>
                                    <p:anim calcmode="lin" valueType="num">
                                      <p:cBhvr>
                                        <p:cTn id="233" dur="164" tmFilter="0, 0; 0.125,0.2665; 0.25,0.4; 0.375,0.465; 0.5,0.5;  0.625,0.535; 0.75,0.6; 0.875,0.7335; 1,1">
                                          <p:stCondLst>
                                            <p:cond delay="1656"/>
                                          </p:stCondLst>
                                        </p:cTn>
                                        <p:tgtEl>
                                          <p:spTgt spid="85"/>
                                        </p:tgtEl>
                                        <p:attrNameLst>
                                          <p:attrName>ppt_y</p:attrName>
                                        </p:attrNameLst>
                                      </p:cBhvr>
                                      <p:tavLst>
                                        <p:tav tm="0" fmla="#ppt_y-sin(pi*$)/81">
                                          <p:val>
                                            <p:fltVal val="0"/>
                                          </p:val>
                                        </p:tav>
                                        <p:tav tm="100000">
                                          <p:val>
                                            <p:fltVal val="1"/>
                                          </p:val>
                                        </p:tav>
                                      </p:tavLst>
                                    </p:anim>
                                    <p:animScale>
                                      <p:cBhvr>
                                        <p:cTn id="234" dur="26">
                                          <p:stCondLst>
                                            <p:cond delay="650"/>
                                          </p:stCondLst>
                                        </p:cTn>
                                        <p:tgtEl>
                                          <p:spTgt spid="85"/>
                                        </p:tgtEl>
                                      </p:cBhvr>
                                      <p:to x="100000" y="60000"/>
                                    </p:animScale>
                                    <p:animScale>
                                      <p:cBhvr>
                                        <p:cTn id="235" dur="166" decel="50000">
                                          <p:stCondLst>
                                            <p:cond delay="676"/>
                                          </p:stCondLst>
                                        </p:cTn>
                                        <p:tgtEl>
                                          <p:spTgt spid="85"/>
                                        </p:tgtEl>
                                      </p:cBhvr>
                                      <p:to x="100000" y="100000"/>
                                    </p:animScale>
                                    <p:animScale>
                                      <p:cBhvr>
                                        <p:cTn id="236" dur="26">
                                          <p:stCondLst>
                                            <p:cond delay="1312"/>
                                          </p:stCondLst>
                                        </p:cTn>
                                        <p:tgtEl>
                                          <p:spTgt spid="85"/>
                                        </p:tgtEl>
                                      </p:cBhvr>
                                      <p:to x="100000" y="80000"/>
                                    </p:animScale>
                                    <p:animScale>
                                      <p:cBhvr>
                                        <p:cTn id="237" dur="166" decel="50000">
                                          <p:stCondLst>
                                            <p:cond delay="1338"/>
                                          </p:stCondLst>
                                        </p:cTn>
                                        <p:tgtEl>
                                          <p:spTgt spid="85"/>
                                        </p:tgtEl>
                                      </p:cBhvr>
                                      <p:to x="100000" y="100000"/>
                                    </p:animScale>
                                    <p:animScale>
                                      <p:cBhvr>
                                        <p:cTn id="238" dur="26">
                                          <p:stCondLst>
                                            <p:cond delay="1642"/>
                                          </p:stCondLst>
                                        </p:cTn>
                                        <p:tgtEl>
                                          <p:spTgt spid="85"/>
                                        </p:tgtEl>
                                      </p:cBhvr>
                                      <p:to x="100000" y="90000"/>
                                    </p:animScale>
                                    <p:animScale>
                                      <p:cBhvr>
                                        <p:cTn id="239" dur="166" decel="50000">
                                          <p:stCondLst>
                                            <p:cond delay="1668"/>
                                          </p:stCondLst>
                                        </p:cTn>
                                        <p:tgtEl>
                                          <p:spTgt spid="85"/>
                                        </p:tgtEl>
                                      </p:cBhvr>
                                      <p:to x="100000" y="100000"/>
                                    </p:animScale>
                                    <p:animScale>
                                      <p:cBhvr>
                                        <p:cTn id="240" dur="26">
                                          <p:stCondLst>
                                            <p:cond delay="1808"/>
                                          </p:stCondLst>
                                        </p:cTn>
                                        <p:tgtEl>
                                          <p:spTgt spid="85"/>
                                        </p:tgtEl>
                                      </p:cBhvr>
                                      <p:to x="100000" y="95000"/>
                                    </p:animScale>
                                    <p:animScale>
                                      <p:cBhvr>
                                        <p:cTn id="241" dur="166" decel="50000">
                                          <p:stCondLst>
                                            <p:cond delay="1834"/>
                                          </p:stCondLst>
                                        </p:cTn>
                                        <p:tgtEl>
                                          <p:spTgt spid="85"/>
                                        </p:tgtEl>
                                      </p:cBhvr>
                                      <p:to x="100000" y="100000"/>
                                    </p:animScale>
                                  </p:childTnLst>
                                </p:cTn>
                              </p:par>
                              <p:par>
                                <p:cTn id="242" presetID="26" presetClass="entr" presetSubtype="0" fill="hold" grpId="0" nodeType="withEffect">
                                  <p:stCondLst>
                                    <p:cond delay="0"/>
                                  </p:stCondLst>
                                  <p:childTnLst>
                                    <p:set>
                                      <p:cBhvr>
                                        <p:cTn id="243" dur="1" fill="hold">
                                          <p:stCondLst>
                                            <p:cond delay="0"/>
                                          </p:stCondLst>
                                        </p:cTn>
                                        <p:tgtEl>
                                          <p:spTgt spid="86"/>
                                        </p:tgtEl>
                                        <p:attrNameLst>
                                          <p:attrName>style.visibility</p:attrName>
                                        </p:attrNameLst>
                                      </p:cBhvr>
                                      <p:to>
                                        <p:strVal val="visible"/>
                                      </p:to>
                                    </p:set>
                                    <p:animEffect transition="in" filter="wipe(down)">
                                      <p:cBhvr>
                                        <p:cTn id="244" dur="580">
                                          <p:stCondLst>
                                            <p:cond delay="0"/>
                                          </p:stCondLst>
                                        </p:cTn>
                                        <p:tgtEl>
                                          <p:spTgt spid="86"/>
                                        </p:tgtEl>
                                      </p:cBhvr>
                                    </p:animEffect>
                                    <p:anim calcmode="lin" valueType="num">
                                      <p:cBhvr>
                                        <p:cTn id="245" dur="1822" tmFilter="0,0; 0.14,0.36; 0.43,0.73; 0.71,0.91; 1.0,1.0">
                                          <p:stCondLst>
                                            <p:cond delay="0"/>
                                          </p:stCondLst>
                                        </p:cTn>
                                        <p:tgtEl>
                                          <p:spTgt spid="86"/>
                                        </p:tgtEl>
                                        <p:attrNameLst>
                                          <p:attrName>ppt_x</p:attrName>
                                        </p:attrNameLst>
                                      </p:cBhvr>
                                      <p:tavLst>
                                        <p:tav tm="0">
                                          <p:val>
                                            <p:strVal val="#ppt_x-0.25"/>
                                          </p:val>
                                        </p:tav>
                                        <p:tav tm="100000">
                                          <p:val>
                                            <p:strVal val="#ppt_x"/>
                                          </p:val>
                                        </p:tav>
                                      </p:tavLst>
                                    </p:anim>
                                    <p:anim calcmode="lin" valueType="num">
                                      <p:cBhvr>
                                        <p:cTn id="246" dur="664" tmFilter="0.0,0.0; 0.25,0.07; 0.50,0.2; 0.75,0.467; 1.0,1.0">
                                          <p:stCondLst>
                                            <p:cond delay="0"/>
                                          </p:stCondLst>
                                        </p:cTn>
                                        <p:tgtEl>
                                          <p:spTgt spid="86"/>
                                        </p:tgtEl>
                                        <p:attrNameLst>
                                          <p:attrName>ppt_y</p:attrName>
                                        </p:attrNameLst>
                                      </p:cBhvr>
                                      <p:tavLst>
                                        <p:tav tm="0" fmla="#ppt_y-sin(pi*$)/3">
                                          <p:val>
                                            <p:fltVal val="0.5"/>
                                          </p:val>
                                        </p:tav>
                                        <p:tav tm="100000">
                                          <p:val>
                                            <p:fltVal val="1"/>
                                          </p:val>
                                        </p:tav>
                                      </p:tavLst>
                                    </p:anim>
                                    <p:anim calcmode="lin" valueType="num">
                                      <p:cBhvr>
                                        <p:cTn id="247" dur="664" tmFilter="0, 0; 0.125,0.2665; 0.25,0.4; 0.375,0.465; 0.5,0.5;  0.625,0.535; 0.75,0.6; 0.875,0.7335; 1,1">
                                          <p:stCondLst>
                                            <p:cond delay="664"/>
                                          </p:stCondLst>
                                        </p:cTn>
                                        <p:tgtEl>
                                          <p:spTgt spid="86"/>
                                        </p:tgtEl>
                                        <p:attrNameLst>
                                          <p:attrName>ppt_y</p:attrName>
                                        </p:attrNameLst>
                                      </p:cBhvr>
                                      <p:tavLst>
                                        <p:tav tm="0" fmla="#ppt_y-sin(pi*$)/9">
                                          <p:val>
                                            <p:fltVal val="0"/>
                                          </p:val>
                                        </p:tav>
                                        <p:tav tm="100000">
                                          <p:val>
                                            <p:fltVal val="1"/>
                                          </p:val>
                                        </p:tav>
                                      </p:tavLst>
                                    </p:anim>
                                    <p:anim calcmode="lin" valueType="num">
                                      <p:cBhvr>
                                        <p:cTn id="248" dur="332" tmFilter="0, 0; 0.125,0.2665; 0.25,0.4; 0.375,0.465; 0.5,0.5;  0.625,0.535; 0.75,0.6; 0.875,0.7335; 1,1">
                                          <p:stCondLst>
                                            <p:cond delay="1324"/>
                                          </p:stCondLst>
                                        </p:cTn>
                                        <p:tgtEl>
                                          <p:spTgt spid="86"/>
                                        </p:tgtEl>
                                        <p:attrNameLst>
                                          <p:attrName>ppt_y</p:attrName>
                                        </p:attrNameLst>
                                      </p:cBhvr>
                                      <p:tavLst>
                                        <p:tav tm="0" fmla="#ppt_y-sin(pi*$)/27">
                                          <p:val>
                                            <p:fltVal val="0"/>
                                          </p:val>
                                        </p:tav>
                                        <p:tav tm="100000">
                                          <p:val>
                                            <p:fltVal val="1"/>
                                          </p:val>
                                        </p:tav>
                                      </p:tavLst>
                                    </p:anim>
                                    <p:anim calcmode="lin" valueType="num">
                                      <p:cBhvr>
                                        <p:cTn id="249" dur="164" tmFilter="0, 0; 0.125,0.2665; 0.25,0.4; 0.375,0.465; 0.5,0.5;  0.625,0.535; 0.75,0.6; 0.875,0.7335; 1,1">
                                          <p:stCondLst>
                                            <p:cond delay="1656"/>
                                          </p:stCondLst>
                                        </p:cTn>
                                        <p:tgtEl>
                                          <p:spTgt spid="86"/>
                                        </p:tgtEl>
                                        <p:attrNameLst>
                                          <p:attrName>ppt_y</p:attrName>
                                        </p:attrNameLst>
                                      </p:cBhvr>
                                      <p:tavLst>
                                        <p:tav tm="0" fmla="#ppt_y-sin(pi*$)/81">
                                          <p:val>
                                            <p:fltVal val="0"/>
                                          </p:val>
                                        </p:tav>
                                        <p:tav tm="100000">
                                          <p:val>
                                            <p:fltVal val="1"/>
                                          </p:val>
                                        </p:tav>
                                      </p:tavLst>
                                    </p:anim>
                                    <p:animScale>
                                      <p:cBhvr>
                                        <p:cTn id="250" dur="26">
                                          <p:stCondLst>
                                            <p:cond delay="650"/>
                                          </p:stCondLst>
                                        </p:cTn>
                                        <p:tgtEl>
                                          <p:spTgt spid="86"/>
                                        </p:tgtEl>
                                      </p:cBhvr>
                                      <p:to x="100000" y="60000"/>
                                    </p:animScale>
                                    <p:animScale>
                                      <p:cBhvr>
                                        <p:cTn id="251" dur="166" decel="50000">
                                          <p:stCondLst>
                                            <p:cond delay="676"/>
                                          </p:stCondLst>
                                        </p:cTn>
                                        <p:tgtEl>
                                          <p:spTgt spid="86"/>
                                        </p:tgtEl>
                                      </p:cBhvr>
                                      <p:to x="100000" y="100000"/>
                                    </p:animScale>
                                    <p:animScale>
                                      <p:cBhvr>
                                        <p:cTn id="252" dur="26">
                                          <p:stCondLst>
                                            <p:cond delay="1312"/>
                                          </p:stCondLst>
                                        </p:cTn>
                                        <p:tgtEl>
                                          <p:spTgt spid="86"/>
                                        </p:tgtEl>
                                      </p:cBhvr>
                                      <p:to x="100000" y="80000"/>
                                    </p:animScale>
                                    <p:animScale>
                                      <p:cBhvr>
                                        <p:cTn id="253" dur="166" decel="50000">
                                          <p:stCondLst>
                                            <p:cond delay="1338"/>
                                          </p:stCondLst>
                                        </p:cTn>
                                        <p:tgtEl>
                                          <p:spTgt spid="86"/>
                                        </p:tgtEl>
                                      </p:cBhvr>
                                      <p:to x="100000" y="100000"/>
                                    </p:animScale>
                                    <p:animScale>
                                      <p:cBhvr>
                                        <p:cTn id="254" dur="26">
                                          <p:stCondLst>
                                            <p:cond delay="1642"/>
                                          </p:stCondLst>
                                        </p:cTn>
                                        <p:tgtEl>
                                          <p:spTgt spid="86"/>
                                        </p:tgtEl>
                                      </p:cBhvr>
                                      <p:to x="100000" y="90000"/>
                                    </p:animScale>
                                    <p:animScale>
                                      <p:cBhvr>
                                        <p:cTn id="255" dur="166" decel="50000">
                                          <p:stCondLst>
                                            <p:cond delay="1668"/>
                                          </p:stCondLst>
                                        </p:cTn>
                                        <p:tgtEl>
                                          <p:spTgt spid="86"/>
                                        </p:tgtEl>
                                      </p:cBhvr>
                                      <p:to x="100000" y="100000"/>
                                    </p:animScale>
                                    <p:animScale>
                                      <p:cBhvr>
                                        <p:cTn id="256" dur="26">
                                          <p:stCondLst>
                                            <p:cond delay="1808"/>
                                          </p:stCondLst>
                                        </p:cTn>
                                        <p:tgtEl>
                                          <p:spTgt spid="86"/>
                                        </p:tgtEl>
                                      </p:cBhvr>
                                      <p:to x="100000" y="95000"/>
                                    </p:animScale>
                                    <p:animScale>
                                      <p:cBhvr>
                                        <p:cTn id="257" dur="166" decel="50000">
                                          <p:stCondLst>
                                            <p:cond delay="1834"/>
                                          </p:stCondLst>
                                        </p:cTn>
                                        <p:tgtEl>
                                          <p:spTgt spid="86"/>
                                        </p:tgtEl>
                                      </p:cBhvr>
                                      <p:to x="100000" y="100000"/>
                                    </p:animScale>
                                  </p:childTnLst>
                                </p:cTn>
                              </p:par>
                              <p:par>
                                <p:cTn id="258" presetID="26" presetClass="entr" presetSubtype="0" fill="hold" grpId="0" nodeType="withEffect">
                                  <p:stCondLst>
                                    <p:cond delay="0"/>
                                  </p:stCondLst>
                                  <p:childTnLst>
                                    <p:set>
                                      <p:cBhvr>
                                        <p:cTn id="259" dur="1" fill="hold">
                                          <p:stCondLst>
                                            <p:cond delay="0"/>
                                          </p:stCondLst>
                                        </p:cTn>
                                        <p:tgtEl>
                                          <p:spTgt spid="87"/>
                                        </p:tgtEl>
                                        <p:attrNameLst>
                                          <p:attrName>style.visibility</p:attrName>
                                        </p:attrNameLst>
                                      </p:cBhvr>
                                      <p:to>
                                        <p:strVal val="visible"/>
                                      </p:to>
                                    </p:set>
                                    <p:animEffect transition="in" filter="wipe(down)">
                                      <p:cBhvr>
                                        <p:cTn id="260" dur="580">
                                          <p:stCondLst>
                                            <p:cond delay="0"/>
                                          </p:stCondLst>
                                        </p:cTn>
                                        <p:tgtEl>
                                          <p:spTgt spid="87"/>
                                        </p:tgtEl>
                                      </p:cBhvr>
                                    </p:animEffect>
                                    <p:anim calcmode="lin" valueType="num">
                                      <p:cBhvr>
                                        <p:cTn id="261"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262"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263"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264"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265"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266" dur="26">
                                          <p:stCondLst>
                                            <p:cond delay="650"/>
                                          </p:stCondLst>
                                        </p:cTn>
                                        <p:tgtEl>
                                          <p:spTgt spid="87"/>
                                        </p:tgtEl>
                                      </p:cBhvr>
                                      <p:to x="100000" y="60000"/>
                                    </p:animScale>
                                    <p:animScale>
                                      <p:cBhvr>
                                        <p:cTn id="267" dur="166" decel="50000">
                                          <p:stCondLst>
                                            <p:cond delay="676"/>
                                          </p:stCondLst>
                                        </p:cTn>
                                        <p:tgtEl>
                                          <p:spTgt spid="87"/>
                                        </p:tgtEl>
                                      </p:cBhvr>
                                      <p:to x="100000" y="100000"/>
                                    </p:animScale>
                                    <p:animScale>
                                      <p:cBhvr>
                                        <p:cTn id="268" dur="26">
                                          <p:stCondLst>
                                            <p:cond delay="1312"/>
                                          </p:stCondLst>
                                        </p:cTn>
                                        <p:tgtEl>
                                          <p:spTgt spid="87"/>
                                        </p:tgtEl>
                                      </p:cBhvr>
                                      <p:to x="100000" y="80000"/>
                                    </p:animScale>
                                    <p:animScale>
                                      <p:cBhvr>
                                        <p:cTn id="269" dur="166" decel="50000">
                                          <p:stCondLst>
                                            <p:cond delay="1338"/>
                                          </p:stCondLst>
                                        </p:cTn>
                                        <p:tgtEl>
                                          <p:spTgt spid="87"/>
                                        </p:tgtEl>
                                      </p:cBhvr>
                                      <p:to x="100000" y="100000"/>
                                    </p:animScale>
                                    <p:animScale>
                                      <p:cBhvr>
                                        <p:cTn id="270" dur="26">
                                          <p:stCondLst>
                                            <p:cond delay="1642"/>
                                          </p:stCondLst>
                                        </p:cTn>
                                        <p:tgtEl>
                                          <p:spTgt spid="87"/>
                                        </p:tgtEl>
                                      </p:cBhvr>
                                      <p:to x="100000" y="90000"/>
                                    </p:animScale>
                                    <p:animScale>
                                      <p:cBhvr>
                                        <p:cTn id="271" dur="166" decel="50000">
                                          <p:stCondLst>
                                            <p:cond delay="1668"/>
                                          </p:stCondLst>
                                        </p:cTn>
                                        <p:tgtEl>
                                          <p:spTgt spid="87"/>
                                        </p:tgtEl>
                                      </p:cBhvr>
                                      <p:to x="100000" y="100000"/>
                                    </p:animScale>
                                    <p:animScale>
                                      <p:cBhvr>
                                        <p:cTn id="272" dur="26">
                                          <p:stCondLst>
                                            <p:cond delay="1808"/>
                                          </p:stCondLst>
                                        </p:cTn>
                                        <p:tgtEl>
                                          <p:spTgt spid="87"/>
                                        </p:tgtEl>
                                      </p:cBhvr>
                                      <p:to x="100000" y="95000"/>
                                    </p:animScale>
                                    <p:animScale>
                                      <p:cBhvr>
                                        <p:cTn id="273"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2" grpId="0"/>
      <p:bldP spid="4" grpId="0" build="p"/>
      <p:bldP spid="66" grpId="0" animBg="1"/>
      <p:bldP spid="70" grpId="0" animBg="1"/>
      <p:bldP spid="71" grpId="0" animBg="1"/>
      <p:bldP spid="72" grpId="0" animBg="1"/>
      <p:bldP spid="73" grpId="0" animBg="1"/>
      <p:bldP spid="74" grpId="0" animBg="1"/>
      <p:bldP spid="65" grpId="0" animBg="1"/>
      <p:bldP spid="77" grpId="0" animBg="1"/>
      <p:bldP spid="78" grpId="0" animBg="1"/>
      <p:bldP spid="79" grpId="0"/>
      <p:bldP spid="80" grpId="0"/>
      <p:bldP spid="82" grpId="0" animBg="1"/>
      <p:bldP spid="83" grpId="0" animBg="1"/>
      <p:bldP spid="86" grpId="0"/>
      <p:bldP spid="87" grpId="0" animBg="1"/>
    </p:bld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243</TotalTime>
  <Words>528</Words>
  <Application>Microsoft Office PowerPoint</Application>
  <PresentationFormat>Panorámica</PresentationFormat>
  <Paragraphs>66</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Cambria</vt:lpstr>
      <vt:lpstr>Times New Roman</vt:lpstr>
      <vt:lpstr>Trebuchet MS</vt:lpstr>
      <vt:lpstr>Wingdings 3</vt:lpstr>
      <vt:lpstr>Faceta</vt:lpstr>
      <vt:lpstr>Basic Preemptive OS</vt:lpstr>
      <vt:lpstr>Main ()  </vt:lpstr>
      <vt:lpstr>Task state  </vt:lpstr>
      <vt:lpstr>Activate Task(TaskType taskID)  </vt:lpstr>
      <vt:lpstr>Dispatcher  </vt:lpstr>
      <vt:lpstr>Restore Context </vt:lpstr>
      <vt:lpstr>Presentación de PowerPoint</vt:lpstr>
      <vt:lpstr>File dependencies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Preemptive OS</dc:title>
  <dc:creator>Asoto</dc:creator>
  <cp:lastModifiedBy>Asoto</cp:lastModifiedBy>
  <cp:revision>8</cp:revision>
  <dcterms:created xsi:type="dcterms:W3CDTF">2018-10-20T22:11:44Z</dcterms:created>
  <dcterms:modified xsi:type="dcterms:W3CDTF">2018-10-27T02:05:56Z</dcterms:modified>
</cp:coreProperties>
</file>