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d199145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d199145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d1991453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d1991453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8ee8d29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8ee8d29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d1991453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d1991453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d1991453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6d1991453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d1991453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d1991453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8fa69ad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8fa69ad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d1991453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d1991453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CIS 362 Project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Cody Camara, Ryan Medeiros, Michael Rdultowski, Oluseyi Omobomi, Walid Abousoukkar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55000"/>
              <a:buFont typeface="Arial"/>
              <a:buNone/>
            </a:pPr>
            <a:r>
              <a:rPr b="1" i="1" lang="en" sz="2000" u="sng">
                <a:solidFill>
                  <a:srgbClr val="FF0000"/>
                </a:solidFill>
                <a:latin typeface="Times New Roman"/>
                <a:ea typeface="Times New Roman"/>
                <a:cs typeface="Times New Roman"/>
                <a:sym typeface="Times New Roman"/>
              </a:rPr>
              <a:t>General scope and objectives/purpose/usefulness of study</a:t>
            </a:r>
            <a:endParaRPr b="1" i="1" sz="2000" u="sng">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294550"/>
            <a:ext cx="32511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b="1" i="1" lang="en" sz="1200">
                <a:solidFill>
                  <a:srgbClr val="FF0000"/>
                </a:solidFill>
                <a:latin typeface="Roboto"/>
                <a:ea typeface="Roboto"/>
                <a:cs typeface="Roboto"/>
                <a:sym typeface="Roboto"/>
              </a:rPr>
              <a:t>This case study looks at how a 4-day workweek affects employees and businesses. We want to see if having a shorter workweek makes employees happier, more productive, and better at balancing work and life.  We also want to know if it helps the company perform better.  By studying this, we hope to figure out  if switching from a 5-day to a 4-day workweek is a good idea for companies.  Understanding this can help companies make their employees happier and their business more successful.</a:t>
            </a:r>
            <a:r>
              <a:rPr b="1" i="1" lang="en" sz="1200">
                <a:solidFill>
                  <a:srgbClr val="FF0000"/>
                </a:solidFill>
                <a:latin typeface="Times New Roman"/>
                <a:ea typeface="Times New Roman"/>
                <a:cs typeface="Times New Roman"/>
                <a:sym typeface="Times New Roman"/>
              </a:rPr>
              <a:t> </a:t>
            </a:r>
            <a:endParaRPr b="1" i="1" sz="1900"/>
          </a:p>
        </p:txBody>
      </p:sp>
      <p:sp>
        <p:nvSpPr>
          <p:cNvPr id="62" name="Google Shape;62;p14"/>
          <p:cNvSpPr txBox="1"/>
          <p:nvPr/>
        </p:nvSpPr>
        <p:spPr>
          <a:xfrm>
            <a:off x="7542225" y="4710950"/>
            <a:ext cx="15099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rgbClr val="FF0000"/>
                </a:solidFill>
              </a:rPr>
              <a:t>Walid</a:t>
            </a:r>
            <a:endParaRPr b="1" i="1" sz="1800">
              <a:solidFill>
                <a:srgbClr val="FF0000"/>
              </a:solidFill>
            </a:endParaRPr>
          </a:p>
        </p:txBody>
      </p:sp>
      <p:pic>
        <p:nvPicPr>
          <p:cNvPr id="63" name="Google Shape;63;p14"/>
          <p:cNvPicPr preferRelativeResize="0"/>
          <p:nvPr/>
        </p:nvPicPr>
        <p:blipFill>
          <a:blip r:embed="rId3">
            <a:alphaModFix/>
          </a:blip>
          <a:stretch>
            <a:fillRect/>
          </a:stretch>
        </p:blipFill>
        <p:spPr>
          <a:xfrm>
            <a:off x="4761100" y="950188"/>
            <a:ext cx="4149474" cy="3820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Although there are less work days, productivity may increase due to heightened focus and greater efficiency.</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employees will be able to mitigate stress in their lives by having an improved work to life balance.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Four day work weeks can also increase the morale of the employees, This will in turn lead to higher retention of the work being done and lower turnover.</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companies are able to gain money from employees as they would be more </a:t>
            </a:r>
            <a:r>
              <a:rPr lang="en">
                <a:solidFill>
                  <a:schemeClr val="dk1"/>
                </a:solidFill>
                <a:latin typeface="Times New Roman"/>
                <a:ea typeface="Times New Roman"/>
                <a:cs typeface="Times New Roman"/>
                <a:sym typeface="Times New Roman"/>
              </a:rPr>
              <a:t>efficient</a:t>
            </a:r>
            <a:r>
              <a:rPr lang="en">
                <a:solidFill>
                  <a:schemeClr val="dk1"/>
                </a:solidFill>
                <a:latin typeface="Times New Roman"/>
                <a:ea typeface="Times New Roman"/>
                <a:cs typeface="Times New Roman"/>
                <a:sym typeface="Times New Roman"/>
              </a:rPr>
              <a:t> in there work from being refreshed.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Counter Hypotheses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Customer and client interactions may decrease as the work weeks are shorter and will be less flexible for meeting times.</a:t>
            </a:r>
            <a:endParaRPr>
              <a:solidFill>
                <a:schemeClr val="dk1"/>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Less work days may decrease the profits as having less days to work may lose money for certain companies. </a:t>
            </a:r>
            <a:endParaRPr>
              <a:solidFill>
                <a:schemeClr val="dk1"/>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Some companies may not be able to sustain a four day work week such as for essential workers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Article 1: "Moving forward"</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High satisfaction among employers and employees observed.</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Improved productivity, revenue growth, and well-being reported.</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Reduction of low-value activities and improved work-life balance.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Potential for lower healthcare costs and improved recruitment.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COVID-19 pandemic accelerates adoption due to stress and burnout.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Article 2: "How to Actually Execute a 4-Day Workweek"</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Increased prevalence of remote work prompts interest in four-day workweeks.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Successful trials showcase benefits in productivity and well-being.</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Substantial work redesign needed for successful implementation.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Resetting employee expectations and buy-in from leadership is needed.</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Competitive advantage in talent recruitment and retention.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Article 3: "A four-day workweek: the pros and cons"</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Technological advancements render traditional five-day workweek unnecessary.</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Successful trials demonstrate increased productivity and employee satisfaction.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Pros include reduced costs, happier employees, and improved well-being.</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Challenges include longer hours and work-related stress.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Practical considerations for managing holiday entitlement and blended working discussed.</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Emphasis on adapting to changing workplace dynamics while prioritizing employee welfare.</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Units of Analysis and Data Collection Techniques</a:t>
            </a:r>
            <a:endParaRPr/>
          </a:p>
        </p:txBody>
      </p:sp>
      <p:sp>
        <p:nvSpPr>
          <p:cNvPr id="93" name="Google Shape;93;p19"/>
          <p:cNvSpPr txBox="1"/>
          <p:nvPr>
            <p:ph idx="1" type="body"/>
          </p:nvPr>
        </p:nvSpPr>
        <p:spPr>
          <a:xfrm>
            <a:off x="311700" y="1152475"/>
            <a:ext cx="4812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b="1" lang="en"/>
              <a:t>Interview:</a:t>
            </a:r>
            <a:r>
              <a:rPr lang="en"/>
              <a:t> An interview before and during the study would allow us to correlate a change in employee happiness and wellbeing. </a:t>
            </a:r>
            <a:endParaRPr/>
          </a:p>
          <a:p>
            <a:pPr indent="-317182" lvl="0" marL="457200" rtl="0" algn="l">
              <a:spcBef>
                <a:spcPts val="0"/>
              </a:spcBef>
              <a:spcAft>
                <a:spcPts val="0"/>
              </a:spcAft>
              <a:buSzPct val="100000"/>
              <a:buAutoNum type="arabicPeriod"/>
            </a:pPr>
            <a:r>
              <a:rPr b="1" lang="en"/>
              <a:t>Observation:</a:t>
            </a:r>
            <a:r>
              <a:rPr lang="en"/>
              <a:t> Observing employees in the workplace before and during the study could allow us to show a change in employees productivity at work. </a:t>
            </a:r>
            <a:endParaRPr/>
          </a:p>
          <a:p>
            <a:pPr indent="-317182" lvl="0" marL="457200" rtl="0" algn="l">
              <a:spcBef>
                <a:spcPts val="0"/>
              </a:spcBef>
              <a:spcAft>
                <a:spcPts val="0"/>
              </a:spcAft>
              <a:buSzPct val="100000"/>
              <a:buAutoNum type="arabicPeriod"/>
            </a:pPr>
            <a:r>
              <a:rPr b="1" lang="en"/>
              <a:t>Transactional Tracking: </a:t>
            </a:r>
            <a:r>
              <a:rPr lang="en"/>
              <a:t>This would allow us to show a change in the </a:t>
            </a:r>
            <a:r>
              <a:rPr lang="en"/>
              <a:t>business</a:t>
            </a:r>
            <a:r>
              <a:rPr lang="en"/>
              <a:t>’ profits. And in comparison with the above metrics could show a correlation between employee wellbeing and happiness and profits. </a:t>
            </a:r>
            <a:endParaRPr/>
          </a:p>
          <a:p>
            <a:pPr indent="-317182" lvl="0" marL="457200" rtl="0" algn="l">
              <a:spcBef>
                <a:spcPts val="0"/>
              </a:spcBef>
              <a:spcAft>
                <a:spcPts val="0"/>
              </a:spcAft>
              <a:buSzPct val="100000"/>
              <a:buAutoNum type="arabicPeriod"/>
            </a:pPr>
            <a:r>
              <a:rPr b="1" lang="en"/>
              <a:t>Social Media</a:t>
            </a:r>
            <a:r>
              <a:rPr b="1" lang="en"/>
              <a:t>:</a:t>
            </a:r>
            <a:r>
              <a:rPr lang="en"/>
              <a:t> This would allow us to see if the employees are enjoying the extra day off whether it be enjoying their hobbies or resting. It would also allow us to see their </a:t>
            </a:r>
            <a:r>
              <a:rPr lang="en"/>
              <a:t>insight</a:t>
            </a:r>
            <a:r>
              <a:rPr lang="en"/>
              <a:t> on the 4 day work week whether they are for it or against it. </a:t>
            </a:r>
            <a:endParaRPr/>
          </a:p>
        </p:txBody>
      </p:sp>
      <p:sp>
        <p:nvSpPr>
          <p:cNvPr id="94" name="Google Shape;94;p19"/>
          <p:cNvSpPr txBox="1"/>
          <p:nvPr/>
        </p:nvSpPr>
        <p:spPr>
          <a:xfrm>
            <a:off x="5124300" y="1152475"/>
            <a:ext cx="3708000" cy="3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chemeClr val="dk2"/>
                </a:solidFill>
              </a:rPr>
              <a:t>Units of Analysis: </a:t>
            </a:r>
            <a:endParaRPr b="1" sz="1350">
              <a:solidFill>
                <a:schemeClr val="dk2"/>
              </a:solidFill>
            </a:endParaRPr>
          </a:p>
          <a:p>
            <a:pPr indent="-314325" lvl="0" marL="457200" rtl="0" algn="l">
              <a:spcBef>
                <a:spcPts val="0"/>
              </a:spcBef>
              <a:spcAft>
                <a:spcPts val="0"/>
              </a:spcAft>
              <a:buClr>
                <a:schemeClr val="dk2"/>
              </a:buClr>
              <a:buSzPts val="1350"/>
              <a:buChar char="●"/>
            </a:pPr>
            <a:r>
              <a:rPr lang="en" sz="1350">
                <a:solidFill>
                  <a:schemeClr val="dk2"/>
                </a:solidFill>
              </a:rPr>
              <a:t>Employee </a:t>
            </a:r>
            <a:r>
              <a:rPr lang="en" sz="1350">
                <a:solidFill>
                  <a:schemeClr val="dk2"/>
                </a:solidFill>
              </a:rPr>
              <a:t>happiness</a:t>
            </a:r>
            <a:r>
              <a:rPr lang="en" sz="1350">
                <a:solidFill>
                  <a:schemeClr val="dk2"/>
                </a:solidFill>
              </a:rPr>
              <a:t> and wellbeing</a:t>
            </a:r>
            <a:endParaRPr sz="1350">
              <a:solidFill>
                <a:schemeClr val="dk2"/>
              </a:solidFill>
            </a:endParaRPr>
          </a:p>
          <a:p>
            <a:pPr indent="-314325" lvl="0" marL="457200" rtl="0" algn="l">
              <a:spcBef>
                <a:spcPts val="0"/>
              </a:spcBef>
              <a:spcAft>
                <a:spcPts val="0"/>
              </a:spcAft>
              <a:buClr>
                <a:schemeClr val="dk2"/>
              </a:buClr>
              <a:buSzPts val="1350"/>
              <a:buChar char="●"/>
            </a:pPr>
            <a:r>
              <a:rPr lang="en" sz="1350">
                <a:solidFill>
                  <a:schemeClr val="dk2"/>
                </a:solidFill>
              </a:rPr>
              <a:t>Productivity</a:t>
            </a:r>
            <a:endParaRPr sz="1350">
              <a:solidFill>
                <a:schemeClr val="dk2"/>
              </a:solidFill>
            </a:endParaRPr>
          </a:p>
          <a:p>
            <a:pPr indent="-314325" lvl="0" marL="457200" rtl="0" algn="l">
              <a:spcBef>
                <a:spcPts val="0"/>
              </a:spcBef>
              <a:spcAft>
                <a:spcPts val="0"/>
              </a:spcAft>
              <a:buClr>
                <a:schemeClr val="dk2"/>
              </a:buClr>
              <a:buSzPts val="1350"/>
              <a:buChar char="●"/>
            </a:pPr>
            <a:r>
              <a:rPr lang="en" sz="1350">
                <a:solidFill>
                  <a:schemeClr val="dk2"/>
                </a:solidFill>
              </a:rPr>
              <a:t>Business</a:t>
            </a:r>
            <a:r>
              <a:rPr lang="en" sz="1350">
                <a:solidFill>
                  <a:schemeClr val="dk2"/>
                </a:solidFill>
              </a:rPr>
              <a:t> expenses </a:t>
            </a:r>
            <a:endParaRPr sz="1350">
              <a:solidFill>
                <a:schemeClr val="dk2"/>
              </a:solidFill>
            </a:endParaRPr>
          </a:p>
          <a:p>
            <a:pPr indent="-314325" lvl="0" marL="457200" rtl="0" algn="l">
              <a:spcBef>
                <a:spcPts val="0"/>
              </a:spcBef>
              <a:spcAft>
                <a:spcPts val="0"/>
              </a:spcAft>
              <a:buClr>
                <a:schemeClr val="dk2"/>
              </a:buClr>
              <a:buSzPts val="1350"/>
              <a:buChar char="●"/>
            </a:pPr>
            <a:r>
              <a:rPr lang="en" sz="1350">
                <a:solidFill>
                  <a:schemeClr val="dk2"/>
                </a:solidFill>
              </a:rPr>
              <a:t>Quality of work</a:t>
            </a:r>
            <a:endParaRPr sz="135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900">
                <a:latin typeface="Times New Roman"/>
                <a:ea typeface="Times New Roman"/>
                <a:cs typeface="Times New Roman"/>
                <a:sym typeface="Times New Roman"/>
              </a:rPr>
              <a:t>Linking logic/interpretation criteria that explains what we will do with the data</a:t>
            </a:r>
            <a:endParaRPr sz="1900"/>
          </a:p>
        </p:txBody>
      </p:sp>
      <p:sp>
        <p:nvSpPr>
          <p:cNvPr id="100" name="Google Shape;100;p20"/>
          <p:cNvSpPr txBox="1"/>
          <p:nvPr>
            <p:ph idx="1" type="body"/>
          </p:nvPr>
        </p:nvSpPr>
        <p:spPr>
          <a:xfrm>
            <a:off x="311700" y="1152475"/>
            <a:ext cx="4322400" cy="3117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100">
                <a:solidFill>
                  <a:schemeClr val="dk1"/>
                </a:solidFill>
                <a:latin typeface="Times New Roman"/>
                <a:ea typeface="Times New Roman"/>
                <a:cs typeface="Times New Roman"/>
                <a:sym typeface="Times New Roman"/>
              </a:rPr>
              <a:t>Happiness and Well-being:</a:t>
            </a:r>
            <a:endParaRPr b="1" sz="1100">
              <a:solidFill>
                <a:schemeClr val="dk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Analyze pre/post-study interview responses.</a:t>
            </a:r>
            <a:endParaRPr sz="1100">
              <a:solidFill>
                <a:schemeClr val="dk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Identify themes indicating increased satisfaction, reduced stress, and improved work-life balance.</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100">
                <a:solidFill>
                  <a:schemeClr val="dk1"/>
                </a:solidFill>
                <a:latin typeface="Times New Roman"/>
                <a:ea typeface="Times New Roman"/>
                <a:cs typeface="Times New Roman"/>
                <a:sym typeface="Times New Roman"/>
              </a:rPr>
              <a:t>Business Costs:</a:t>
            </a:r>
            <a:endParaRPr b="1" sz="1100">
              <a:solidFill>
                <a:schemeClr val="dk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Use transactional tracking data.</a:t>
            </a:r>
            <a:endParaRPr sz="1100">
              <a:solidFill>
                <a:schemeClr val="dk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Compare financial metrics before and after implementation.</a:t>
            </a:r>
            <a:endParaRPr sz="1100">
              <a:solidFill>
                <a:schemeClr val="dk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Anticipate potential reductions in overhead costs.</a:t>
            </a:r>
            <a:endParaRPr b="1" sz="1100">
              <a:solidFill>
                <a:schemeClr val="dk1"/>
              </a:solidFill>
              <a:latin typeface="Times New Roman"/>
              <a:ea typeface="Times New Roman"/>
              <a:cs typeface="Times New Roman"/>
              <a:sym typeface="Times New Roman"/>
            </a:endParaRPr>
          </a:p>
        </p:txBody>
      </p:sp>
      <p:sp>
        <p:nvSpPr>
          <p:cNvPr id="101" name="Google Shape;101;p20"/>
          <p:cNvSpPr txBox="1"/>
          <p:nvPr/>
        </p:nvSpPr>
        <p:spPr>
          <a:xfrm>
            <a:off x="4572000" y="1152475"/>
            <a:ext cx="4260300" cy="26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Quality of Work:</a:t>
            </a:r>
            <a:endParaRPr b="1" sz="1100">
              <a:solidFill>
                <a:schemeClr val="dk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Examine observational data.</a:t>
            </a:r>
            <a:endParaRPr sz="1100">
              <a:solidFill>
                <a:schemeClr val="dk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Assess changes in engagement, efficiency, and effectiveness at work.</a:t>
            </a:r>
            <a:endParaRPr b="1" sz="11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100">
                <a:solidFill>
                  <a:schemeClr val="dk1"/>
                </a:solidFill>
                <a:latin typeface="Times New Roman"/>
                <a:ea typeface="Times New Roman"/>
                <a:cs typeface="Times New Roman"/>
                <a:sym typeface="Times New Roman"/>
              </a:rPr>
              <a:t>Productivity:</a:t>
            </a:r>
            <a:endParaRPr b="1" sz="1100">
              <a:solidFill>
                <a:schemeClr val="dk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Combine data sources (observational, self-reports, transactional).</a:t>
            </a:r>
            <a:endParaRPr sz="1100">
              <a:solidFill>
                <a:schemeClr val="dk1"/>
              </a:solidFill>
              <a:latin typeface="Times New Roman"/>
              <a:ea typeface="Times New Roman"/>
              <a:cs typeface="Times New Roman"/>
              <a:sym typeface="Times New Roman"/>
            </a:endParaRPr>
          </a:p>
          <a:p>
            <a:pPr indent="-298450" lvl="0" marL="457200" rtl="0" algn="l">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Look for increased output per hour worked and overall productivity gains.</a:t>
            </a:r>
            <a:endParaRPr sz="1100"/>
          </a:p>
        </p:txBody>
      </p:sp>
      <p:sp>
        <p:nvSpPr>
          <p:cNvPr id="102" name="Google Shape;102;p20"/>
          <p:cNvSpPr txBox="1"/>
          <p:nvPr/>
        </p:nvSpPr>
        <p:spPr>
          <a:xfrm>
            <a:off x="450750" y="3792175"/>
            <a:ext cx="8242500" cy="1116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100">
                <a:solidFill>
                  <a:schemeClr val="dk1"/>
                </a:solidFill>
                <a:latin typeface="Times New Roman"/>
                <a:ea typeface="Times New Roman"/>
                <a:cs typeface="Times New Roman"/>
                <a:sym typeface="Times New Roman"/>
              </a:rPr>
              <a:t>Interpretation:</a:t>
            </a:r>
            <a:endParaRPr b="1" sz="1100">
              <a:solidFill>
                <a:schemeClr val="dk1"/>
              </a:solidFill>
              <a:latin typeface="Times New Roman"/>
              <a:ea typeface="Times New Roman"/>
              <a:cs typeface="Times New Roman"/>
              <a:sym typeface="Times New Roman"/>
            </a:endParaRPr>
          </a:p>
          <a:p>
            <a:pPr indent="-298450" lvl="0" marL="457200" rtl="0" algn="ctr">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Prioritize finding correlations and trends across data sets.</a:t>
            </a:r>
            <a:endParaRPr sz="1100">
              <a:solidFill>
                <a:schemeClr val="dk1"/>
              </a:solidFill>
              <a:latin typeface="Times New Roman"/>
              <a:ea typeface="Times New Roman"/>
              <a:cs typeface="Times New Roman"/>
              <a:sym typeface="Times New Roman"/>
            </a:endParaRPr>
          </a:p>
          <a:p>
            <a:pPr indent="-298450" lvl="0" marL="457200" rtl="0" algn="ctr">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Seek consistency in changes (ex. happier employees leading to increased productivity).</a:t>
            </a:r>
            <a:endParaRPr sz="1100">
              <a:solidFill>
                <a:schemeClr val="dk1"/>
              </a:solidFill>
              <a:latin typeface="Times New Roman"/>
              <a:ea typeface="Times New Roman"/>
              <a:cs typeface="Times New Roman"/>
              <a:sym typeface="Times New Roman"/>
            </a:endParaRPr>
          </a:p>
          <a:p>
            <a:pPr indent="-298450" lvl="0" marL="457200" rtl="0" algn="ctr">
              <a:lnSpc>
                <a:spcPct val="15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Explore factors like improved work-life balance contributing to higher job satisfaction and productivity.</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55000"/>
              <a:buFont typeface="Arial"/>
              <a:buNone/>
            </a:pPr>
            <a:r>
              <a:rPr b="1" i="1" lang="en" sz="2000">
                <a:solidFill>
                  <a:srgbClr val="FF0000"/>
                </a:solidFill>
                <a:latin typeface="Times New Roman"/>
                <a:ea typeface="Times New Roman"/>
                <a:cs typeface="Times New Roman"/>
                <a:sym typeface="Times New Roman"/>
              </a:rPr>
              <a:t>Potential weaknesses/threats to validity</a:t>
            </a:r>
            <a:endParaRPr b="1" i="1" sz="20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FF0000"/>
              </a:buClr>
              <a:buSzPts val="1200"/>
              <a:buFont typeface="Roboto"/>
              <a:buChar char="●"/>
            </a:pPr>
            <a:r>
              <a:rPr b="1" i="1" lang="en" sz="1200" u="sng">
                <a:solidFill>
                  <a:srgbClr val="38761D"/>
                </a:solidFill>
                <a:latin typeface="Roboto"/>
                <a:ea typeface="Roboto"/>
                <a:cs typeface="Roboto"/>
                <a:sym typeface="Roboto"/>
              </a:rPr>
              <a:t>Productivity: </a:t>
            </a:r>
            <a:r>
              <a:rPr b="1" i="1" lang="en" sz="1200">
                <a:solidFill>
                  <a:srgbClr val="FF0000"/>
                </a:solidFill>
                <a:latin typeface="Roboto"/>
                <a:ea typeface="Roboto"/>
                <a:cs typeface="Roboto"/>
                <a:sym typeface="Roboto"/>
              </a:rPr>
              <a:t>Some say a shorter workweek makes people happier and more focused, but less time might mean less work gets done. Employers need to watch closely to make sure everyone is still doing well.</a:t>
            </a:r>
            <a:endParaRPr b="1" i="1" sz="1200">
              <a:solidFill>
                <a:srgbClr val="FF0000"/>
              </a:solidFill>
              <a:latin typeface="Roboto"/>
              <a:ea typeface="Roboto"/>
              <a:cs typeface="Roboto"/>
              <a:sym typeface="Roboto"/>
            </a:endParaRPr>
          </a:p>
          <a:p>
            <a:pPr indent="-304800" lvl="0" marL="457200" rtl="0" algn="l">
              <a:spcBef>
                <a:spcPts val="0"/>
              </a:spcBef>
              <a:spcAft>
                <a:spcPts val="0"/>
              </a:spcAft>
              <a:buClr>
                <a:srgbClr val="FF0000"/>
              </a:buClr>
              <a:buSzPts val="1200"/>
              <a:buFont typeface="Roboto"/>
              <a:buChar char="●"/>
            </a:pPr>
            <a:r>
              <a:rPr b="1" i="1" lang="en" sz="1200" u="sng">
                <a:solidFill>
                  <a:srgbClr val="38761D"/>
                </a:solidFill>
                <a:latin typeface="Roboto"/>
                <a:ea typeface="Roboto"/>
                <a:cs typeface="Roboto"/>
                <a:sym typeface="Roboto"/>
              </a:rPr>
              <a:t>Operational Challenges</a:t>
            </a:r>
            <a:r>
              <a:rPr b="1" i="1" lang="en" sz="1200">
                <a:solidFill>
                  <a:srgbClr val="38761D"/>
                </a:solidFill>
                <a:latin typeface="Roboto"/>
                <a:ea typeface="Roboto"/>
                <a:cs typeface="Roboto"/>
                <a:sym typeface="Roboto"/>
              </a:rPr>
              <a:t>:</a:t>
            </a:r>
            <a:r>
              <a:rPr b="1" i="1" lang="en" sz="1200">
                <a:solidFill>
                  <a:srgbClr val="FF0000"/>
                </a:solidFill>
                <a:latin typeface="Roboto"/>
                <a:ea typeface="Roboto"/>
                <a:cs typeface="Roboto"/>
                <a:sym typeface="Roboto"/>
              </a:rPr>
              <a:t> Some jobs need people around all the time, like customer service. Changing to a 4-day week might make it hard to keep up with customers.</a:t>
            </a:r>
            <a:endParaRPr b="1" i="1" sz="1200">
              <a:solidFill>
                <a:srgbClr val="FF0000"/>
              </a:solidFill>
              <a:latin typeface="Roboto"/>
              <a:ea typeface="Roboto"/>
              <a:cs typeface="Roboto"/>
              <a:sym typeface="Roboto"/>
            </a:endParaRPr>
          </a:p>
          <a:p>
            <a:pPr indent="-304800" lvl="0" marL="457200" rtl="0" algn="l">
              <a:spcBef>
                <a:spcPts val="0"/>
              </a:spcBef>
              <a:spcAft>
                <a:spcPts val="0"/>
              </a:spcAft>
              <a:buClr>
                <a:srgbClr val="FF0000"/>
              </a:buClr>
              <a:buSzPts val="1200"/>
              <a:buFont typeface="Roboto"/>
              <a:buChar char="●"/>
            </a:pPr>
            <a:r>
              <a:rPr b="1" i="1" lang="en" sz="1200" u="sng">
                <a:solidFill>
                  <a:srgbClr val="38761D"/>
                </a:solidFill>
                <a:latin typeface="Roboto"/>
                <a:ea typeface="Roboto"/>
                <a:cs typeface="Roboto"/>
                <a:sym typeface="Roboto"/>
              </a:rPr>
              <a:t>Workload Management</a:t>
            </a:r>
            <a:r>
              <a:rPr b="1" i="1" lang="en" sz="1200">
                <a:solidFill>
                  <a:srgbClr val="38761D"/>
                </a:solidFill>
                <a:latin typeface="Roboto"/>
                <a:ea typeface="Roboto"/>
                <a:cs typeface="Roboto"/>
                <a:sym typeface="Roboto"/>
              </a:rPr>
              <a:t>:</a:t>
            </a:r>
            <a:r>
              <a:rPr b="1" i="1" lang="en" sz="1200">
                <a:solidFill>
                  <a:srgbClr val="FF0000"/>
                </a:solidFill>
                <a:latin typeface="Roboto"/>
                <a:ea typeface="Roboto"/>
                <a:cs typeface="Roboto"/>
                <a:sym typeface="Roboto"/>
              </a:rPr>
              <a:t> With fewer days to work, people might feel stressed to finish everything on time. Bosses need to help make sure everyone's job is manageable.</a:t>
            </a:r>
            <a:endParaRPr b="1" i="1" sz="1200">
              <a:solidFill>
                <a:srgbClr val="FF0000"/>
              </a:solidFill>
              <a:latin typeface="Roboto"/>
              <a:ea typeface="Roboto"/>
              <a:cs typeface="Roboto"/>
              <a:sym typeface="Roboto"/>
            </a:endParaRPr>
          </a:p>
          <a:p>
            <a:pPr indent="-304800" lvl="0" marL="457200" rtl="0" algn="l">
              <a:spcBef>
                <a:spcPts val="0"/>
              </a:spcBef>
              <a:spcAft>
                <a:spcPts val="0"/>
              </a:spcAft>
              <a:buClr>
                <a:srgbClr val="FF0000"/>
              </a:buClr>
              <a:buSzPts val="1200"/>
              <a:buFont typeface="Roboto"/>
              <a:buChar char="●"/>
            </a:pPr>
            <a:r>
              <a:rPr b="1" i="1" lang="en" sz="1200" u="sng">
                <a:solidFill>
                  <a:srgbClr val="38761D"/>
                </a:solidFill>
                <a:latin typeface="Roboto"/>
                <a:ea typeface="Roboto"/>
                <a:cs typeface="Roboto"/>
                <a:sym typeface="Roboto"/>
              </a:rPr>
              <a:t>Client/Partner Expectations:</a:t>
            </a:r>
            <a:r>
              <a:rPr b="1" i="1" lang="en" sz="1200">
                <a:solidFill>
                  <a:srgbClr val="FF0000"/>
                </a:solidFill>
                <a:latin typeface="Roboto"/>
                <a:ea typeface="Roboto"/>
                <a:cs typeface="Roboto"/>
                <a:sym typeface="Roboto"/>
              </a:rPr>
              <a:t> People we work with might expect us to be around 5 days a week. Switching to a shorter week might confuse them. We need to explain what's happening and make sure they understand.</a:t>
            </a:r>
            <a:endParaRPr b="1" i="1" sz="1200">
              <a:solidFill>
                <a:srgbClr val="FF0000"/>
              </a:solidFill>
              <a:latin typeface="Roboto"/>
              <a:ea typeface="Roboto"/>
              <a:cs typeface="Roboto"/>
              <a:sym typeface="Roboto"/>
            </a:endParaRPr>
          </a:p>
          <a:p>
            <a:pPr indent="-304800" lvl="0" marL="457200" rtl="0" algn="l">
              <a:spcBef>
                <a:spcPts val="0"/>
              </a:spcBef>
              <a:spcAft>
                <a:spcPts val="0"/>
              </a:spcAft>
              <a:buClr>
                <a:srgbClr val="FF0000"/>
              </a:buClr>
              <a:buSzPts val="1200"/>
              <a:buFont typeface="Roboto"/>
              <a:buChar char="●"/>
            </a:pPr>
            <a:r>
              <a:rPr b="1" i="1" lang="en" sz="1200" u="sng">
                <a:solidFill>
                  <a:srgbClr val="38761D"/>
                </a:solidFill>
                <a:latin typeface="Roboto"/>
                <a:ea typeface="Roboto"/>
                <a:cs typeface="Roboto"/>
                <a:sym typeface="Roboto"/>
              </a:rPr>
              <a:t>Employee Preferences</a:t>
            </a:r>
            <a:r>
              <a:rPr b="1" i="1" lang="en" sz="1200">
                <a:solidFill>
                  <a:srgbClr val="38761D"/>
                </a:solidFill>
                <a:latin typeface="Roboto"/>
                <a:ea typeface="Roboto"/>
                <a:cs typeface="Roboto"/>
                <a:sym typeface="Roboto"/>
              </a:rPr>
              <a:t>:</a:t>
            </a:r>
            <a:r>
              <a:rPr b="1" i="1" lang="en" sz="1200">
                <a:solidFill>
                  <a:srgbClr val="FF0000"/>
                </a:solidFill>
                <a:latin typeface="Roboto"/>
                <a:ea typeface="Roboto"/>
                <a:cs typeface="Roboto"/>
                <a:sym typeface="Roboto"/>
              </a:rPr>
              <a:t> Some people might like the idea of a shorter week, but others might not. It's important to listen to everyone and find a solution that works for everyone.</a:t>
            </a:r>
            <a:endParaRPr b="1" i="1" sz="1200">
              <a:solidFill>
                <a:srgbClr val="FF0000"/>
              </a:solidFill>
              <a:latin typeface="Roboto"/>
              <a:ea typeface="Roboto"/>
              <a:cs typeface="Roboto"/>
              <a:sym typeface="Roboto"/>
            </a:endParaRPr>
          </a:p>
          <a:p>
            <a:pPr indent="-304800" lvl="0" marL="457200" rtl="0" algn="l">
              <a:spcBef>
                <a:spcPts val="0"/>
              </a:spcBef>
              <a:spcAft>
                <a:spcPts val="0"/>
              </a:spcAft>
              <a:buClr>
                <a:srgbClr val="FF0000"/>
              </a:buClr>
              <a:buSzPts val="1200"/>
              <a:buFont typeface="Roboto"/>
              <a:buChar char="●"/>
            </a:pPr>
            <a:r>
              <a:rPr b="1" i="1" lang="en" sz="1200" u="sng">
                <a:solidFill>
                  <a:srgbClr val="38761D"/>
                </a:solidFill>
                <a:latin typeface="Roboto"/>
                <a:ea typeface="Roboto"/>
                <a:cs typeface="Roboto"/>
                <a:sym typeface="Roboto"/>
              </a:rPr>
              <a:t>Salary and Benefits</a:t>
            </a:r>
            <a:r>
              <a:rPr b="1" i="1" lang="en" sz="1200">
                <a:solidFill>
                  <a:srgbClr val="38761D"/>
                </a:solidFill>
                <a:latin typeface="Roboto"/>
                <a:ea typeface="Roboto"/>
                <a:cs typeface="Roboto"/>
                <a:sym typeface="Roboto"/>
              </a:rPr>
              <a:t>:</a:t>
            </a:r>
            <a:r>
              <a:rPr b="1" i="1" lang="en" sz="1200">
                <a:solidFill>
                  <a:srgbClr val="FF0000"/>
                </a:solidFill>
                <a:latin typeface="Roboto"/>
                <a:ea typeface="Roboto"/>
                <a:cs typeface="Roboto"/>
                <a:sym typeface="Roboto"/>
              </a:rPr>
              <a:t> If we work less, we might get paid less too. Companies need to think about how this change might affect their workers' pay and benefits.</a:t>
            </a:r>
            <a:endParaRPr b="1" i="1" sz="1200">
              <a:solidFill>
                <a:srgbClr val="FF0000"/>
              </a:solidFill>
              <a:latin typeface="Roboto"/>
              <a:ea typeface="Roboto"/>
              <a:cs typeface="Roboto"/>
              <a:sym typeface="Roboto"/>
            </a:endParaRPr>
          </a:p>
          <a:p>
            <a:pPr indent="-304800" lvl="0" marL="457200" rtl="0" algn="l">
              <a:spcBef>
                <a:spcPts val="0"/>
              </a:spcBef>
              <a:spcAft>
                <a:spcPts val="0"/>
              </a:spcAft>
              <a:buClr>
                <a:srgbClr val="FF0000"/>
              </a:buClr>
              <a:buSzPts val="1200"/>
              <a:buFont typeface="Roboto"/>
              <a:buChar char="●"/>
            </a:pPr>
            <a:r>
              <a:rPr b="1" i="1" lang="en" sz="1200" u="sng">
                <a:solidFill>
                  <a:srgbClr val="38761D"/>
                </a:solidFill>
                <a:latin typeface="Roboto"/>
                <a:ea typeface="Roboto"/>
                <a:cs typeface="Roboto"/>
                <a:sym typeface="Roboto"/>
              </a:rPr>
              <a:t>Training and Development</a:t>
            </a:r>
            <a:r>
              <a:rPr b="1" i="1" lang="en" sz="1200">
                <a:solidFill>
                  <a:srgbClr val="38761D"/>
                </a:solidFill>
                <a:latin typeface="Roboto"/>
                <a:ea typeface="Roboto"/>
                <a:cs typeface="Roboto"/>
                <a:sym typeface="Roboto"/>
              </a:rPr>
              <a:t>:</a:t>
            </a:r>
            <a:r>
              <a:rPr b="1" i="1" lang="en" sz="1200">
                <a:solidFill>
                  <a:srgbClr val="FF0000"/>
                </a:solidFill>
                <a:latin typeface="Roboto"/>
                <a:ea typeface="Roboto"/>
                <a:cs typeface="Roboto"/>
                <a:sym typeface="Roboto"/>
              </a:rPr>
              <a:t> Working fewer days might mean less time for learning new things. Companies need to find other ways to help their employees grow and get better at their jobs.</a:t>
            </a:r>
            <a:endParaRPr b="1" i="1" sz="1200">
              <a:solidFill>
                <a:srgbClr val="FF0000"/>
              </a:solidFill>
              <a:latin typeface="Roboto"/>
              <a:ea typeface="Roboto"/>
              <a:cs typeface="Roboto"/>
              <a:sym typeface="Roboto"/>
            </a:endParaRPr>
          </a:p>
          <a:p>
            <a:pPr indent="0" lvl="0" marL="457200" rtl="0" algn="l">
              <a:spcBef>
                <a:spcPts val="0"/>
              </a:spcBef>
              <a:spcAft>
                <a:spcPts val="1200"/>
              </a:spcAft>
              <a:buNone/>
            </a:pPr>
            <a:r>
              <a:t/>
            </a:r>
            <a:endParaRPr b="1" i="1">
              <a:solidFill>
                <a:srgbClr val="FF0000"/>
              </a:solidFill>
            </a:endParaRPr>
          </a:p>
        </p:txBody>
      </p:sp>
      <p:sp>
        <p:nvSpPr>
          <p:cNvPr id="109" name="Google Shape;109;p21"/>
          <p:cNvSpPr txBox="1"/>
          <p:nvPr/>
        </p:nvSpPr>
        <p:spPr>
          <a:xfrm>
            <a:off x="7707375" y="4742425"/>
            <a:ext cx="1572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800">
                <a:solidFill>
                  <a:srgbClr val="FF0000"/>
                </a:solidFill>
              </a:rPr>
              <a:t>Walid</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