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os Antoniou" initials="AA" lastIdx="1" clrIdx="0">
    <p:extLst>
      <p:ext uri="{19B8F6BF-5375-455C-9EA6-DF929625EA0E}">
        <p15:presenceInfo xmlns:p15="http://schemas.microsoft.com/office/powerpoint/2012/main" userId="4210234b1be6c5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6349" autoAdjust="0"/>
  </p:normalViewPr>
  <p:slideViewPr>
    <p:cSldViewPr snapToGrid="0">
      <p:cViewPr varScale="1">
        <p:scale>
          <a:sx n="59" d="100"/>
          <a:sy n="59" d="100"/>
        </p:scale>
        <p:origin x="108"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1ADCF-4BD3-426C-B8EF-FF4877FBB689}" type="datetimeFigureOut">
              <a:rPr lang="en-GB" smtClean="0"/>
              <a:t>02/07/2020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996C9-729C-49C2-8A7E-8474FA5165A6}" type="slidenum">
              <a:rPr lang="en-GB" smtClean="0"/>
              <a:t>‹#›</a:t>
            </a:fld>
            <a:endParaRPr lang="en-GB"/>
          </a:p>
        </p:txBody>
      </p:sp>
    </p:spTree>
    <p:extLst>
      <p:ext uri="{BB962C8B-B14F-4D97-AF65-F5344CB8AC3E}">
        <p14:creationId xmlns:p14="http://schemas.microsoft.com/office/powerpoint/2010/main" val="281307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Doi_(identifier)"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2307%2F232548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1 - </a:t>
            </a:r>
            <a:r>
              <a:rPr lang="en-GB" i="0" dirty="0" err="1"/>
              <a:t>Fama</a:t>
            </a:r>
            <a:r>
              <a:rPr lang="en-GB" i="0" dirty="0"/>
              <a:t>, Eugene </a:t>
            </a:r>
            <a:r>
              <a:rPr lang="en-GB" i="1" dirty="0"/>
              <a:t>(1970). "</a:t>
            </a:r>
            <a:r>
              <a:rPr lang="en-GB" i="0" dirty="0"/>
              <a:t>Efficient Capital Markets: A Review of Theory and Empirical Work</a:t>
            </a:r>
            <a:r>
              <a:rPr lang="en-GB" i="1" dirty="0"/>
              <a:t>". Journal of Finance. </a:t>
            </a:r>
            <a:r>
              <a:rPr lang="en-GB" b="0" i="0" dirty="0"/>
              <a:t>25</a:t>
            </a:r>
            <a:r>
              <a:rPr lang="en-GB" i="0" dirty="0"/>
              <a:t> (2): 383–417. </a:t>
            </a:r>
            <a:r>
              <a:rPr lang="en-GB" i="0" dirty="0">
                <a:hlinkClick r:id="rId3" tooltip="Doi (identifier)"/>
              </a:rPr>
              <a:t>doi</a:t>
            </a:r>
            <a:r>
              <a:rPr lang="en-GB" i="0" dirty="0"/>
              <a:t>:</a:t>
            </a:r>
            <a:r>
              <a:rPr lang="en-GB" i="0" dirty="0">
                <a:hlinkClick r:id="rId4"/>
              </a:rPr>
              <a:t>10.2307/2325486</a:t>
            </a:r>
            <a:endParaRPr lang="en-GB" i="0" dirty="0"/>
          </a:p>
          <a:p>
            <a:endParaRPr lang="en-GB" i="0" dirty="0"/>
          </a:p>
          <a:p>
            <a:r>
              <a:rPr lang="en-GB" i="0" dirty="0"/>
              <a:t>2 - Qing Cao,</a:t>
            </a:r>
            <a:r>
              <a:rPr lang="en-GB" i="1" dirty="0"/>
              <a:t> et al (2004).</a:t>
            </a:r>
            <a:r>
              <a:rPr lang="en-GB" i="0" dirty="0"/>
              <a:t> “A comparison between </a:t>
            </a:r>
            <a:r>
              <a:rPr lang="en-GB" i="0" dirty="0" err="1"/>
              <a:t>Fama</a:t>
            </a:r>
            <a:r>
              <a:rPr lang="en-GB" i="0" dirty="0"/>
              <a:t> and French's model and artificial neural networks in predicting the Chinese stock market”, </a:t>
            </a:r>
            <a:r>
              <a:rPr lang="en-GB" i="1" dirty="0"/>
              <a:t>Computers &amp; Operations Research. </a:t>
            </a:r>
            <a:r>
              <a:rPr lang="en-GB" i="0" dirty="0"/>
              <a:t>32 (10): 2499-2512. doi:10.1016/j.cor.2004.03.015.</a:t>
            </a:r>
          </a:p>
          <a:p>
            <a:endParaRPr lang="en-GB"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t>3 -</a:t>
            </a:r>
            <a:r>
              <a:rPr lang="en-GB" dirty="0"/>
              <a:t> S.L Ho, M </a:t>
            </a:r>
            <a:r>
              <a:rPr lang="en-GB" dirty="0" err="1"/>
              <a:t>Xie</a:t>
            </a:r>
            <a:r>
              <a:rPr lang="en-GB" dirty="0"/>
              <a:t>, T.N Goh (2002), “A comparative study of neural network and Box-Jenkins ARIMA </a:t>
            </a:r>
            <a:r>
              <a:rPr lang="en-GB" dirty="0" err="1"/>
              <a:t>modeling</a:t>
            </a:r>
            <a:r>
              <a:rPr lang="en-GB" dirty="0"/>
              <a:t> in time series prediction”, </a:t>
            </a:r>
            <a:r>
              <a:rPr lang="en-GB" i="1" dirty="0"/>
              <a:t>Computers &amp; Industrial Engineering</a:t>
            </a:r>
            <a:r>
              <a:rPr lang="en-GB" dirty="0"/>
              <a:t>, 42 (2–4): 371-375. doi:10.1016/S0360-8352(02)00036-0.</a:t>
            </a:r>
          </a:p>
        </p:txBody>
      </p:sp>
      <p:sp>
        <p:nvSpPr>
          <p:cNvPr id="4" name="Slide Number Placeholder 3"/>
          <p:cNvSpPr>
            <a:spLocks noGrp="1"/>
          </p:cNvSpPr>
          <p:nvPr>
            <p:ph type="sldNum" sz="quarter" idx="5"/>
          </p:nvPr>
        </p:nvSpPr>
        <p:spPr/>
        <p:txBody>
          <a:bodyPr/>
          <a:lstStyle/>
          <a:p>
            <a:fld id="{678996C9-729C-49C2-8A7E-8474FA5165A6}" type="slidenum">
              <a:rPr lang="en-GB" smtClean="0"/>
              <a:t>3</a:t>
            </a:fld>
            <a:endParaRPr lang="en-GB"/>
          </a:p>
        </p:txBody>
      </p:sp>
    </p:spTree>
    <p:extLst>
      <p:ext uri="{BB962C8B-B14F-4D97-AF65-F5344CB8AC3E}">
        <p14:creationId xmlns:p14="http://schemas.microsoft.com/office/powerpoint/2010/main" val="62777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 David </a:t>
            </a:r>
            <a:r>
              <a:rPr lang="en-GB" dirty="0" err="1"/>
              <a:t>Enke</a:t>
            </a:r>
            <a:r>
              <a:rPr lang="en-GB" dirty="0"/>
              <a:t>, </a:t>
            </a:r>
            <a:r>
              <a:rPr lang="en-GB" dirty="0" err="1"/>
              <a:t>Suraphan</a:t>
            </a:r>
            <a:r>
              <a:rPr lang="en-GB" dirty="0"/>
              <a:t> </a:t>
            </a:r>
            <a:r>
              <a:rPr lang="en-GB" dirty="0" err="1"/>
              <a:t>Thawornwong</a:t>
            </a:r>
            <a:r>
              <a:rPr lang="en-GB" dirty="0"/>
              <a:t> (2005). “The use of data mining and neural networks for forecasting stock market returns”, </a:t>
            </a:r>
            <a:r>
              <a:rPr lang="en-GB" i="1" dirty="0"/>
              <a:t>Expert Systems with Applications</a:t>
            </a:r>
            <a:r>
              <a:rPr lang="en-GB" dirty="0"/>
              <a:t>, 29 (4): 927-940. doi:10.1016/j.eswa.2005.06.024</a:t>
            </a:r>
          </a:p>
          <a:p>
            <a:endParaRPr lang="en-GB" dirty="0"/>
          </a:p>
          <a:p>
            <a:r>
              <a:rPr lang="en-GB" dirty="0"/>
              <a:t>5 - M. R. Vargas, B. S. L. P. de Lima and A. G. </a:t>
            </a:r>
            <a:r>
              <a:rPr lang="en-GB" dirty="0" err="1"/>
              <a:t>Evsukoff</a:t>
            </a:r>
            <a:r>
              <a:rPr lang="en-GB" dirty="0"/>
              <a:t> (2017) "Deep learning for stock market prediction from financial news articles," </a:t>
            </a:r>
            <a:r>
              <a:rPr lang="en-GB" i="1" dirty="0"/>
              <a:t>IEEE International Conference on Computational Intelligence and Virtual Environments for Measurement Systems and Applications (CIVEMSA)</a:t>
            </a:r>
            <a:r>
              <a:rPr lang="en-GB" dirty="0"/>
              <a:t>, Annecy, pp. 60-65, doi:10.1109/CIVEMSA.2017.7995302</a:t>
            </a:r>
          </a:p>
          <a:p>
            <a:endParaRPr lang="en-GB" dirty="0"/>
          </a:p>
          <a:p>
            <a:r>
              <a:rPr lang="en-GB" dirty="0"/>
              <a:t>6 - R.J. </a:t>
            </a:r>
            <a:r>
              <a:rPr lang="en-GB" dirty="0" err="1"/>
              <a:t>Kuo</a:t>
            </a:r>
            <a:r>
              <a:rPr lang="en-GB" dirty="0"/>
              <a:t>, C.H. Chen, Y.C. Hwang (2001). “An intelligent stock trading decision support system through integration of genetic algorithm based fuzzy neural network and artificial neural network”, </a:t>
            </a:r>
            <a:r>
              <a:rPr lang="en-GB" i="1" dirty="0"/>
              <a:t>Fuzzy Sets and Systems</a:t>
            </a:r>
            <a:r>
              <a:rPr lang="en-GB" dirty="0"/>
              <a:t>, 118 (1): 21-45. doi:10.1016/S0165-0114(98)00399-6.</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7 - </a:t>
            </a:r>
            <a:r>
              <a:rPr lang="en-GB" dirty="0" err="1"/>
              <a:t>Xingyu</a:t>
            </a:r>
            <a:r>
              <a:rPr lang="en-GB" dirty="0"/>
              <a:t> Zhou </a:t>
            </a:r>
            <a:r>
              <a:rPr lang="en-GB" i="1" dirty="0"/>
              <a:t>et al</a:t>
            </a:r>
            <a:r>
              <a:rPr lang="en-GB" i="0" dirty="0"/>
              <a:t> (2018), “</a:t>
            </a:r>
            <a:r>
              <a:rPr lang="en-GB" b="0" dirty="0"/>
              <a:t>Stock Market Prediction on High-Frequency Data Using Generative Adversarial Nets</a:t>
            </a:r>
            <a:r>
              <a:rPr lang="en-GB" dirty="0"/>
              <a:t>“, </a:t>
            </a:r>
            <a:r>
              <a:rPr lang="en-GB" b="0" i="1" dirty="0"/>
              <a:t>Computational Intelligence in Data-Driven Modelling and Its Engineering Applications, </a:t>
            </a:r>
            <a:r>
              <a:rPr lang="en-GB" b="0" i="0" dirty="0"/>
              <a:t>2018 doi:10.1155/2018/4907423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dirty="0">
                <a:solidFill>
                  <a:srgbClr val="00B0F0"/>
                </a:solidFill>
              </a:rPr>
              <a:t>CNN based model: </a:t>
            </a:r>
            <a:r>
              <a:rPr lang="en-GB" b="0" i="0" u="none" dirty="0" err="1">
                <a:solidFill>
                  <a:srgbClr val="00B0F0"/>
                </a:solidFill>
              </a:rPr>
              <a:t>CNNPred</a:t>
            </a:r>
            <a:r>
              <a:rPr lang="en-GB" b="0" i="0" u="none" dirty="0">
                <a:solidFill>
                  <a:srgbClr val="00B0F0"/>
                </a:solidFill>
              </a:rPr>
              <a:t>: Ehsan </a:t>
            </a:r>
            <a:r>
              <a:rPr lang="en-GB" b="0" i="0" u="none" dirty="0" err="1">
                <a:solidFill>
                  <a:srgbClr val="00B0F0"/>
                </a:solidFill>
              </a:rPr>
              <a:t>Hoseinzade</a:t>
            </a:r>
            <a:r>
              <a:rPr lang="en-GB" b="0" i="0" u="none" dirty="0">
                <a:solidFill>
                  <a:srgbClr val="00B0F0"/>
                </a:solidFill>
              </a:rPr>
              <a:t> and </a:t>
            </a:r>
            <a:r>
              <a:rPr lang="en-GB" b="0" i="0" u="none" dirty="0" err="1">
                <a:solidFill>
                  <a:srgbClr val="00B0F0"/>
                </a:solidFill>
              </a:rPr>
              <a:t>Saman</a:t>
            </a:r>
            <a:r>
              <a:rPr lang="en-GB" b="0" i="0" u="none" dirty="0">
                <a:solidFill>
                  <a:srgbClr val="00B0F0"/>
                </a:solidFill>
              </a:rPr>
              <a:t> </a:t>
            </a:r>
            <a:r>
              <a:rPr lang="en-GB" b="0" i="0" u="none" dirty="0" err="1">
                <a:solidFill>
                  <a:srgbClr val="00B0F0"/>
                </a:solidFill>
              </a:rPr>
              <a:t>Haratizadeh</a:t>
            </a:r>
            <a:r>
              <a:rPr lang="en-GB" b="0" i="0" u="none" dirty="0">
                <a:solidFill>
                  <a:srgbClr val="00B0F0"/>
                </a:solidFill>
              </a:rPr>
              <a:t> (2018). “CNN-based stock market prediction using several data sources”. https://arxiv.org/abs/1810.08923</a:t>
            </a:r>
            <a:endParaRPr lang="en-GB" b="0" i="1" u="none" dirty="0">
              <a:solidFill>
                <a:srgbClr val="00B0F0"/>
              </a:solidFill>
            </a:endParaRPr>
          </a:p>
        </p:txBody>
      </p:sp>
      <p:sp>
        <p:nvSpPr>
          <p:cNvPr id="4" name="Slide Number Placeholder 3"/>
          <p:cNvSpPr>
            <a:spLocks noGrp="1"/>
          </p:cNvSpPr>
          <p:nvPr>
            <p:ph type="sldNum" sz="quarter" idx="5"/>
          </p:nvPr>
        </p:nvSpPr>
        <p:spPr/>
        <p:txBody>
          <a:bodyPr/>
          <a:lstStyle/>
          <a:p>
            <a:fld id="{678996C9-729C-49C2-8A7E-8474FA5165A6}" type="slidenum">
              <a:rPr lang="en-GB" smtClean="0"/>
              <a:t>4</a:t>
            </a:fld>
            <a:endParaRPr lang="en-GB"/>
          </a:p>
        </p:txBody>
      </p:sp>
    </p:spTree>
    <p:extLst>
      <p:ext uri="{BB962C8B-B14F-4D97-AF65-F5344CB8AC3E}">
        <p14:creationId xmlns:p14="http://schemas.microsoft.com/office/powerpoint/2010/main" val="123759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8 - Sepp </a:t>
            </a:r>
            <a:r>
              <a:rPr lang="en-GB" dirty="0" err="1"/>
              <a:t>Hochreiter</a:t>
            </a:r>
            <a:r>
              <a:rPr lang="en-GB" dirty="0"/>
              <a:t>, </a:t>
            </a:r>
            <a:r>
              <a:rPr lang="en-GB" sz="1200" kern="1200" dirty="0">
                <a:solidFill>
                  <a:schemeClr val="tx1"/>
                </a:solidFill>
                <a:effectLst/>
                <a:latin typeface="+mn-lt"/>
                <a:ea typeface="+mn-ea"/>
                <a:cs typeface="+mn-cs"/>
              </a:rPr>
              <a:t>Jurgen </a:t>
            </a:r>
            <a:r>
              <a:rPr lang="en-GB" sz="1200" kern="1200" dirty="0" err="1">
                <a:solidFill>
                  <a:schemeClr val="tx1"/>
                </a:solidFill>
                <a:effectLst/>
                <a:latin typeface="+mn-lt"/>
                <a:ea typeface="+mn-ea"/>
                <a:cs typeface="+mn-cs"/>
              </a:rPr>
              <a:t>Schmidhuber</a:t>
            </a:r>
            <a:r>
              <a:rPr lang="en-GB" sz="1200" kern="1200" dirty="0">
                <a:solidFill>
                  <a:schemeClr val="tx1"/>
                </a:solidFill>
                <a:effectLst/>
                <a:latin typeface="+mn-lt"/>
                <a:ea typeface="+mn-ea"/>
                <a:cs typeface="+mn-cs"/>
              </a:rPr>
              <a:t> (1997), “Long Short-Term Memory”, </a:t>
            </a:r>
            <a:r>
              <a:rPr lang="en-GB" sz="1200" i="1" kern="1200" dirty="0">
                <a:solidFill>
                  <a:schemeClr val="tx1"/>
                </a:solidFill>
                <a:effectLst/>
                <a:latin typeface="+mn-lt"/>
                <a:ea typeface="+mn-ea"/>
                <a:cs typeface="+mn-cs"/>
              </a:rPr>
              <a:t>Neural Computation</a:t>
            </a:r>
            <a:r>
              <a:rPr lang="en-GB" sz="1200" i="0" kern="1200" dirty="0">
                <a:solidFill>
                  <a:schemeClr val="tx1"/>
                </a:solidFill>
                <a:effectLst/>
                <a:latin typeface="+mn-lt"/>
                <a:ea typeface="+mn-ea"/>
                <a:cs typeface="+mn-cs"/>
              </a:rPr>
              <a:t>, 9 (8): 1735-1780. </a:t>
            </a:r>
            <a:r>
              <a:rPr lang="en-GB" dirty="0"/>
              <a:t>https://www.bioinf.jku.at/publications/older/2604.pdf</a:t>
            </a:r>
          </a:p>
          <a:p>
            <a:endParaRPr lang="en-GB" dirty="0"/>
          </a:p>
          <a:p>
            <a:r>
              <a:rPr lang="en-GB" dirty="0"/>
              <a:t>LSTMs are powerful time series modelling networks.</a:t>
            </a:r>
          </a:p>
          <a:p>
            <a:r>
              <a:rPr lang="en-GB" dirty="0"/>
              <a:t>Dense are fully-connected NN layer, all of its inputs are connected to the previous layers outputs.</a:t>
            </a:r>
          </a:p>
          <a:p>
            <a:endParaRPr lang="en-GB" dirty="0"/>
          </a:p>
          <a:p>
            <a:r>
              <a:rPr lang="en-GB" dirty="0"/>
              <a:t>https://keras.io/api/models/sequential/</a:t>
            </a:r>
          </a:p>
          <a:p>
            <a:r>
              <a:rPr lang="en-GB" dirty="0"/>
              <a:t>https://keras.io/api/layers/recurrent_layers/lstm/</a:t>
            </a:r>
          </a:p>
          <a:p>
            <a:r>
              <a:rPr lang="en-GB" dirty="0"/>
              <a:t>https://keras.io/api/layers/core_layers/dense/</a:t>
            </a:r>
          </a:p>
          <a:p>
            <a:endParaRPr lang="en-GB" dirty="0"/>
          </a:p>
          <a:p>
            <a:r>
              <a:rPr lang="en-GB" dirty="0"/>
              <a:t>LSTM Architecture Image: https://colah.github.io/posts/2015-08-Understanding-LSTMs/</a:t>
            </a:r>
          </a:p>
          <a:p>
            <a:endParaRPr lang="en-GB" dirty="0"/>
          </a:p>
        </p:txBody>
      </p:sp>
      <p:sp>
        <p:nvSpPr>
          <p:cNvPr id="4" name="Slide Number Placeholder 3"/>
          <p:cNvSpPr>
            <a:spLocks noGrp="1"/>
          </p:cNvSpPr>
          <p:nvPr>
            <p:ph type="sldNum" sz="quarter" idx="5"/>
          </p:nvPr>
        </p:nvSpPr>
        <p:spPr/>
        <p:txBody>
          <a:bodyPr/>
          <a:lstStyle/>
          <a:p>
            <a:fld id="{678996C9-729C-49C2-8A7E-8474FA5165A6}" type="slidenum">
              <a:rPr lang="en-GB" smtClean="0"/>
              <a:t>5</a:t>
            </a:fld>
            <a:endParaRPr lang="en-GB"/>
          </a:p>
        </p:txBody>
      </p:sp>
    </p:spTree>
    <p:extLst>
      <p:ext uri="{BB962C8B-B14F-4D97-AF65-F5344CB8AC3E}">
        <p14:creationId xmlns:p14="http://schemas.microsoft.com/office/powerpoint/2010/main" val="318970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solidFill>
                  <a:srgbClr val="FF0000"/>
                </a:solidFill>
              </a:rPr>
              <a:t>A stochastic oscillator is a momentum indicator comparing a particular closing price of a security to a range of its prices over a certain period of time. The sensitivity of the oscillator to market movements is reducible by adjusting that time period or by taking a moving average of the result. It is used to generate overbought and oversold trading signals, utilizing a 0-100 bounded range of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solidFill>
                  <a:srgbClr val="FF0000"/>
                </a:solidFill>
              </a:rPr>
              <a:t>https://www.investopedia.com/terms/s/stochasticoscillator.asp</a:t>
            </a:r>
          </a:p>
          <a:p>
            <a:endParaRPr lang="en-GB" u="none" dirty="0">
              <a:solidFill>
                <a:srgbClr val="FF0000"/>
              </a:solidFill>
            </a:endParaRPr>
          </a:p>
          <a:p>
            <a:r>
              <a:rPr lang="en-GB" u="none" dirty="0">
                <a:solidFill>
                  <a:srgbClr val="FF0000"/>
                </a:solidFill>
              </a:rPr>
              <a:t>An exponential moving average (EMA) is a type of moving average (MA) that places a greater weight and significance on the most recent data points. The exponential moving average is also referred to as the exponentially weighted moving average. An exponentially weighted moving average reacts more significantly to recent price changes than a simple moving average (SMA), which applies an equal weight to all observations in the period.</a:t>
            </a:r>
          </a:p>
          <a:p>
            <a:r>
              <a:rPr lang="en-GB" u="none" dirty="0">
                <a:solidFill>
                  <a:srgbClr val="FF0000"/>
                </a:solidFill>
              </a:rPr>
              <a:t>https://www.investopedia.com/terms/e/ema.asp</a:t>
            </a:r>
          </a:p>
          <a:p>
            <a:endParaRPr lang="en-GB" u="none" dirty="0">
              <a:solidFill>
                <a:srgbClr val="FF0000"/>
              </a:solidFill>
            </a:endParaRPr>
          </a:p>
          <a:p>
            <a:r>
              <a:rPr lang="en-GB" u="none" dirty="0">
                <a:solidFill>
                  <a:srgbClr val="FF0000"/>
                </a:solidFill>
              </a:rPr>
              <a:t>Bollinger Bands are a highly popular technique. Many traders believe the closer the prices move to the upper band, the more overbought the market, and the closer the prices move to the lower band, the more oversold the market.</a:t>
            </a:r>
          </a:p>
          <a:p>
            <a:r>
              <a:rPr lang="en-GB" u="none" dirty="0">
                <a:solidFill>
                  <a:srgbClr val="FF0000"/>
                </a:solidFill>
              </a:rPr>
              <a:t>https://www.investopedia.com/terms/b/bollingerbands.asp</a:t>
            </a:r>
          </a:p>
        </p:txBody>
      </p:sp>
      <p:sp>
        <p:nvSpPr>
          <p:cNvPr id="4" name="Slide Number Placeholder 3"/>
          <p:cNvSpPr>
            <a:spLocks noGrp="1"/>
          </p:cNvSpPr>
          <p:nvPr>
            <p:ph type="sldNum" sz="quarter" idx="5"/>
          </p:nvPr>
        </p:nvSpPr>
        <p:spPr/>
        <p:txBody>
          <a:bodyPr/>
          <a:lstStyle/>
          <a:p>
            <a:fld id="{678996C9-729C-49C2-8A7E-8474FA5165A6}" type="slidenum">
              <a:rPr lang="en-GB" smtClean="0"/>
              <a:t>6</a:t>
            </a:fld>
            <a:endParaRPr lang="en-GB"/>
          </a:p>
        </p:txBody>
      </p:sp>
    </p:spTree>
    <p:extLst>
      <p:ext uri="{BB962C8B-B14F-4D97-AF65-F5344CB8AC3E}">
        <p14:creationId xmlns:p14="http://schemas.microsoft.com/office/powerpoint/2010/main" val="131245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8996C9-729C-49C2-8A7E-8474FA5165A6}" type="slidenum">
              <a:rPr lang="en-GB" smtClean="0"/>
              <a:t>7</a:t>
            </a:fld>
            <a:endParaRPr lang="en-GB"/>
          </a:p>
        </p:txBody>
      </p:sp>
    </p:spTree>
    <p:extLst>
      <p:ext uri="{BB962C8B-B14F-4D97-AF65-F5344CB8AC3E}">
        <p14:creationId xmlns:p14="http://schemas.microsoft.com/office/powerpoint/2010/main" val="241091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B874-CE23-481B-A07D-5B7962F0DC42}"/>
              </a:ext>
            </a:extLst>
          </p:cNvPr>
          <p:cNvSpPr>
            <a:spLocks noGrp="1"/>
          </p:cNvSpPr>
          <p:nvPr>
            <p:ph type="ctrTitle"/>
          </p:nvPr>
        </p:nvSpPr>
        <p:spPr/>
        <p:txBody>
          <a:bodyPr>
            <a:normAutofit fontScale="90000"/>
          </a:bodyPr>
          <a:lstStyle/>
          <a:p>
            <a:r>
              <a:rPr lang="en-GB" dirty="0"/>
              <a:t>Forecasting daily Closing Prices for Equity symbols using ANNs</a:t>
            </a:r>
          </a:p>
        </p:txBody>
      </p:sp>
      <p:sp>
        <p:nvSpPr>
          <p:cNvPr id="3" name="Subtitle 2">
            <a:extLst>
              <a:ext uri="{FF2B5EF4-FFF2-40B4-BE49-F238E27FC236}">
                <a16:creationId xmlns:a16="http://schemas.microsoft.com/office/drawing/2014/main" id="{11E79972-F42E-4F90-ACE9-30F278C66716}"/>
              </a:ext>
            </a:extLst>
          </p:cNvPr>
          <p:cNvSpPr>
            <a:spLocks noGrp="1"/>
          </p:cNvSpPr>
          <p:nvPr>
            <p:ph type="subTitle" idx="1"/>
          </p:nvPr>
        </p:nvSpPr>
        <p:spPr/>
        <p:txBody>
          <a:bodyPr/>
          <a:lstStyle/>
          <a:p>
            <a:r>
              <a:rPr lang="en-GB" dirty="0"/>
              <a:t>Alexandros Antoniou</a:t>
            </a:r>
          </a:p>
          <a:p>
            <a:r>
              <a:rPr lang="en-GB" dirty="0"/>
              <a:t>1908855</a:t>
            </a:r>
          </a:p>
        </p:txBody>
      </p:sp>
    </p:spTree>
    <p:extLst>
      <p:ext uri="{BB962C8B-B14F-4D97-AF65-F5344CB8AC3E}">
        <p14:creationId xmlns:p14="http://schemas.microsoft.com/office/powerpoint/2010/main" val="381475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137D-7A46-4B62-AEB0-6BD30E7F274F}"/>
              </a:ext>
            </a:extLst>
          </p:cNvPr>
          <p:cNvSpPr>
            <a:spLocks noGrp="1"/>
          </p:cNvSpPr>
          <p:nvPr>
            <p:ph type="title"/>
          </p:nvPr>
        </p:nvSpPr>
        <p:spPr/>
        <p:txBody>
          <a:bodyPr/>
          <a:lstStyle/>
          <a:p>
            <a:r>
              <a:rPr lang="en-GB" dirty="0"/>
              <a:t>Presentation Outline</a:t>
            </a:r>
          </a:p>
        </p:txBody>
      </p:sp>
      <p:sp>
        <p:nvSpPr>
          <p:cNvPr id="3" name="Content Placeholder 2">
            <a:extLst>
              <a:ext uri="{FF2B5EF4-FFF2-40B4-BE49-F238E27FC236}">
                <a16:creationId xmlns:a16="http://schemas.microsoft.com/office/drawing/2014/main" id="{179E924A-AFA4-44C3-9BFA-EBE287760B81}"/>
              </a:ext>
            </a:extLst>
          </p:cNvPr>
          <p:cNvSpPr>
            <a:spLocks noGrp="1"/>
          </p:cNvSpPr>
          <p:nvPr>
            <p:ph idx="1"/>
          </p:nvPr>
        </p:nvSpPr>
        <p:spPr/>
        <p:txBody>
          <a:bodyPr>
            <a:normAutofit/>
          </a:bodyPr>
          <a:lstStyle/>
          <a:p>
            <a:r>
              <a:rPr lang="en-GB" sz="3200" dirty="0"/>
              <a:t>Why forecasting is important</a:t>
            </a:r>
          </a:p>
          <a:p>
            <a:pPr marL="0" indent="0">
              <a:buNone/>
            </a:pPr>
            <a:endParaRPr lang="en-GB" sz="3200" dirty="0"/>
          </a:p>
          <a:p>
            <a:r>
              <a:rPr lang="en-GB" sz="3200" dirty="0"/>
              <a:t>What research already exists</a:t>
            </a:r>
          </a:p>
          <a:p>
            <a:pPr marL="0" indent="0">
              <a:buNone/>
            </a:pPr>
            <a:endParaRPr lang="en-GB" sz="3200" dirty="0"/>
          </a:p>
          <a:p>
            <a:r>
              <a:rPr lang="en-GB" sz="3200" dirty="0"/>
              <a:t>How the project works</a:t>
            </a:r>
          </a:p>
          <a:p>
            <a:pPr marL="0" indent="0">
              <a:buNone/>
            </a:pPr>
            <a:endParaRPr lang="en-GB" sz="3200" dirty="0"/>
          </a:p>
          <a:p>
            <a:r>
              <a:rPr lang="en-GB" sz="3200" dirty="0"/>
              <a:t>How we collect and evaluate the data</a:t>
            </a:r>
            <a:endParaRPr lang="en-GB" dirty="0"/>
          </a:p>
        </p:txBody>
      </p:sp>
    </p:spTree>
    <p:extLst>
      <p:ext uri="{BB962C8B-B14F-4D97-AF65-F5344CB8AC3E}">
        <p14:creationId xmlns:p14="http://schemas.microsoft.com/office/powerpoint/2010/main" val="125061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9239-B730-439D-BAEC-C28261698F00}"/>
              </a:ext>
            </a:extLst>
          </p:cNvPr>
          <p:cNvSpPr>
            <a:spLocks noGrp="1"/>
          </p:cNvSpPr>
          <p:nvPr>
            <p:ph type="title"/>
          </p:nvPr>
        </p:nvSpPr>
        <p:spPr/>
        <p:txBody>
          <a:bodyPr/>
          <a:lstStyle/>
          <a:p>
            <a:r>
              <a:rPr lang="en-GB" dirty="0"/>
              <a:t>Why forecasting is important in the finance sector</a:t>
            </a:r>
          </a:p>
        </p:txBody>
      </p:sp>
      <p:sp>
        <p:nvSpPr>
          <p:cNvPr id="3" name="Content Placeholder 2">
            <a:extLst>
              <a:ext uri="{FF2B5EF4-FFF2-40B4-BE49-F238E27FC236}">
                <a16:creationId xmlns:a16="http://schemas.microsoft.com/office/drawing/2014/main" id="{60F5C4DA-D98D-4949-96F9-37E5A79244F9}"/>
              </a:ext>
            </a:extLst>
          </p:cNvPr>
          <p:cNvSpPr>
            <a:spLocks noGrp="1"/>
          </p:cNvSpPr>
          <p:nvPr>
            <p:ph idx="1"/>
          </p:nvPr>
        </p:nvSpPr>
        <p:spPr/>
        <p:txBody>
          <a:bodyPr>
            <a:normAutofit/>
          </a:bodyPr>
          <a:lstStyle/>
          <a:p>
            <a:pPr marL="0" indent="0">
              <a:buNone/>
            </a:pPr>
            <a:r>
              <a:rPr lang="en-GB" sz="2800" dirty="0"/>
              <a:t>Why do we want to predict stock prices?</a:t>
            </a:r>
          </a:p>
          <a:p>
            <a:r>
              <a:rPr lang="en-GB" sz="2800" dirty="0"/>
              <a:t>Build a robust trading strategy</a:t>
            </a:r>
          </a:p>
          <a:p>
            <a:r>
              <a:rPr lang="en-GB" sz="2800" dirty="0"/>
              <a:t>Automate the trading process</a:t>
            </a:r>
          </a:p>
          <a:p>
            <a:r>
              <a:rPr lang="en-GB" sz="2800" dirty="0"/>
              <a:t>Minimise risk involved in trading</a:t>
            </a:r>
          </a:p>
          <a:p>
            <a:pPr marL="0" indent="0">
              <a:buNone/>
            </a:pPr>
            <a:endParaRPr lang="en-GB" sz="2800" dirty="0"/>
          </a:p>
          <a:p>
            <a:pPr marL="0" indent="0">
              <a:buNone/>
            </a:pPr>
            <a:r>
              <a:rPr lang="en-GB" sz="2800" dirty="0"/>
              <a:t>What problems make this difficult?</a:t>
            </a:r>
          </a:p>
          <a:p>
            <a:r>
              <a:rPr lang="en-GB" sz="2800" dirty="0"/>
              <a:t>Efficient market hypothesis</a:t>
            </a:r>
            <a:r>
              <a:rPr lang="en-GB" sz="2800" baseline="30000" dirty="0"/>
              <a:t>1</a:t>
            </a:r>
          </a:p>
          <a:p>
            <a:r>
              <a:rPr lang="en-GB" sz="2800" dirty="0"/>
              <a:t>Approximate traditional solutions not accurate enough</a:t>
            </a:r>
            <a:r>
              <a:rPr lang="en-GB" sz="2800" baseline="30000" dirty="0"/>
              <a:t>2,3</a:t>
            </a:r>
          </a:p>
        </p:txBody>
      </p:sp>
    </p:spTree>
    <p:extLst>
      <p:ext uri="{BB962C8B-B14F-4D97-AF65-F5344CB8AC3E}">
        <p14:creationId xmlns:p14="http://schemas.microsoft.com/office/powerpoint/2010/main" val="309180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0124AC-95A0-4E65-9FA6-4610B341D255}"/>
              </a:ext>
            </a:extLst>
          </p:cNvPr>
          <p:cNvSpPr>
            <a:spLocks noGrp="1"/>
          </p:cNvSpPr>
          <p:nvPr>
            <p:ph type="title"/>
          </p:nvPr>
        </p:nvSpPr>
        <p:spPr/>
        <p:txBody>
          <a:bodyPr/>
          <a:lstStyle/>
          <a:p>
            <a:r>
              <a:rPr lang="en-GB" dirty="0"/>
              <a:t>What has already been done to tackle this problem</a:t>
            </a:r>
          </a:p>
        </p:txBody>
      </p:sp>
      <p:sp>
        <p:nvSpPr>
          <p:cNvPr id="5" name="Content Placeholder 4">
            <a:extLst>
              <a:ext uri="{FF2B5EF4-FFF2-40B4-BE49-F238E27FC236}">
                <a16:creationId xmlns:a16="http://schemas.microsoft.com/office/drawing/2014/main" id="{3AE8FB7C-51E8-4984-B623-0D5536CC0B04}"/>
              </a:ext>
            </a:extLst>
          </p:cNvPr>
          <p:cNvSpPr>
            <a:spLocks noGrp="1"/>
          </p:cNvSpPr>
          <p:nvPr>
            <p:ph idx="1"/>
          </p:nvPr>
        </p:nvSpPr>
        <p:spPr/>
        <p:txBody>
          <a:bodyPr>
            <a:normAutofit/>
          </a:bodyPr>
          <a:lstStyle/>
          <a:p>
            <a:pPr marL="0" indent="0">
              <a:buNone/>
            </a:pPr>
            <a:r>
              <a:rPr lang="en-GB" sz="2800" dirty="0"/>
              <a:t>Researchers are applying all kinds of ANN architectures to financial problems with increasing accuracy</a:t>
            </a:r>
          </a:p>
          <a:p>
            <a:pPr marL="0" indent="0">
              <a:buNone/>
            </a:pPr>
            <a:r>
              <a:rPr lang="en-GB" sz="2800" dirty="0"/>
              <a:t>Data mining</a:t>
            </a:r>
            <a:r>
              <a:rPr lang="en-GB" sz="2800" baseline="30000" dirty="0"/>
              <a:t>4</a:t>
            </a:r>
            <a:r>
              <a:rPr lang="en-GB" sz="2800" dirty="0"/>
              <a:t> and Natural Language processing (NLP)</a:t>
            </a:r>
            <a:r>
              <a:rPr lang="en-GB" sz="2800" baseline="30000" dirty="0"/>
              <a:t>5</a:t>
            </a:r>
            <a:r>
              <a:rPr lang="en-GB" sz="2800" dirty="0"/>
              <a:t> have found their places in finance related research through the use of Neural networks</a:t>
            </a:r>
          </a:p>
          <a:p>
            <a:pPr marL="0" indent="0">
              <a:buNone/>
            </a:pPr>
            <a:r>
              <a:rPr lang="en-GB" sz="2800" dirty="0"/>
              <a:t>From simple MLP networks to genetic algorithms</a:t>
            </a:r>
            <a:r>
              <a:rPr lang="en-GB" sz="2800" baseline="30000" dirty="0"/>
              <a:t>6</a:t>
            </a:r>
            <a:r>
              <a:rPr lang="en-GB" sz="2800" dirty="0"/>
              <a:t> to intricate GANs</a:t>
            </a:r>
            <a:r>
              <a:rPr lang="en-GB" sz="2800" baseline="30000" dirty="0"/>
              <a:t>7</a:t>
            </a:r>
            <a:r>
              <a:rPr lang="en-GB" sz="2800" dirty="0"/>
              <a:t> to beat the market</a:t>
            </a:r>
            <a:endParaRPr lang="en-GB" sz="2800" baseline="30000" dirty="0"/>
          </a:p>
        </p:txBody>
      </p:sp>
    </p:spTree>
    <p:extLst>
      <p:ext uri="{BB962C8B-B14F-4D97-AF65-F5344CB8AC3E}">
        <p14:creationId xmlns:p14="http://schemas.microsoft.com/office/powerpoint/2010/main" val="234384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101128-A29D-4A12-BD0B-951A20CEE742}"/>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a:t>The what and how of the project</a:t>
            </a:r>
          </a:p>
        </p:txBody>
      </p:sp>
      <p:sp>
        <p:nvSpPr>
          <p:cNvPr id="14" name="Content Placeholder 2">
            <a:extLst>
              <a:ext uri="{FF2B5EF4-FFF2-40B4-BE49-F238E27FC236}">
                <a16:creationId xmlns:a16="http://schemas.microsoft.com/office/drawing/2014/main" id="{88EA2C3F-B29D-4734-AFE0-063921482A9C}"/>
              </a:ext>
            </a:extLst>
          </p:cNvPr>
          <p:cNvSpPr txBox="1">
            <a:spLocks/>
          </p:cNvSpPr>
          <p:nvPr/>
        </p:nvSpPr>
        <p:spPr>
          <a:xfrm>
            <a:off x="3869267" y="761999"/>
            <a:ext cx="3585891" cy="533399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400" dirty="0"/>
              <a:t>The network:</a:t>
            </a:r>
          </a:p>
          <a:p>
            <a:pPr marL="285750"/>
            <a:r>
              <a:rPr lang="en-US" sz="2400" dirty="0"/>
              <a:t>3-layer RNN Sequential model</a:t>
            </a:r>
          </a:p>
          <a:p>
            <a:pPr marL="285750"/>
            <a:r>
              <a:rPr lang="en-US" sz="2400" dirty="0"/>
              <a:t>2 LSTM</a:t>
            </a:r>
            <a:r>
              <a:rPr lang="en-US" sz="2400" baseline="30000" dirty="0"/>
              <a:t>8</a:t>
            </a:r>
            <a:r>
              <a:rPr lang="en-US" sz="2400" dirty="0"/>
              <a:t> layers</a:t>
            </a:r>
          </a:p>
          <a:p>
            <a:pPr marL="285750"/>
            <a:r>
              <a:rPr lang="en-US" sz="2400" dirty="0"/>
              <a:t>1 Dense Layer</a:t>
            </a:r>
          </a:p>
          <a:p>
            <a:pPr marL="285750"/>
            <a:r>
              <a:rPr lang="en-US" sz="2400" dirty="0"/>
              <a:t>Adam optimizer</a:t>
            </a:r>
          </a:p>
          <a:p>
            <a:pPr marL="285750"/>
            <a:r>
              <a:rPr lang="en-US" sz="2400" dirty="0"/>
              <a:t>11 input nodes for 11 features in the dataset</a:t>
            </a:r>
          </a:p>
          <a:p>
            <a:pPr marL="285750"/>
            <a:r>
              <a:rPr lang="en-US" sz="2400" dirty="0"/>
              <a:t>Results compared against ARIMA models</a:t>
            </a:r>
          </a:p>
          <a:p>
            <a:pPr marL="0"/>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86385BE1-2C0C-4F4F-BA36-C090844569B5}"/>
              </a:ext>
            </a:extLst>
          </p:cNvPr>
          <p:cNvPicPr>
            <a:picLocks noGrp="1" noChangeAspect="1"/>
          </p:cNvPicPr>
          <p:nvPr>
            <p:ph sz="half" idx="1"/>
          </p:nvPr>
        </p:nvPicPr>
        <p:blipFill>
          <a:blip r:embed="rId3"/>
          <a:stretch/>
        </p:blipFill>
        <p:spPr>
          <a:xfrm>
            <a:off x="7818120" y="929359"/>
            <a:ext cx="3617432" cy="2414635"/>
          </a:xfrm>
          <a:prstGeom prst="rect">
            <a:avLst/>
          </a:prstGeom>
        </p:spPr>
      </p:pic>
      <p:pic>
        <p:nvPicPr>
          <p:cNvPr id="10" name="Content Placeholder 9" descr="A drawing of a person&#10;&#10;Description automatically generated">
            <a:extLst>
              <a:ext uri="{FF2B5EF4-FFF2-40B4-BE49-F238E27FC236}">
                <a16:creationId xmlns:a16="http://schemas.microsoft.com/office/drawing/2014/main" id="{4F653B19-1001-4788-B554-FD3F451C1508}"/>
              </a:ext>
            </a:extLst>
          </p:cNvPr>
          <p:cNvPicPr>
            <a:picLocks noGrp="1" noChangeAspect="1"/>
          </p:cNvPicPr>
          <p:nvPr>
            <p:ph sz="half" idx="2"/>
          </p:nvPr>
        </p:nvPicPr>
        <p:blipFill>
          <a:blip r:embed="rId4"/>
          <a:stretch/>
        </p:blipFill>
        <p:spPr>
          <a:xfrm>
            <a:off x="8380751" y="3504142"/>
            <a:ext cx="2492169" cy="2591857"/>
          </a:xfrm>
          <a:prstGeom prst="rect">
            <a:avLst/>
          </a:prstGeom>
        </p:spPr>
      </p:pic>
      <p:sp>
        <p:nvSpPr>
          <p:cNvPr id="13" name="TextBox 12">
            <a:extLst>
              <a:ext uri="{FF2B5EF4-FFF2-40B4-BE49-F238E27FC236}">
                <a16:creationId xmlns:a16="http://schemas.microsoft.com/office/drawing/2014/main" id="{840FC025-1A3F-4601-B826-4913292EDB3D}"/>
              </a:ext>
            </a:extLst>
          </p:cNvPr>
          <p:cNvSpPr txBox="1"/>
          <p:nvPr/>
        </p:nvSpPr>
        <p:spPr>
          <a:xfrm>
            <a:off x="7762337" y="790489"/>
            <a:ext cx="3964779" cy="369332"/>
          </a:xfrm>
          <a:prstGeom prst="rect">
            <a:avLst/>
          </a:prstGeom>
          <a:noFill/>
        </p:spPr>
        <p:txBody>
          <a:bodyPr wrap="square" rtlCol="0">
            <a:spAutoFit/>
          </a:bodyPr>
          <a:lstStyle/>
          <a:p>
            <a:pPr marL="285750" indent="-285750">
              <a:buFont typeface="Arial" panose="020B0604020202020204" pitchFamily="34" charset="0"/>
              <a:buChar char="•"/>
            </a:pPr>
            <a:endParaRPr lang="en-GB" dirty="0"/>
          </a:p>
        </p:txBody>
      </p:sp>
      <p:sp>
        <p:nvSpPr>
          <p:cNvPr id="17" name="TextBox 16">
            <a:extLst>
              <a:ext uri="{FF2B5EF4-FFF2-40B4-BE49-F238E27FC236}">
                <a16:creationId xmlns:a16="http://schemas.microsoft.com/office/drawing/2014/main" id="{FB116676-051D-42DE-9C31-8EB00176510C}"/>
              </a:ext>
            </a:extLst>
          </p:cNvPr>
          <p:cNvSpPr txBox="1"/>
          <p:nvPr/>
        </p:nvSpPr>
        <p:spPr>
          <a:xfrm>
            <a:off x="8878357" y="5571131"/>
            <a:ext cx="2596032" cy="523220"/>
          </a:xfrm>
          <a:prstGeom prst="rect">
            <a:avLst/>
          </a:prstGeom>
          <a:noFill/>
        </p:spPr>
        <p:txBody>
          <a:bodyPr wrap="none" rtlCol="0">
            <a:spAutoFit/>
          </a:bodyPr>
          <a:lstStyle/>
          <a:p>
            <a:r>
              <a:rPr lang="en-GB" sz="1400" i="1" dirty="0"/>
              <a:t>Image: Long Short-Term Memory </a:t>
            </a:r>
          </a:p>
          <a:p>
            <a:r>
              <a:rPr lang="en-GB" sz="1400" i="1" dirty="0"/>
              <a:t>cell architecture</a:t>
            </a:r>
          </a:p>
        </p:txBody>
      </p:sp>
    </p:spTree>
    <p:extLst>
      <p:ext uri="{BB962C8B-B14F-4D97-AF65-F5344CB8AC3E}">
        <p14:creationId xmlns:p14="http://schemas.microsoft.com/office/powerpoint/2010/main" val="79823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41F6-AFEB-4E8E-A8DB-F91CC6D68907}"/>
              </a:ext>
            </a:extLst>
          </p:cNvPr>
          <p:cNvSpPr>
            <a:spLocks noGrp="1"/>
          </p:cNvSpPr>
          <p:nvPr>
            <p:ph type="title"/>
          </p:nvPr>
        </p:nvSpPr>
        <p:spPr/>
        <p:txBody>
          <a:bodyPr/>
          <a:lstStyle/>
          <a:p>
            <a:r>
              <a:rPr lang="en-GB" dirty="0"/>
              <a:t>How the data was collected, curated and evaluated</a:t>
            </a:r>
          </a:p>
        </p:txBody>
      </p:sp>
      <p:sp>
        <p:nvSpPr>
          <p:cNvPr id="3" name="Content Placeholder 2">
            <a:extLst>
              <a:ext uri="{FF2B5EF4-FFF2-40B4-BE49-F238E27FC236}">
                <a16:creationId xmlns:a16="http://schemas.microsoft.com/office/drawing/2014/main" id="{02D07601-B69A-4F90-B737-29568570BA5B}"/>
              </a:ext>
            </a:extLst>
          </p:cNvPr>
          <p:cNvSpPr>
            <a:spLocks noGrp="1"/>
          </p:cNvSpPr>
          <p:nvPr>
            <p:ph idx="1"/>
          </p:nvPr>
        </p:nvSpPr>
        <p:spPr/>
        <p:txBody>
          <a:bodyPr/>
          <a:lstStyle/>
          <a:p>
            <a:r>
              <a:rPr lang="en-GB" dirty="0"/>
              <a:t>Open, High, Low, Close, Volume values for stocks in the NYSE</a:t>
            </a:r>
          </a:p>
          <a:p>
            <a:r>
              <a:rPr lang="en-GB" dirty="0"/>
              <a:t>Rolling averages for Close with window of 14 days</a:t>
            </a:r>
          </a:p>
          <a:p>
            <a:r>
              <a:rPr lang="en-GB" dirty="0"/>
              <a:t>Stochastic Oscillator index</a:t>
            </a:r>
          </a:p>
          <a:p>
            <a:r>
              <a:rPr lang="en-GB" dirty="0"/>
              <a:t>Exponential Moving Average with window of 14 days</a:t>
            </a:r>
          </a:p>
          <a:p>
            <a:r>
              <a:rPr lang="en-GB" dirty="0"/>
              <a:t>160 rows of historical data alongside new indices for a total of 160 rows and 11 total features</a:t>
            </a:r>
          </a:p>
          <a:p>
            <a:r>
              <a:rPr lang="en-GB" dirty="0"/>
              <a:t>The data are scaled down, split into training and testing sets</a:t>
            </a:r>
          </a:p>
        </p:txBody>
      </p:sp>
    </p:spTree>
    <p:extLst>
      <p:ext uri="{BB962C8B-B14F-4D97-AF65-F5344CB8AC3E}">
        <p14:creationId xmlns:p14="http://schemas.microsoft.com/office/powerpoint/2010/main" val="28522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2164-C467-40FF-AA0C-B621646D7735}"/>
              </a:ext>
            </a:extLst>
          </p:cNvPr>
          <p:cNvSpPr>
            <a:spLocks noGrp="1"/>
          </p:cNvSpPr>
          <p:nvPr>
            <p:ph type="title"/>
          </p:nvPr>
        </p:nvSpPr>
        <p:spPr>
          <a:xfrm>
            <a:off x="252919" y="1123837"/>
            <a:ext cx="3178178" cy="4601183"/>
          </a:xfrm>
        </p:spPr>
        <p:txBody>
          <a:bodyPr>
            <a:normAutofit/>
          </a:bodyPr>
          <a:lstStyle/>
          <a:p>
            <a:r>
              <a:rPr lang="en-GB" sz="2800" dirty="0"/>
              <a:t>Acknowledgements</a:t>
            </a:r>
            <a:endParaRPr lang="en-GB" sz="2400" dirty="0"/>
          </a:p>
        </p:txBody>
      </p:sp>
      <p:sp>
        <p:nvSpPr>
          <p:cNvPr id="3" name="Content Placeholder 2">
            <a:extLst>
              <a:ext uri="{FF2B5EF4-FFF2-40B4-BE49-F238E27FC236}">
                <a16:creationId xmlns:a16="http://schemas.microsoft.com/office/drawing/2014/main" id="{0D033C94-F9CA-47E0-B89F-17BC18F93153}"/>
              </a:ext>
            </a:extLst>
          </p:cNvPr>
          <p:cNvSpPr>
            <a:spLocks noGrp="1"/>
          </p:cNvSpPr>
          <p:nvPr>
            <p:ph idx="1"/>
          </p:nvPr>
        </p:nvSpPr>
        <p:spPr/>
        <p:txBody>
          <a:bodyPr>
            <a:normAutofit/>
          </a:bodyPr>
          <a:lstStyle/>
          <a:p>
            <a:pPr marL="0" indent="0" algn="just">
              <a:buNone/>
            </a:pPr>
            <a:r>
              <a:rPr lang="en-GB" sz="2800" dirty="0"/>
              <a:t>I would like to thank my supervisor for her continued support and guidance during these trying times.</a:t>
            </a:r>
          </a:p>
        </p:txBody>
      </p:sp>
    </p:spTree>
    <p:extLst>
      <p:ext uri="{BB962C8B-B14F-4D97-AF65-F5344CB8AC3E}">
        <p14:creationId xmlns:p14="http://schemas.microsoft.com/office/powerpoint/2010/main" val="341809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6107-4897-417F-976E-4E225B200F97}"/>
              </a:ext>
            </a:extLst>
          </p:cNvPr>
          <p:cNvSpPr>
            <a:spLocks noGrp="1"/>
          </p:cNvSpPr>
          <p:nvPr>
            <p:ph type="ctrTitle"/>
          </p:nvPr>
        </p:nvSpPr>
        <p:spPr>
          <a:xfrm>
            <a:off x="1100015" y="1273353"/>
            <a:ext cx="7315200" cy="2510081"/>
          </a:xfrm>
        </p:spPr>
        <p:txBody>
          <a:bodyPr>
            <a:noAutofit/>
          </a:bodyPr>
          <a:lstStyle/>
          <a:p>
            <a:r>
              <a:rPr lang="en-GB" sz="6600" dirty="0"/>
              <a:t>A few minutes for Q&amp;A</a:t>
            </a:r>
          </a:p>
        </p:txBody>
      </p:sp>
      <p:sp>
        <p:nvSpPr>
          <p:cNvPr id="3" name="Subtitle 2">
            <a:extLst>
              <a:ext uri="{FF2B5EF4-FFF2-40B4-BE49-F238E27FC236}">
                <a16:creationId xmlns:a16="http://schemas.microsoft.com/office/drawing/2014/main" id="{A28F2BB2-F869-4430-B1EB-6B2FB7A1629D}"/>
              </a:ext>
            </a:extLst>
          </p:cNvPr>
          <p:cNvSpPr>
            <a:spLocks noGrp="1"/>
          </p:cNvSpPr>
          <p:nvPr>
            <p:ph type="subTitle" idx="1"/>
          </p:nvPr>
        </p:nvSpPr>
        <p:spPr/>
        <p:txBody>
          <a:bodyPr>
            <a:normAutofit/>
          </a:bodyPr>
          <a:lstStyle/>
          <a:p>
            <a:r>
              <a:rPr lang="en-GB" sz="3200" dirty="0"/>
              <a:t>Thanks for attending!</a:t>
            </a:r>
          </a:p>
        </p:txBody>
      </p:sp>
    </p:spTree>
    <p:extLst>
      <p:ext uri="{BB962C8B-B14F-4D97-AF65-F5344CB8AC3E}">
        <p14:creationId xmlns:p14="http://schemas.microsoft.com/office/powerpoint/2010/main" val="21322344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981</Words>
  <Application>Microsoft Office PowerPoint</Application>
  <PresentationFormat>Widescreen</PresentationFormat>
  <Paragraphs>82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 2</vt:lpstr>
      <vt:lpstr>Frame</vt:lpstr>
      <vt:lpstr>Forecasting daily Closing Prices for Equity symbols using ANNs</vt:lpstr>
      <vt:lpstr>Presentation Outline</vt:lpstr>
      <vt:lpstr>Why forecasting is important in the finance sector</vt:lpstr>
      <vt:lpstr>What has already been done to tackle this problem</vt:lpstr>
      <vt:lpstr>The what and how of the project</vt:lpstr>
      <vt:lpstr>How the data was collected, curated and evaluated</vt:lpstr>
      <vt:lpstr>Acknowledgements</vt:lpstr>
      <vt:lpstr>A few minutes for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daily Closing Prices for Equity symbols using ANNs</dc:title>
  <dc:creator>Alexandros Antoniou</dc:creator>
  <cp:lastModifiedBy>Alexandros Antoniou</cp:lastModifiedBy>
  <cp:revision>59</cp:revision>
  <dcterms:created xsi:type="dcterms:W3CDTF">2020-06-30T22:21:46Z</dcterms:created>
  <dcterms:modified xsi:type="dcterms:W3CDTF">2020-07-02T02:29:45Z</dcterms:modified>
</cp:coreProperties>
</file>