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441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ADCF-4BD3-426C-B8EF-FF4877FBB68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996C9-729C-49C2-8A7E-8474FA516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7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vestopedia.com/terms/o/oversold.asp" TargetMode="External"/><Relationship Id="rId3" Type="http://schemas.openxmlformats.org/officeDocument/2006/relationships/hyperlink" Target="https://www.investopedia.com/terms/c/closingprice.asp" TargetMode="External"/><Relationship Id="rId7" Type="http://schemas.openxmlformats.org/officeDocument/2006/relationships/hyperlink" Target="https://www.investopedia.com/terms/s/sma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nvestopedia.com/terms/w/weighted.asp" TargetMode="External"/><Relationship Id="rId5" Type="http://schemas.openxmlformats.org/officeDocument/2006/relationships/hyperlink" Target="https://www.investopedia.com/terms/o/overbought.asp" TargetMode="External"/><Relationship Id="rId4" Type="http://schemas.openxmlformats.org/officeDocument/2006/relationships/hyperlink" Target="https://www.investopedia.com/terms/m/movingaverage.asp" TargetMode="External"/><Relationship Id="rId9" Type="http://schemas.openxmlformats.org/officeDocument/2006/relationships/hyperlink" Target="https://www.investopedia.com/articles/technical/102201.asp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stochastic oscillator is a momentum indicator comparing a particular </a:t>
            </a:r>
            <a:r>
              <a:rPr lang="en-GB" dirty="0">
                <a:hlinkClick r:id="rId3"/>
              </a:rPr>
              <a:t>closing price</a:t>
            </a:r>
            <a:r>
              <a:rPr lang="en-GB" dirty="0"/>
              <a:t> of a security to a range of its prices over a certain period of time. The sensitivity of the oscillator to market movements is reducible by adjusting that time period or by taking a </a:t>
            </a:r>
            <a:r>
              <a:rPr lang="en-GB" dirty="0">
                <a:hlinkClick r:id="rId4"/>
              </a:rPr>
              <a:t>moving average</a:t>
            </a:r>
            <a:r>
              <a:rPr lang="en-GB" dirty="0"/>
              <a:t> of the result. It is used to generate </a:t>
            </a:r>
            <a:r>
              <a:rPr lang="en-GB" dirty="0">
                <a:hlinkClick r:id="rId5"/>
              </a:rPr>
              <a:t>overbought</a:t>
            </a:r>
            <a:r>
              <a:rPr lang="en-GB" dirty="0"/>
              <a:t> and oversold trading signals, utilizing a 0-100 bounded range of values. </a:t>
            </a:r>
          </a:p>
          <a:p>
            <a:endParaRPr lang="en-GB" dirty="0"/>
          </a:p>
          <a:p>
            <a:r>
              <a:rPr lang="en-GB" dirty="0"/>
              <a:t>An exponential moving average (EMA) is a type of moving average (</a:t>
            </a:r>
            <a:r>
              <a:rPr lang="en-GB" dirty="0">
                <a:hlinkClick r:id="rId4"/>
              </a:rPr>
              <a:t>MA</a:t>
            </a:r>
            <a:r>
              <a:rPr lang="en-GB" dirty="0"/>
              <a:t>) that places a greater weight and significance on the most recent data points. The exponential moving average is also referred to as the exponentially </a:t>
            </a:r>
            <a:r>
              <a:rPr lang="en-GB" dirty="0">
                <a:hlinkClick r:id="rId6"/>
              </a:rPr>
              <a:t>weighted</a:t>
            </a:r>
            <a:r>
              <a:rPr lang="en-GB" dirty="0"/>
              <a:t> moving average. An exponentially weighted moving average reacts more significantly to recent price changes than a simple moving average (</a:t>
            </a:r>
            <a:r>
              <a:rPr lang="en-GB" dirty="0">
                <a:hlinkClick r:id="rId7"/>
              </a:rPr>
              <a:t>SMA</a:t>
            </a:r>
            <a:r>
              <a:rPr lang="en-GB" dirty="0"/>
              <a:t>), which applies an equal weight to all observations in the period. </a:t>
            </a:r>
          </a:p>
          <a:p>
            <a:endParaRPr lang="en-GB" dirty="0"/>
          </a:p>
          <a:p>
            <a:r>
              <a:rPr lang="en-GB" dirty="0"/>
              <a:t>Bollinger Bands® are a highly popular technique. Many traders believe the closer the prices move to the upper band, the more </a:t>
            </a:r>
            <a:r>
              <a:rPr lang="en-GB" dirty="0">
                <a:hlinkClick r:id="rId5"/>
              </a:rPr>
              <a:t>overbought</a:t>
            </a:r>
            <a:r>
              <a:rPr lang="en-GB" dirty="0"/>
              <a:t> the market, and the closer the prices move to the lower band, the more </a:t>
            </a:r>
            <a:r>
              <a:rPr lang="en-GB" dirty="0">
                <a:hlinkClick r:id="rId8"/>
              </a:rPr>
              <a:t>oversold</a:t>
            </a:r>
            <a:r>
              <a:rPr lang="en-GB" dirty="0"/>
              <a:t> the market. John Bollinger has a </a:t>
            </a:r>
            <a:r>
              <a:rPr lang="en-GB" dirty="0">
                <a:hlinkClick r:id="rId9"/>
              </a:rPr>
              <a:t>set of 22 rules to follow</a:t>
            </a:r>
            <a:r>
              <a:rPr lang="en-GB" dirty="0"/>
              <a:t> when using the bands as a trading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996C9-729C-49C2-8A7E-8474FA5165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45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996C9-729C-49C2-8A7E-8474FA5165A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1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B874-CE23-481B-A07D-5B7962F0D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Forecasting daily Closing Prices of Equity symbols using ANNs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79972-F42E-4F90-ACE9-30F278C66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Alexandros Antoniou</a:t>
            </a:r>
          </a:p>
          <a:p>
            <a:r>
              <a:rPr lang="en-GB" dirty="0"/>
              <a:t>1908855</a:t>
            </a:r>
          </a:p>
        </p:txBody>
      </p:sp>
    </p:spTree>
    <p:extLst>
      <p:ext uri="{BB962C8B-B14F-4D97-AF65-F5344CB8AC3E}">
        <p14:creationId xmlns:p14="http://schemas.microsoft.com/office/powerpoint/2010/main" val="381475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37D-7A46-4B62-AEB0-6BD30E7F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924A-AFA4-44C3-9BFA-EBE28776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Why forecasting is important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What research already exists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Why this project is important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How the project works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How we collect and evaluate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61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9239-B730-439D-BAEC-C2826169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forecasting is important in the finance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C4DA-D98D-4949-96F9-37E5A792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0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124AC-95A0-4E65-9FA6-4610B341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has already been done to tackle this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8FB7C-51E8-4984-B623-0D5536CC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4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C5D8-60F7-4D37-B001-75EF9045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what we’re doing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3D79-9DFB-4A9B-B5E5-2326B426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88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1128-A29D-4A12-BD0B-951A20CE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what and how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AAA9-6429-49D0-8716-1A16E6B4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3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41F6-AFEB-4E8E-A8DB-F91CC6D6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data was collected, curated and evaluated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7601-B69A-4F90-B737-29568570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Open, High, Low, Close, Volume values for 29 stocks in the NYSE</a:t>
            </a:r>
          </a:p>
          <a:p>
            <a:r>
              <a:rPr lang="en-GB" dirty="0"/>
              <a:t>Rolling averages for Close and STDDEVs with window of 14 days</a:t>
            </a:r>
          </a:p>
          <a:p>
            <a:r>
              <a:rPr lang="en-GB" dirty="0"/>
              <a:t>Stochastic Oscillator index</a:t>
            </a:r>
          </a:p>
          <a:p>
            <a:r>
              <a:rPr lang="en-GB" dirty="0"/>
              <a:t>Exponential Moving Average with window of 14 days</a:t>
            </a:r>
          </a:p>
          <a:p>
            <a:r>
              <a:rPr lang="en-GB" dirty="0"/>
              <a:t>160 rows of historical data alongside new indices for a total of 160 rows and 11 total features</a:t>
            </a:r>
          </a:p>
          <a:p>
            <a:r>
              <a:rPr lang="en-GB" dirty="0"/>
              <a:t>The data are scaled down using </a:t>
            </a:r>
            <a:r>
              <a:rPr lang="en-GB" dirty="0" err="1"/>
              <a:t>Scikit-learn’s</a:t>
            </a:r>
            <a:r>
              <a:rPr lang="en-GB" dirty="0"/>
              <a:t> </a:t>
            </a:r>
            <a:r>
              <a:rPr lang="en-GB" dirty="0" err="1"/>
              <a:t>MinMaxScaler</a:t>
            </a:r>
            <a:r>
              <a:rPr lang="en-GB" dirty="0"/>
              <a:t>, split into training and testing sets</a:t>
            </a:r>
          </a:p>
          <a:p>
            <a:r>
              <a:rPr lang="en-GB" dirty="0"/>
              <a:t>Then fed into the model for training and evaluation </a:t>
            </a:r>
          </a:p>
        </p:txBody>
      </p:sp>
    </p:spTree>
    <p:extLst>
      <p:ext uri="{BB962C8B-B14F-4D97-AF65-F5344CB8AC3E}">
        <p14:creationId xmlns:p14="http://schemas.microsoft.com/office/powerpoint/2010/main" val="285221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2164-C467-40FF-AA0C-B621646D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78178" cy="4601183"/>
          </a:xfrm>
        </p:spPr>
        <p:txBody>
          <a:bodyPr>
            <a:normAutofit/>
          </a:bodyPr>
          <a:lstStyle/>
          <a:p>
            <a:r>
              <a:rPr lang="en-GB" sz="2800" dirty="0"/>
              <a:t>Acknowledgements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3C94-F9CA-47E0-B89F-17BC18F9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09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6107-4897-417F-976E-4E225B20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273353"/>
            <a:ext cx="7315200" cy="2510081"/>
          </a:xfrm>
        </p:spPr>
        <p:txBody>
          <a:bodyPr>
            <a:noAutofit/>
          </a:bodyPr>
          <a:lstStyle/>
          <a:p>
            <a:r>
              <a:rPr lang="en-GB" sz="6600" dirty="0"/>
              <a:t>A few minutes for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2BB2-F869-4430-B1EB-6B2FB7A16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Thanks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21322344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492</TotalTime>
  <Words>327</Words>
  <Application>Microsoft Office PowerPoint</Application>
  <PresentationFormat>Widescreen</PresentationFormat>
  <Paragraphs>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Frame</vt:lpstr>
      <vt:lpstr>Forecasting daily Closing Prices of Equity symbols using ANNs</vt:lpstr>
      <vt:lpstr>Presentation Outline</vt:lpstr>
      <vt:lpstr>Why forecasting is important in the finance sector</vt:lpstr>
      <vt:lpstr>What has already been done to tackle this problem</vt:lpstr>
      <vt:lpstr>Why what we’re doing is important</vt:lpstr>
      <vt:lpstr>The what and how of the project</vt:lpstr>
      <vt:lpstr>How the data was collected, curated and evaluated</vt:lpstr>
      <vt:lpstr>Acknowledgements</vt:lpstr>
      <vt:lpstr>A few minutes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Antoniou</dc:creator>
  <cp:lastModifiedBy>Alexandros Antoniou</cp:lastModifiedBy>
  <cp:revision>42</cp:revision>
  <dcterms:created xsi:type="dcterms:W3CDTF">2020-06-29T14:34:35Z</dcterms:created>
  <dcterms:modified xsi:type="dcterms:W3CDTF">2020-06-29T22:48:29Z</dcterms:modified>
</cp:coreProperties>
</file>