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70"/>
  </p:normalViewPr>
  <p:slideViewPr>
    <p:cSldViewPr snapToGrid="0">
      <p:cViewPr varScale="1">
        <p:scale>
          <a:sx n="123" d="100"/>
          <a:sy n="123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25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0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2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8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6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5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63" r:id="rId6"/>
    <p:sldLayoutId id="2147483858" r:id="rId7"/>
    <p:sldLayoutId id="2147483859" r:id="rId8"/>
    <p:sldLayoutId id="2147483860" r:id="rId9"/>
    <p:sldLayoutId id="2147483862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F5AF8272-2021-BA2C-3111-30A85C28CA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26" r="-1" b="775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58E5D3D-067D-53E8-1D4F-D5C80B00C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dirty="0" err="1"/>
              <a:t>vIAggiando</a:t>
            </a:r>
            <a:endParaRPr lang="it-IT" sz="4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0486CF-D5EA-3F94-F532-BA4E90064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it-IT" sz="2000" dirty="0"/>
              <a:t>Un agente intelligente per consigliare mete di viaggio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764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B993B-D73D-0B6A-0E6E-70C9629C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Constraint</a:t>
            </a:r>
            <a:r>
              <a:rPr lang="it-IT" dirty="0"/>
              <a:t> </a:t>
            </a:r>
            <a:r>
              <a:rPr lang="it-IT" dirty="0" err="1"/>
              <a:t>satisfaction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9E1F6E-FA3B-9A74-F8C4-6F0D6940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Il </a:t>
            </a:r>
            <a:r>
              <a:rPr lang="it-IT" sz="2000" dirty="0" err="1"/>
              <a:t>constraint</a:t>
            </a:r>
            <a:r>
              <a:rPr lang="it-IT" sz="2000" dirty="0"/>
              <a:t> </a:t>
            </a:r>
            <a:r>
              <a:rPr lang="it-IT" sz="2000" dirty="0" err="1"/>
              <a:t>satisfaction</a:t>
            </a:r>
            <a:r>
              <a:rPr lang="it-IT" sz="2000" dirty="0"/>
              <a:t> è </a:t>
            </a:r>
            <a:r>
              <a:rPr lang="it-IT" sz="2000" dirty="0" err="1"/>
              <a:t>rappresentatato</a:t>
            </a:r>
            <a:r>
              <a:rPr lang="it-IT" sz="2000" dirty="0"/>
              <a:t> dalla matrice </a:t>
            </a:r>
            <a:r>
              <a:rPr lang="it-IT" sz="2000" b="1" dirty="0" err="1"/>
              <a:t>cityM</a:t>
            </a:r>
            <a:r>
              <a:rPr lang="it-IT" sz="2000" dirty="0"/>
              <a:t>. Questa matrice rappresenta le restrizioni o vincoli che l'agente deve rispettare quando suggerisce le destinazioni di viaggio. </a:t>
            </a:r>
            <a:br>
              <a:rPr lang="it-IT" sz="2000" dirty="0"/>
            </a:br>
            <a:r>
              <a:rPr lang="it-IT" sz="2000" dirty="0"/>
              <a:t>La matrice </a:t>
            </a:r>
            <a:r>
              <a:rPr lang="it-IT" sz="2000" b="1" dirty="0" err="1"/>
              <a:t>cityM</a:t>
            </a:r>
            <a:r>
              <a:rPr lang="it-IT" sz="2000" dirty="0"/>
              <a:t> è una matrice 7x7 in cui ogni cella rappresenta una coppia di città (pixel della matrice) e contiene un valore binario: 1 se l'agente non può viaggiare direttamente da una città all'altra, 0 se il viaggio è possibile.</a:t>
            </a:r>
          </a:p>
        </p:txBody>
      </p:sp>
    </p:spTree>
    <p:extLst>
      <p:ext uri="{BB962C8B-B14F-4D97-AF65-F5344CB8AC3E}">
        <p14:creationId xmlns:p14="http://schemas.microsoft.com/office/powerpoint/2010/main" val="54304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68519D-6BC2-B31B-E3EC-C9EBEE69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Abilities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F43C6B-4472-DB4A-D2E1-55B611C4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b="0" i="0" dirty="0">
                <a:solidFill>
                  <a:srgbClr val="374151"/>
                </a:solidFill>
                <a:effectLst/>
              </a:rPr>
              <a:t>Generazione di consigli di destinazione: </a:t>
            </a:r>
            <a:r>
              <a:rPr lang="it-IT" sz="1700" b="0" i="0" dirty="0">
                <a:solidFill>
                  <a:srgbClr val="374151"/>
                </a:solidFill>
                <a:effectLst/>
              </a:rPr>
              <a:t>L'agente è in grado di generare consigli di destinazione personalizzati in base alle preferenze dell'utente e ai criteri specificati, utilizzando un albero decisionale addestrato sui dati di viaggio.</a:t>
            </a:r>
          </a:p>
          <a:p>
            <a:r>
              <a:rPr lang="it-IT" sz="2000" b="0" i="0" dirty="0">
                <a:solidFill>
                  <a:srgbClr val="374151"/>
                </a:solidFill>
                <a:effectLst/>
              </a:rPr>
              <a:t>Gestione delle preferenze dell'utente: </a:t>
            </a:r>
            <a:r>
              <a:rPr lang="it-IT" sz="1700" b="0" i="0" dirty="0">
                <a:solidFill>
                  <a:srgbClr val="374151"/>
                </a:solidFill>
                <a:effectLst/>
              </a:rPr>
              <a:t>L'agente può aggiungere, rimuovere o modificare le preferenze dell'utente riguardo alle città che desidera visitare o evitare. Questo viene fatto attraverso le funzioni </a:t>
            </a:r>
            <a:r>
              <a:rPr lang="it-IT" sz="1700" b="1" i="0" dirty="0" err="1">
                <a:solidFill>
                  <a:srgbClr val="374151"/>
                </a:solidFill>
                <a:effectLst/>
              </a:rPr>
              <a:t>addCityPreferences</a:t>
            </a:r>
            <a:r>
              <a:rPr lang="it-IT" sz="1700" b="0" i="0" dirty="0">
                <a:solidFill>
                  <a:srgbClr val="374151"/>
                </a:solidFill>
                <a:effectLst/>
              </a:rPr>
              <a:t> e </a:t>
            </a:r>
            <a:r>
              <a:rPr lang="it-IT" sz="1700" b="1" i="0" dirty="0" err="1">
                <a:solidFill>
                  <a:srgbClr val="374151"/>
                </a:solidFill>
                <a:effectLst/>
              </a:rPr>
              <a:t>addCityDislike</a:t>
            </a:r>
            <a:r>
              <a:rPr lang="it-IT" sz="1700" b="0" i="0" dirty="0">
                <a:solidFill>
                  <a:srgbClr val="374151"/>
                </a:solidFill>
                <a:effectLst/>
              </a:rPr>
              <a:t>.</a:t>
            </a:r>
          </a:p>
          <a:p>
            <a:r>
              <a:rPr lang="it-IT" sz="2000" b="0" i="0" dirty="0">
                <a:solidFill>
                  <a:srgbClr val="374151"/>
                </a:solidFill>
                <a:effectLst/>
              </a:rPr>
              <a:t>Calcolo del percorso più breve tra due città: </a:t>
            </a:r>
            <a:r>
              <a:rPr lang="it-IT" sz="1700" b="0" i="0" dirty="0">
                <a:solidFill>
                  <a:srgbClr val="374151"/>
                </a:solidFill>
                <a:effectLst/>
              </a:rPr>
              <a:t>L'agente è in grado di calcolare il percorso più breve (usando solo città che l’utente visiterebbe) tra due città all'interno della matrice delle città utilizzando l'algoritmo di ricerca BFS (</a:t>
            </a:r>
            <a:r>
              <a:rPr lang="it-IT" sz="1700" b="0" i="0" dirty="0" err="1">
                <a:solidFill>
                  <a:srgbClr val="374151"/>
                </a:solidFill>
                <a:effectLst/>
              </a:rPr>
              <a:t>Breadth</a:t>
            </a:r>
            <a:r>
              <a:rPr lang="it-IT" sz="1700" b="0" i="0" dirty="0">
                <a:solidFill>
                  <a:srgbClr val="374151"/>
                </a:solidFill>
                <a:effectLst/>
              </a:rPr>
              <a:t>-First </a:t>
            </a:r>
            <a:r>
              <a:rPr lang="it-IT" sz="1700" b="0" i="0" dirty="0" err="1">
                <a:solidFill>
                  <a:srgbClr val="374151"/>
                </a:solidFill>
                <a:effectLst/>
              </a:rPr>
              <a:t>Search</a:t>
            </a:r>
            <a:r>
              <a:rPr lang="it-IT" sz="1700" b="0" i="0" dirty="0">
                <a:solidFill>
                  <a:srgbClr val="374151"/>
                </a:solidFill>
                <a:effectLst/>
              </a:rPr>
              <a:t>). Ciò viene eseguito tramite la funzione </a:t>
            </a:r>
            <a:r>
              <a:rPr lang="it-IT" sz="1700" b="1" i="0" dirty="0" err="1">
                <a:solidFill>
                  <a:srgbClr val="374151"/>
                </a:solidFill>
                <a:effectLst/>
              </a:rPr>
              <a:t>cityPath</a:t>
            </a:r>
            <a:r>
              <a:rPr lang="it-IT" sz="1700" b="0" i="0" dirty="0">
                <a:solidFill>
                  <a:srgbClr val="374151"/>
                </a:solidFill>
                <a:effectLst/>
              </a:rPr>
              <a:t> e </a:t>
            </a:r>
            <a:r>
              <a:rPr lang="it-IT" sz="1700" b="1" i="0" dirty="0" err="1">
                <a:solidFill>
                  <a:srgbClr val="374151"/>
                </a:solidFill>
                <a:effectLst/>
              </a:rPr>
              <a:t>coupleCity</a:t>
            </a:r>
            <a:r>
              <a:rPr lang="it-IT" sz="1700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209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E7B67-E014-F597-473C-7F356B8A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168874-E5EB-B483-C34F-3C66B1AC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/>
              <a:t>Stampare tre mete che sono compatibili con i gusti dell’utente e il percorso più breve per arrivare in quella scelta</a:t>
            </a:r>
          </a:p>
        </p:txBody>
      </p:sp>
    </p:spTree>
    <p:extLst>
      <p:ext uri="{BB962C8B-B14F-4D97-AF65-F5344CB8AC3E}">
        <p14:creationId xmlns:p14="http://schemas.microsoft.com/office/powerpoint/2010/main" val="386122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755BFF-4CE0-3903-1E00-68A86D3E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Prior</a:t>
            </a:r>
            <a:r>
              <a:rPr lang="it-IT" dirty="0"/>
              <a:t> knowledge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B54465-142E-6847-1139-E3926BBC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1900" dirty="0"/>
              <a:t>Una matrice delle città (</a:t>
            </a:r>
            <a:r>
              <a:rPr lang="it-IT" sz="1900" b="1" dirty="0" err="1"/>
              <a:t>cityM</a:t>
            </a:r>
            <a:r>
              <a:rPr lang="it-IT" sz="1900" dirty="0"/>
              <a:t>) e un dizionario di associazione (</a:t>
            </a:r>
            <a:r>
              <a:rPr lang="it-IT" sz="1900" b="1" dirty="0" err="1"/>
              <a:t>cityD</a:t>
            </a:r>
            <a:r>
              <a:rPr lang="it-IT" sz="1900" dirty="0"/>
              <a:t>) che forniscono informazioni sulla disposizione delle città nella matrice e le corrispondenze tra i nomi delle città e le coordinate nella matrice.</a:t>
            </a:r>
          </a:p>
          <a:p>
            <a:r>
              <a:rPr lang="it-IT" sz="1900" dirty="0"/>
              <a:t>Il file "</a:t>
            </a:r>
            <a:r>
              <a:rPr lang="it-IT" sz="1900" b="1" dirty="0" err="1"/>
              <a:t>travel_data.csv</a:t>
            </a:r>
            <a:r>
              <a:rPr lang="it-IT" sz="1900" dirty="0"/>
              <a:t>" contiene le informazioni sulle diverse destinazioni di viaggio, come il nome della città, le attività disponibili, il budget richiesto, la cultura predominante e la temperatura. Queste informazioni sono utilizzate per valutare le preferenze dell'utente e generare consigli basati sui criteri selezionati.</a:t>
            </a:r>
          </a:p>
          <a:p>
            <a:r>
              <a:rPr lang="it-IT" sz="1900" dirty="0"/>
              <a:t>Il file "</a:t>
            </a:r>
            <a:r>
              <a:rPr lang="it-IT" sz="1900" b="1" dirty="0" err="1"/>
              <a:t>user_data.csv</a:t>
            </a:r>
            <a:r>
              <a:rPr lang="it-IT" sz="1900" dirty="0"/>
              <a:t>" contiene le preferenze dell'utente, come le città che l'utente desidera visitare e quelle che non desidera visitare. Queste preferenze vengono utilizzate per addestrare un albero decisionale (</a:t>
            </a:r>
            <a:r>
              <a:rPr lang="it-IT" sz="1900" dirty="0" err="1"/>
              <a:t>decision</a:t>
            </a:r>
            <a:r>
              <a:rPr lang="it-IT" sz="1900" dirty="0"/>
              <a:t> </a:t>
            </a:r>
            <a:r>
              <a:rPr lang="it-IT" sz="1900" dirty="0" err="1"/>
              <a:t>tree</a:t>
            </a:r>
            <a:r>
              <a:rPr lang="it-IT" sz="1900" dirty="0"/>
              <a:t>) che aiuta a generare consigli personalizzati per l'utente.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65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1A160-CD84-863D-752C-F164F99C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Stimuli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0F6250-BB43-56D8-E95B-7CB72955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Input dell’utente:</a:t>
            </a:r>
          </a:p>
          <a:p>
            <a:r>
              <a:rPr lang="it-IT" sz="1900" dirty="0"/>
              <a:t>Aggiungere/rimuovere una città da quelle che visiterebbe</a:t>
            </a:r>
          </a:p>
          <a:p>
            <a:r>
              <a:rPr lang="it-IT" sz="1900" dirty="0"/>
              <a:t>Aggiungere/rimuovere una città da quelle che non visiterebbe</a:t>
            </a:r>
          </a:p>
          <a:p>
            <a:r>
              <a:rPr lang="it-IT" sz="1900" dirty="0"/>
              <a:t>Richiedere all’agente di consigliare tre mete e successivamente come raggiungere la meta che l’utente preferisce</a:t>
            </a:r>
          </a:p>
          <a:p>
            <a:pPr marL="0" indent="0">
              <a:buNone/>
            </a:pPr>
            <a:r>
              <a:rPr lang="it-IT" dirty="0"/>
              <a:t>Modifiche ai file CSV "</a:t>
            </a:r>
            <a:r>
              <a:rPr lang="it-IT" b="1" dirty="0" err="1"/>
              <a:t>travel_data.csv</a:t>
            </a:r>
            <a:r>
              <a:rPr lang="it-IT" dirty="0"/>
              <a:t>" o "</a:t>
            </a:r>
            <a:r>
              <a:rPr lang="it-IT" b="1" dirty="0" err="1"/>
              <a:t>user_data.csv</a:t>
            </a:r>
            <a:r>
              <a:rPr lang="it-IT" dirty="0"/>
              <a:t>": </a:t>
            </a:r>
          </a:p>
          <a:p>
            <a:r>
              <a:rPr lang="it-IT" sz="1900" dirty="0"/>
              <a:t>Quando viene aggiunta o rimossa una città preferita o non preferita, l'agente può ricevere uno stimolo per aggiornare i dati e regolare i consigli di conseguenza.</a:t>
            </a:r>
          </a:p>
        </p:txBody>
      </p:sp>
    </p:spTree>
    <p:extLst>
      <p:ext uri="{BB962C8B-B14F-4D97-AF65-F5344CB8AC3E}">
        <p14:creationId xmlns:p14="http://schemas.microsoft.com/office/powerpoint/2010/main" val="365819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755BFF-4CE0-3903-1E00-68A86D3E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Reasoning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B54465-142E-6847-1139-E3926BBC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1800" dirty="0"/>
              <a:t>Generazione dei consigli delle città (funzione </a:t>
            </a:r>
            <a:r>
              <a:rPr lang="it-IT" sz="1800" b="1" dirty="0" err="1"/>
              <a:t>vIAggiando</a:t>
            </a:r>
            <a:r>
              <a:rPr lang="it-IT" sz="1800" dirty="0"/>
              <a:t>): </a:t>
            </a:r>
            <a:r>
              <a:rPr lang="it-IT" sz="1400" dirty="0"/>
              <a:t>Qui il ragionamento viene utilizzato per addestrare un albero decisionale (</a:t>
            </a:r>
            <a:r>
              <a:rPr lang="it-IT" sz="1400" dirty="0" err="1"/>
              <a:t>decision</a:t>
            </a:r>
            <a:r>
              <a:rPr lang="it-IT" sz="1400" dirty="0"/>
              <a:t> </a:t>
            </a:r>
            <a:r>
              <a:rPr lang="it-IT" sz="1400" dirty="0" err="1"/>
              <a:t>tree</a:t>
            </a:r>
            <a:r>
              <a:rPr lang="it-IT" sz="1400" dirty="0"/>
              <a:t>) basato sui dati presenti nel </a:t>
            </a:r>
            <a:r>
              <a:rPr lang="it-IT" sz="1400" dirty="0" err="1"/>
              <a:t>dataframe</a:t>
            </a:r>
            <a:r>
              <a:rPr lang="it-IT" sz="1400" dirty="0"/>
              <a:t> </a:t>
            </a:r>
            <a:r>
              <a:rPr lang="it-IT" sz="1400" dirty="0" err="1"/>
              <a:t>userdata</a:t>
            </a:r>
            <a:r>
              <a:rPr lang="it-IT" sz="1400" dirty="0"/>
              <a:t>. L'albero decisionale viene utilizzato per predire le città che l'utente visiterebbe in base alle sue preferenze. Il ragionamento avviene durante l'addestramento del </a:t>
            </a:r>
            <a:r>
              <a:rPr lang="it-IT" sz="1400" dirty="0" err="1"/>
              <a:t>decision</a:t>
            </a:r>
            <a:r>
              <a:rPr lang="it-IT" sz="1400" dirty="0"/>
              <a:t> </a:t>
            </a:r>
            <a:r>
              <a:rPr lang="it-IT" sz="1400" dirty="0" err="1"/>
              <a:t>tree</a:t>
            </a:r>
            <a:r>
              <a:rPr lang="it-IT" sz="1400" dirty="0"/>
              <a:t> e durante la predizione delle città da consigliare.</a:t>
            </a:r>
          </a:p>
          <a:p>
            <a:r>
              <a:rPr lang="it-IT" sz="1800" dirty="0"/>
              <a:t>Aggiunta/Rimozione di città preferite/non preferite </a:t>
            </a:r>
            <a:br>
              <a:rPr lang="it-IT" sz="1800" dirty="0"/>
            </a:br>
            <a:r>
              <a:rPr lang="it-IT" sz="1800" dirty="0"/>
              <a:t>(funzione </a:t>
            </a:r>
            <a:r>
              <a:rPr lang="it-IT" sz="1800" b="1" dirty="0" err="1"/>
              <a:t>addCityPreferences</a:t>
            </a:r>
            <a:r>
              <a:rPr lang="it-IT" sz="1800" dirty="0"/>
              <a:t>/ </a:t>
            </a:r>
            <a:r>
              <a:rPr lang="it-IT" sz="1800" b="1" dirty="0" err="1"/>
              <a:t>addCityDislike</a:t>
            </a:r>
            <a:r>
              <a:rPr lang="it-IT" sz="1800" dirty="0"/>
              <a:t>): </a:t>
            </a:r>
            <a:r>
              <a:rPr lang="it-IT" sz="1400" dirty="0"/>
              <a:t>Qui il ragionamento viene utilizzato per gestire le preferenze dell'utente riguardo alle città da visitare. L'agente verifica se la città è già presente nel </a:t>
            </a:r>
            <a:r>
              <a:rPr lang="it-IT" sz="1400" dirty="0" err="1"/>
              <a:t>dataframe</a:t>
            </a:r>
            <a:r>
              <a:rPr lang="it-IT" sz="1400" dirty="0"/>
              <a:t> </a:t>
            </a:r>
            <a:r>
              <a:rPr lang="it-IT" sz="1400" b="1" dirty="0" err="1"/>
              <a:t>userdata</a:t>
            </a:r>
            <a:r>
              <a:rPr lang="it-IT" sz="1400" dirty="0"/>
              <a:t> e, in base alla situazione, aggiunge, rimuove o modifica il valore di "Visiterei" per la città selezionata.</a:t>
            </a:r>
          </a:p>
          <a:p>
            <a:r>
              <a:rPr lang="it-IT" sz="1800" dirty="0"/>
              <a:t>Calcolo del percorso più breve tra due città (funzione </a:t>
            </a:r>
            <a:r>
              <a:rPr lang="it-IT" sz="1800" b="1" dirty="0" err="1"/>
              <a:t>cityPath</a:t>
            </a:r>
            <a:r>
              <a:rPr lang="it-IT" sz="1800" dirty="0"/>
              <a:t> e </a:t>
            </a:r>
            <a:r>
              <a:rPr lang="it-IT" sz="1800" b="1" dirty="0" err="1"/>
              <a:t>coupleCity</a:t>
            </a:r>
            <a:r>
              <a:rPr lang="it-IT" sz="1800" dirty="0"/>
              <a:t>): </a:t>
            </a:r>
            <a:r>
              <a:rPr lang="it-IT" sz="1400" dirty="0"/>
              <a:t>Qui il ragionamento viene utilizzato per trovare il percorso più breve tra due città all'interno della matrice delle città </a:t>
            </a:r>
            <a:r>
              <a:rPr lang="it-IT" sz="1400" b="1" dirty="0" err="1"/>
              <a:t>cityM</a:t>
            </a:r>
            <a:r>
              <a:rPr lang="it-IT" sz="1400" dirty="0"/>
              <a:t> (utilizzando solo città che l’utente visiterebbe). L'agente utilizza l'algoritmo di ricerca BFS (</a:t>
            </a:r>
            <a:r>
              <a:rPr lang="it-IT" sz="1400" dirty="0" err="1"/>
              <a:t>Breadth</a:t>
            </a:r>
            <a:r>
              <a:rPr lang="it-IT" sz="1400" dirty="0"/>
              <a:t>-First </a:t>
            </a:r>
            <a:r>
              <a:rPr lang="it-IT" sz="1400" dirty="0" err="1"/>
              <a:t>Search</a:t>
            </a:r>
            <a:r>
              <a:rPr lang="it-IT" sz="1400" dirty="0"/>
              <a:t>) per esplorare la matrice e trovare il percorso desiderato.</a:t>
            </a:r>
          </a:p>
        </p:txBody>
      </p:sp>
    </p:spTree>
    <p:extLst>
      <p:ext uri="{BB962C8B-B14F-4D97-AF65-F5344CB8AC3E}">
        <p14:creationId xmlns:p14="http://schemas.microsoft.com/office/powerpoint/2010/main" val="406385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6FAC9-8A1A-7672-6E62-27D73286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Search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CF78F9-5B74-6DB8-2DC3-F293D1AF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900" dirty="0"/>
              <a:t>La funzione </a:t>
            </a:r>
            <a:r>
              <a:rPr lang="it-IT" sz="1900" b="1" dirty="0" err="1"/>
              <a:t>cityPath</a:t>
            </a:r>
            <a:r>
              <a:rPr lang="it-IT" sz="1900" dirty="0"/>
              <a:t> implementa l'algoritmo di ricerca BFS. Prende in input la matrice delle città </a:t>
            </a:r>
            <a:r>
              <a:rPr lang="it-IT" sz="1900" b="1" dirty="0" err="1"/>
              <a:t>cityM</a:t>
            </a:r>
            <a:r>
              <a:rPr lang="it-IT" sz="1900" dirty="0"/>
              <a:t>, le coordinate della città di partenza e della città di destinazione, e restituisce il percorso più breve tra le due città, usando solo città che l’utente visiterebbe, come una lista di coordinate. </a:t>
            </a:r>
            <a:br>
              <a:rPr lang="it-IT" sz="1900" dirty="0"/>
            </a:br>
            <a:r>
              <a:rPr lang="it-IT" sz="1900" dirty="0"/>
              <a:t>La funzione utilizza una coda (</a:t>
            </a:r>
            <a:r>
              <a:rPr lang="it-IT" sz="1900" dirty="0" err="1"/>
              <a:t>deque</a:t>
            </a:r>
            <a:r>
              <a:rPr lang="it-IT" sz="1900" dirty="0"/>
              <a:t>) per eseguire la ricerca in ampiezza, esplorando i pixel adiacenti in modo sistematico e mantenendo traccia del percorso.</a:t>
            </a:r>
          </a:p>
        </p:txBody>
      </p:sp>
    </p:spTree>
    <p:extLst>
      <p:ext uri="{BB962C8B-B14F-4D97-AF65-F5344CB8AC3E}">
        <p14:creationId xmlns:p14="http://schemas.microsoft.com/office/powerpoint/2010/main" val="106057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DA7C2-838C-5D8B-6181-2B409853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Planning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C8BFEF-DF12-8C38-574B-AF4089404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900" b="0" i="0" dirty="0">
                <a:effectLst/>
              </a:rPr>
              <a:t>La funzione </a:t>
            </a:r>
            <a:r>
              <a:rPr lang="it-IT" sz="1900" b="1" dirty="0" err="1"/>
              <a:t>cityPath</a:t>
            </a:r>
            <a:r>
              <a:rPr lang="it-IT" sz="1900" b="0" i="0" dirty="0">
                <a:effectLst/>
              </a:rPr>
              <a:t> utilizza l'algoritmo di ricerca </a:t>
            </a:r>
            <a:r>
              <a:rPr lang="it-IT" sz="1900" b="0" i="0" dirty="0" err="1">
                <a:effectLst/>
              </a:rPr>
              <a:t>Breadth</a:t>
            </a:r>
            <a:r>
              <a:rPr lang="it-IT" sz="1900" b="0" i="0" dirty="0">
                <a:effectLst/>
              </a:rPr>
              <a:t>-First </a:t>
            </a:r>
            <a:r>
              <a:rPr lang="it-IT" sz="1900" b="0" i="0" dirty="0" err="1">
                <a:effectLst/>
              </a:rPr>
              <a:t>Search</a:t>
            </a:r>
            <a:r>
              <a:rPr lang="it-IT" sz="1900" b="0" i="0" dirty="0">
                <a:effectLst/>
              </a:rPr>
              <a:t> (BFS) per trovare il percorso più breve tra due città nella matrice </a:t>
            </a:r>
            <a:r>
              <a:rPr lang="it-IT" sz="1900" b="1" dirty="0" err="1"/>
              <a:t>cityM</a:t>
            </a:r>
            <a:r>
              <a:rPr lang="it-IT" sz="1900" b="0" i="0" dirty="0">
                <a:effectLst/>
              </a:rPr>
              <a:t>. Questo percorso rappresenta il "planning" dell'agente per raggiungere la città di destinazione dall'attuale città di partenza.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143763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D3B048-14D7-103C-17E4-D573E48D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Learning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288514-7246-70FD-E023-39F7A4B7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i="0" dirty="0" err="1">
                <a:effectLst/>
              </a:rPr>
              <a:t>Decision</a:t>
            </a:r>
            <a:r>
              <a:rPr lang="it-IT" sz="2200" i="0" dirty="0">
                <a:effectLst/>
              </a:rPr>
              <a:t> </a:t>
            </a:r>
            <a:r>
              <a:rPr lang="it-IT" sz="2200" i="0" dirty="0" err="1">
                <a:effectLst/>
              </a:rPr>
              <a:t>Tree</a:t>
            </a:r>
            <a:r>
              <a:rPr lang="it-IT" sz="2200" i="0" dirty="0">
                <a:effectLst/>
              </a:rPr>
              <a:t> </a:t>
            </a:r>
            <a:r>
              <a:rPr lang="it-IT" sz="2200" i="0" dirty="0" err="1">
                <a:effectLst/>
              </a:rPr>
              <a:t>Classifier</a:t>
            </a:r>
            <a:r>
              <a:rPr lang="it-IT" sz="2200" i="0" dirty="0">
                <a:effectLst/>
              </a:rPr>
              <a:t>:</a:t>
            </a:r>
            <a:r>
              <a:rPr lang="it-IT" sz="2200" i="0" dirty="0">
                <a:solidFill>
                  <a:srgbClr val="374151"/>
                </a:solidFill>
                <a:effectLst/>
              </a:rPr>
              <a:t> </a:t>
            </a:r>
          </a:p>
          <a:p>
            <a:pPr lvl="1"/>
            <a:r>
              <a:rPr lang="it-IT" sz="1900" b="0" i="0" dirty="0">
                <a:effectLst/>
              </a:rPr>
              <a:t>Il componente di learning è un </a:t>
            </a:r>
            <a:r>
              <a:rPr lang="it-IT" sz="1900" b="0" i="0" dirty="0" err="1">
                <a:effectLst/>
              </a:rPr>
              <a:t>Decision</a:t>
            </a:r>
            <a:r>
              <a:rPr lang="it-IT" sz="1900" b="0" i="0" dirty="0">
                <a:effectLst/>
              </a:rPr>
              <a:t> </a:t>
            </a:r>
            <a:r>
              <a:rPr lang="it-IT" sz="1900" b="0" i="0" dirty="0" err="1">
                <a:effectLst/>
              </a:rPr>
              <a:t>Tree</a:t>
            </a:r>
            <a:r>
              <a:rPr lang="it-IT" sz="1900" b="0" i="0" dirty="0">
                <a:effectLst/>
              </a:rPr>
              <a:t> </a:t>
            </a:r>
            <a:r>
              <a:rPr lang="it-IT" sz="1900" b="0" i="0" dirty="0" err="1">
                <a:effectLst/>
              </a:rPr>
              <a:t>Classifier</a:t>
            </a:r>
            <a:r>
              <a:rPr lang="it-IT" sz="1900" b="0" i="0" dirty="0">
                <a:effectLst/>
              </a:rPr>
              <a:t> implementato utilizzando la libreria </a:t>
            </a:r>
            <a:r>
              <a:rPr lang="it-IT" sz="1900" b="0" i="0" dirty="0" err="1">
                <a:effectLst/>
              </a:rPr>
              <a:t>scikit-learn</a:t>
            </a:r>
            <a:r>
              <a:rPr lang="it-IT" sz="1900" b="0" i="0" dirty="0">
                <a:effectLst/>
              </a:rPr>
              <a:t>. Il modello è addestrato sui dati di preferenza dell'utente riguardanti le destinazioni di viaggio (</a:t>
            </a:r>
            <a:r>
              <a:rPr lang="it-IT" sz="1900" b="0" i="0" dirty="0" err="1">
                <a:effectLst/>
              </a:rPr>
              <a:t>user_data.csv</a:t>
            </a:r>
            <a:r>
              <a:rPr lang="it-IT" sz="1900" b="0" i="0" dirty="0">
                <a:effectLst/>
              </a:rPr>
              <a:t>). </a:t>
            </a:r>
            <a:br>
              <a:rPr lang="it-IT" sz="1900" b="0" i="0" dirty="0">
                <a:effectLst/>
              </a:rPr>
            </a:br>
            <a:r>
              <a:rPr lang="it-IT" sz="1900" b="0" i="0" dirty="0">
                <a:effectLst/>
              </a:rPr>
              <a:t>Le caratteristiche considerate includono attività, temperatura, budget, e cultura.</a:t>
            </a:r>
            <a:br>
              <a:rPr lang="it-IT" sz="1900" b="0" i="0" dirty="0">
                <a:effectLst/>
              </a:rPr>
            </a:br>
            <a:r>
              <a:rPr lang="it-IT" sz="1900" dirty="0"/>
              <a:t>L</a:t>
            </a:r>
            <a:r>
              <a:rPr lang="it-IT" sz="1900" b="0" i="0" dirty="0">
                <a:effectLst/>
              </a:rPr>
              <a:t>a caratteristica da </a:t>
            </a:r>
            <a:r>
              <a:rPr lang="it-IT" sz="1900" b="0" i="0" dirty="0" err="1">
                <a:effectLst/>
              </a:rPr>
              <a:t>predirre</a:t>
            </a:r>
            <a:r>
              <a:rPr lang="it-IT" sz="1900" b="0" i="0" dirty="0">
                <a:effectLst/>
              </a:rPr>
              <a:t> è se l’utente visiterebbe o meno la meta (Visiterei).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7800420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856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Neue Haas Grotesk Text Pro</vt:lpstr>
      <vt:lpstr>AccentBoxVTI</vt:lpstr>
      <vt:lpstr>vIAggiando</vt:lpstr>
      <vt:lpstr>Abilities</vt:lpstr>
      <vt:lpstr>Goal</vt:lpstr>
      <vt:lpstr>Prior knowledge</vt:lpstr>
      <vt:lpstr>Stimuli</vt:lpstr>
      <vt:lpstr>Reasoning</vt:lpstr>
      <vt:lpstr>Search</vt:lpstr>
      <vt:lpstr>Planning</vt:lpstr>
      <vt:lpstr>Learning</vt:lpstr>
      <vt:lpstr>Constraint satisfaction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vIAggiando</dc:title>
  <dc:creator>Antonio Valentino</dc:creator>
  <cp:lastModifiedBy>Antonio Valentino</cp:lastModifiedBy>
  <cp:revision>4</cp:revision>
  <dcterms:created xsi:type="dcterms:W3CDTF">2023-07-18T09:45:50Z</dcterms:created>
  <dcterms:modified xsi:type="dcterms:W3CDTF">2023-07-19T10:25:22Z</dcterms:modified>
</cp:coreProperties>
</file>