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7198141-A062-4787-9836-851E7F6DA8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3C645E-BA36-43DA-83A8-1B969E33FED5}">
      <dgm:prSet/>
      <dgm:spPr/>
      <dgm:t>
        <a:bodyPr/>
        <a:lstStyle/>
        <a:p>
          <a:pPr>
            <a:lnSpc>
              <a:spcPct val="100000"/>
            </a:lnSpc>
          </a:pPr>
          <a:r>
            <a:rPr lang="en-US" b="0" i="0" baseline="0"/>
            <a:t>Scalable Storage</a:t>
          </a:r>
          <a:endParaRPr lang="en-US"/>
        </a:p>
      </dgm:t>
    </dgm:pt>
    <dgm:pt modelId="{1FA291A9-26FE-42C7-B484-0779867BC298}" type="parTrans" cxnId="{992406BB-A43C-4BD7-93E1-8D2035C19424}">
      <dgm:prSet/>
      <dgm:spPr/>
      <dgm:t>
        <a:bodyPr/>
        <a:lstStyle/>
        <a:p>
          <a:endParaRPr lang="en-US"/>
        </a:p>
      </dgm:t>
    </dgm:pt>
    <dgm:pt modelId="{332BD039-128D-48F1-902B-7F3EFDD6E1F6}" type="sibTrans" cxnId="{992406BB-A43C-4BD7-93E1-8D2035C19424}">
      <dgm:prSet/>
      <dgm:spPr/>
      <dgm:t>
        <a:bodyPr/>
        <a:lstStyle/>
        <a:p>
          <a:endParaRPr lang="en-US"/>
        </a:p>
      </dgm:t>
    </dgm:pt>
    <dgm:pt modelId="{90F189E2-4057-4373-A18B-D45373C347F7}">
      <dgm:prSet/>
      <dgm:spPr/>
      <dgm:t>
        <a:bodyPr/>
        <a:lstStyle/>
        <a:p>
          <a:pPr>
            <a:lnSpc>
              <a:spcPct val="100000"/>
            </a:lnSpc>
          </a:pPr>
          <a:r>
            <a:rPr lang="en-US" b="0" i="0" baseline="0"/>
            <a:t>Elastic Computing Power</a:t>
          </a:r>
          <a:br>
            <a:rPr lang="en-US" baseline="0"/>
          </a:br>
          <a:endParaRPr lang="en-US"/>
        </a:p>
      </dgm:t>
    </dgm:pt>
    <dgm:pt modelId="{564F8782-B747-488E-BAD9-699D4CB2AA6E}" type="parTrans" cxnId="{46FEA522-DB80-4325-8378-6E7F051EC168}">
      <dgm:prSet/>
      <dgm:spPr/>
      <dgm:t>
        <a:bodyPr/>
        <a:lstStyle/>
        <a:p>
          <a:endParaRPr lang="en-US"/>
        </a:p>
      </dgm:t>
    </dgm:pt>
    <dgm:pt modelId="{FBF83053-17EE-4107-88D8-3DB2EFA98C76}" type="sibTrans" cxnId="{46FEA522-DB80-4325-8378-6E7F051EC168}">
      <dgm:prSet/>
      <dgm:spPr/>
      <dgm:t>
        <a:bodyPr/>
        <a:lstStyle/>
        <a:p>
          <a:endParaRPr lang="en-US"/>
        </a:p>
      </dgm:t>
    </dgm:pt>
    <dgm:pt modelId="{5DD2CF3A-44F9-4A2E-9D6A-AE3E09180BB4}" type="pres">
      <dgm:prSet presAssocID="{07198141-A062-4787-9836-851E7F6DA899}" presName="root" presStyleCnt="0">
        <dgm:presLayoutVars>
          <dgm:dir/>
          <dgm:resizeHandles val="exact"/>
        </dgm:presLayoutVars>
      </dgm:prSet>
      <dgm:spPr/>
    </dgm:pt>
    <dgm:pt modelId="{351CFA71-9E8D-46FF-86E0-D5C9EC543EA8}" type="pres">
      <dgm:prSet presAssocID="{963C645E-BA36-43DA-83A8-1B969E33FED5}" presName="compNode" presStyleCnt="0"/>
      <dgm:spPr/>
    </dgm:pt>
    <dgm:pt modelId="{C412BAD4-2A2A-4F55-B497-C40557F41821}" type="pres">
      <dgm:prSet presAssocID="{963C645E-BA36-43DA-83A8-1B969E33FE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08C6F0B-AE4B-433E-AA9E-7546220DB422}" type="pres">
      <dgm:prSet presAssocID="{963C645E-BA36-43DA-83A8-1B969E33FED5}" presName="spaceRect" presStyleCnt="0"/>
      <dgm:spPr/>
    </dgm:pt>
    <dgm:pt modelId="{71BAD8EC-0960-4B4F-89FF-C7A509AE5496}" type="pres">
      <dgm:prSet presAssocID="{963C645E-BA36-43DA-83A8-1B969E33FED5}" presName="textRect" presStyleLbl="revTx" presStyleIdx="0" presStyleCnt="2">
        <dgm:presLayoutVars>
          <dgm:chMax val="1"/>
          <dgm:chPref val="1"/>
        </dgm:presLayoutVars>
      </dgm:prSet>
      <dgm:spPr/>
    </dgm:pt>
    <dgm:pt modelId="{7B35E17A-60C4-4CCF-8341-0A2C32CD40D6}" type="pres">
      <dgm:prSet presAssocID="{332BD039-128D-48F1-902B-7F3EFDD6E1F6}" presName="sibTrans" presStyleCnt="0"/>
      <dgm:spPr/>
    </dgm:pt>
    <dgm:pt modelId="{305F492F-4B9D-4E32-B505-B41AD7600970}" type="pres">
      <dgm:prSet presAssocID="{90F189E2-4057-4373-A18B-D45373C347F7}" presName="compNode" presStyleCnt="0"/>
      <dgm:spPr/>
    </dgm:pt>
    <dgm:pt modelId="{7753F4E2-4BA1-4179-A941-3D97E7D46760}" type="pres">
      <dgm:prSet presAssocID="{90F189E2-4057-4373-A18B-D45373C347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38534E56-7D5C-4E63-A349-E4026AE85BB0}" type="pres">
      <dgm:prSet presAssocID="{90F189E2-4057-4373-A18B-D45373C347F7}" presName="spaceRect" presStyleCnt="0"/>
      <dgm:spPr/>
    </dgm:pt>
    <dgm:pt modelId="{67C9046C-704F-4C98-ABE4-311801C4A557}" type="pres">
      <dgm:prSet presAssocID="{90F189E2-4057-4373-A18B-D45373C347F7}" presName="textRect" presStyleLbl="revTx" presStyleIdx="1" presStyleCnt="2">
        <dgm:presLayoutVars>
          <dgm:chMax val="1"/>
          <dgm:chPref val="1"/>
        </dgm:presLayoutVars>
      </dgm:prSet>
      <dgm:spPr/>
    </dgm:pt>
  </dgm:ptLst>
  <dgm:cxnLst>
    <dgm:cxn modelId="{46FEA522-DB80-4325-8378-6E7F051EC168}" srcId="{07198141-A062-4787-9836-851E7F6DA899}" destId="{90F189E2-4057-4373-A18B-D45373C347F7}" srcOrd="1" destOrd="0" parTransId="{564F8782-B747-488E-BAD9-699D4CB2AA6E}" sibTransId="{FBF83053-17EE-4107-88D8-3DB2EFA98C76}"/>
    <dgm:cxn modelId="{CD9ACF41-8722-45F6-A718-23EDD7CD1026}" type="presOf" srcId="{07198141-A062-4787-9836-851E7F6DA899}" destId="{5DD2CF3A-44F9-4A2E-9D6A-AE3E09180BB4}" srcOrd="0" destOrd="0" presId="urn:microsoft.com/office/officeart/2018/2/layout/IconLabelList"/>
    <dgm:cxn modelId="{9C2C0DB3-312B-4CBC-BAAE-1CB7D9CBC81E}" type="presOf" srcId="{963C645E-BA36-43DA-83A8-1B969E33FED5}" destId="{71BAD8EC-0960-4B4F-89FF-C7A509AE5496}" srcOrd="0" destOrd="0" presId="urn:microsoft.com/office/officeart/2018/2/layout/IconLabelList"/>
    <dgm:cxn modelId="{992406BB-A43C-4BD7-93E1-8D2035C19424}" srcId="{07198141-A062-4787-9836-851E7F6DA899}" destId="{963C645E-BA36-43DA-83A8-1B969E33FED5}" srcOrd="0" destOrd="0" parTransId="{1FA291A9-26FE-42C7-B484-0779867BC298}" sibTransId="{332BD039-128D-48F1-902B-7F3EFDD6E1F6}"/>
    <dgm:cxn modelId="{88C4FCE2-A5E6-4C7B-B8F4-93C21E624A0F}" type="presOf" srcId="{90F189E2-4057-4373-A18B-D45373C347F7}" destId="{67C9046C-704F-4C98-ABE4-311801C4A557}" srcOrd="0" destOrd="0" presId="urn:microsoft.com/office/officeart/2018/2/layout/IconLabelList"/>
    <dgm:cxn modelId="{ED2A9966-BE83-44EB-9EDB-0C44C86CBE61}" type="presParOf" srcId="{5DD2CF3A-44F9-4A2E-9D6A-AE3E09180BB4}" destId="{351CFA71-9E8D-46FF-86E0-D5C9EC543EA8}" srcOrd="0" destOrd="0" presId="urn:microsoft.com/office/officeart/2018/2/layout/IconLabelList"/>
    <dgm:cxn modelId="{FCE04ADD-98CA-44AF-B304-2CB1894F4EA5}" type="presParOf" srcId="{351CFA71-9E8D-46FF-86E0-D5C9EC543EA8}" destId="{C412BAD4-2A2A-4F55-B497-C40557F41821}" srcOrd="0" destOrd="0" presId="urn:microsoft.com/office/officeart/2018/2/layout/IconLabelList"/>
    <dgm:cxn modelId="{F5E59D15-D634-496F-ACA4-F016C068F081}" type="presParOf" srcId="{351CFA71-9E8D-46FF-86E0-D5C9EC543EA8}" destId="{908C6F0B-AE4B-433E-AA9E-7546220DB422}" srcOrd="1" destOrd="0" presId="urn:microsoft.com/office/officeart/2018/2/layout/IconLabelList"/>
    <dgm:cxn modelId="{D5D030A1-59CB-416D-9097-E3FC4CE6F218}" type="presParOf" srcId="{351CFA71-9E8D-46FF-86E0-D5C9EC543EA8}" destId="{71BAD8EC-0960-4B4F-89FF-C7A509AE5496}" srcOrd="2" destOrd="0" presId="urn:microsoft.com/office/officeart/2018/2/layout/IconLabelList"/>
    <dgm:cxn modelId="{B923C485-5A67-44BA-8492-2CA9C4B1D72F}" type="presParOf" srcId="{5DD2CF3A-44F9-4A2E-9D6A-AE3E09180BB4}" destId="{7B35E17A-60C4-4CCF-8341-0A2C32CD40D6}" srcOrd="1" destOrd="0" presId="urn:microsoft.com/office/officeart/2018/2/layout/IconLabelList"/>
    <dgm:cxn modelId="{7A8C46D0-91BC-4DD1-9C15-EE53A4A9275D}" type="presParOf" srcId="{5DD2CF3A-44F9-4A2E-9D6A-AE3E09180BB4}" destId="{305F492F-4B9D-4E32-B505-B41AD7600970}" srcOrd="2" destOrd="0" presId="urn:microsoft.com/office/officeart/2018/2/layout/IconLabelList"/>
    <dgm:cxn modelId="{BEE9DDB0-591F-4BDF-B5D2-232992AEF03D}" type="presParOf" srcId="{305F492F-4B9D-4E32-B505-B41AD7600970}" destId="{7753F4E2-4BA1-4179-A941-3D97E7D46760}" srcOrd="0" destOrd="0" presId="urn:microsoft.com/office/officeart/2018/2/layout/IconLabelList"/>
    <dgm:cxn modelId="{C5909126-862D-4903-9BB1-DC4043DFAAE7}" type="presParOf" srcId="{305F492F-4B9D-4E32-B505-B41AD7600970}" destId="{38534E56-7D5C-4E63-A349-E4026AE85BB0}" srcOrd="1" destOrd="0" presId="urn:microsoft.com/office/officeart/2018/2/layout/IconLabelList"/>
    <dgm:cxn modelId="{681FD719-519B-4AA4-B5DE-B9B00658D253}" type="presParOf" srcId="{305F492F-4B9D-4E32-B505-B41AD7600970}" destId="{67C9046C-704F-4C98-ABE4-311801C4A55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7163A8-54E1-41EB-AB22-FA0CF1D648F7}"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3C13B9F-644B-456C-A357-4269BDCAB1D1}">
      <dgm:prSet/>
      <dgm:spPr/>
      <dgm:t>
        <a:bodyPr/>
        <a:lstStyle/>
        <a:p>
          <a:pPr>
            <a:defRPr cap="all"/>
          </a:pPr>
          <a:r>
            <a:rPr lang="en-US" b="0" i="0" baseline="0"/>
            <a:t>Dynamic Voltage and Frequency Scaling (DVFS) </a:t>
          </a:r>
          <a:endParaRPr lang="en-US"/>
        </a:p>
      </dgm:t>
    </dgm:pt>
    <dgm:pt modelId="{B12EB25B-C218-4E60-9B4C-14B1F58D147B}" type="parTrans" cxnId="{105DA49B-3900-4200-867A-6342AF2695A9}">
      <dgm:prSet/>
      <dgm:spPr/>
      <dgm:t>
        <a:bodyPr/>
        <a:lstStyle/>
        <a:p>
          <a:endParaRPr lang="en-US"/>
        </a:p>
      </dgm:t>
    </dgm:pt>
    <dgm:pt modelId="{2353FE03-68A8-4241-B102-A3C50415187C}" type="sibTrans" cxnId="{105DA49B-3900-4200-867A-6342AF2695A9}">
      <dgm:prSet/>
      <dgm:spPr/>
      <dgm:t>
        <a:bodyPr/>
        <a:lstStyle/>
        <a:p>
          <a:endParaRPr lang="en-US"/>
        </a:p>
      </dgm:t>
    </dgm:pt>
    <dgm:pt modelId="{4C442A81-5FA9-4B4B-ACF1-1A6A5BC4DDDE}">
      <dgm:prSet/>
      <dgm:spPr/>
      <dgm:t>
        <a:bodyPr/>
        <a:lstStyle/>
        <a:p>
          <a:pPr>
            <a:defRPr cap="all"/>
          </a:pPr>
          <a:r>
            <a:rPr lang="en-US" b="0" i="0" baseline="0"/>
            <a:t>Virtual Machine (VM) migration </a:t>
          </a:r>
          <a:endParaRPr lang="en-US"/>
        </a:p>
      </dgm:t>
    </dgm:pt>
    <dgm:pt modelId="{5C418878-392C-4F97-823D-1044B001FD21}" type="parTrans" cxnId="{48C396CE-CB3D-4164-9F01-67A7D932B00A}">
      <dgm:prSet/>
      <dgm:spPr/>
      <dgm:t>
        <a:bodyPr/>
        <a:lstStyle/>
        <a:p>
          <a:endParaRPr lang="en-US"/>
        </a:p>
      </dgm:t>
    </dgm:pt>
    <dgm:pt modelId="{D917AE90-795D-45C2-B047-DE42C81D83DD}" type="sibTrans" cxnId="{48C396CE-CB3D-4164-9F01-67A7D932B00A}">
      <dgm:prSet/>
      <dgm:spPr/>
      <dgm:t>
        <a:bodyPr/>
        <a:lstStyle/>
        <a:p>
          <a:endParaRPr lang="en-US"/>
        </a:p>
      </dgm:t>
    </dgm:pt>
    <dgm:pt modelId="{81AAA973-2DAA-41DD-8A7A-6644789D089A}">
      <dgm:prSet/>
      <dgm:spPr/>
      <dgm:t>
        <a:bodyPr/>
        <a:lstStyle/>
        <a:p>
          <a:pPr>
            <a:defRPr cap="all"/>
          </a:pPr>
          <a:r>
            <a:rPr lang="en-US" b="0" i="0" baseline="0" dirty="0"/>
            <a:t>Bin packing algorithmic problem</a:t>
          </a:r>
          <a:endParaRPr lang="en-US" dirty="0"/>
        </a:p>
      </dgm:t>
    </dgm:pt>
    <dgm:pt modelId="{66C23B79-063E-4081-A833-2C3AF5B1FF0A}" type="parTrans" cxnId="{A860C29E-3F42-4A84-86F9-6FFF85E65732}">
      <dgm:prSet/>
      <dgm:spPr/>
      <dgm:t>
        <a:bodyPr/>
        <a:lstStyle/>
        <a:p>
          <a:endParaRPr lang="en-US"/>
        </a:p>
      </dgm:t>
    </dgm:pt>
    <dgm:pt modelId="{AA913458-5FD6-428E-ABC7-D1EA11060C45}" type="sibTrans" cxnId="{A860C29E-3F42-4A84-86F9-6FFF85E65732}">
      <dgm:prSet/>
      <dgm:spPr/>
      <dgm:t>
        <a:bodyPr/>
        <a:lstStyle/>
        <a:p>
          <a:endParaRPr lang="en-US"/>
        </a:p>
      </dgm:t>
    </dgm:pt>
    <dgm:pt modelId="{C6A0BBD3-D3A9-40A4-BBB4-A6D0B77D9A22}" type="pres">
      <dgm:prSet presAssocID="{727163A8-54E1-41EB-AB22-FA0CF1D648F7}" presName="root" presStyleCnt="0">
        <dgm:presLayoutVars>
          <dgm:dir/>
          <dgm:resizeHandles val="exact"/>
        </dgm:presLayoutVars>
      </dgm:prSet>
      <dgm:spPr/>
    </dgm:pt>
    <dgm:pt modelId="{754CD45E-4E21-41C2-BA4E-5416F917B160}" type="pres">
      <dgm:prSet presAssocID="{B3C13B9F-644B-456C-A357-4269BDCAB1D1}" presName="compNode" presStyleCnt="0"/>
      <dgm:spPr/>
    </dgm:pt>
    <dgm:pt modelId="{A5E50F1F-CE5C-4AA9-8DD1-FD2B3D34ADDA}" type="pres">
      <dgm:prSet presAssocID="{B3C13B9F-644B-456C-A357-4269BDCAB1D1}" presName="iconBgRect" presStyleLbl="bgShp" presStyleIdx="0" presStyleCnt="3"/>
      <dgm:spPr>
        <a:prstGeom prst="round2DiagRect">
          <a:avLst>
            <a:gd name="adj1" fmla="val 29727"/>
            <a:gd name="adj2" fmla="val 0"/>
          </a:avLst>
        </a:prstGeom>
      </dgm:spPr>
    </dgm:pt>
    <dgm:pt modelId="{56BF96FA-5AE1-401E-A16C-81621F4BAC36}" type="pres">
      <dgm:prSet presAssocID="{B3C13B9F-644B-456C-A357-4269BDCAB1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A9E26802-CD5E-455F-A6B6-57FEB4942C78}" type="pres">
      <dgm:prSet presAssocID="{B3C13B9F-644B-456C-A357-4269BDCAB1D1}" presName="spaceRect" presStyleCnt="0"/>
      <dgm:spPr/>
    </dgm:pt>
    <dgm:pt modelId="{3F2D22AA-2A1C-4253-8CEB-D1772D282B46}" type="pres">
      <dgm:prSet presAssocID="{B3C13B9F-644B-456C-A357-4269BDCAB1D1}" presName="textRect" presStyleLbl="revTx" presStyleIdx="0" presStyleCnt="3">
        <dgm:presLayoutVars>
          <dgm:chMax val="1"/>
          <dgm:chPref val="1"/>
        </dgm:presLayoutVars>
      </dgm:prSet>
      <dgm:spPr/>
    </dgm:pt>
    <dgm:pt modelId="{B959BCA6-067E-4BB9-BB93-475972C22EB5}" type="pres">
      <dgm:prSet presAssocID="{2353FE03-68A8-4241-B102-A3C50415187C}" presName="sibTrans" presStyleCnt="0"/>
      <dgm:spPr/>
    </dgm:pt>
    <dgm:pt modelId="{C00EEBE2-1DD6-45CE-98C3-F2C7FA9E87DE}" type="pres">
      <dgm:prSet presAssocID="{4C442A81-5FA9-4B4B-ACF1-1A6A5BC4DDDE}" presName="compNode" presStyleCnt="0"/>
      <dgm:spPr/>
    </dgm:pt>
    <dgm:pt modelId="{6A1AE5BF-A20C-49E0-99D9-FA75F8FF0AE4}" type="pres">
      <dgm:prSet presAssocID="{4C442A81-5FA9-4B4B-ACF1-1A6A5BC4DDDE}" presName="iconBgRect" presStyleLbl="bgShp" presStyleIdx="1" presStyleCnt="3"/>
      <dgm:spPr>
        <a:prstGeom prst="round2DiagRect">
          <a:avLst>
            <a:gd name="adj1" fmla="val 29727"/>
            <a:gd name="adj2" fmla="val 0"/>
          </a:avLst>
        </a:prstGeom>
      </dgm:spPr>
    </dgm:pt>
    <dgm:pt modelId="{5D9E27B8-A1D9-417A-BDB0-4ED9B70F6C7A}" type="pres">
      <dgm:prSet presAssocID="{4C442A81-5FA9-4B4B-ACF1-1A6A5BC4DD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404EC66-9012-46F9-A868-287D1C243709}" type="pres">
      <dgm:prSet presAssocID="{4C442A81-5FA9-4B4B-ACF1-1A6A5BC4DDDE}" presName="spaceRect" presStyleCnt="0"/>
      <dgm:spPr/>
    </dgm:pt>
    <dgm:pt modelId="{C1DDD43D-8793-4AE8-8FF0-33EFA2BE6727}" type="pres">
      <dgm:prSet presAssocID="{4C442A81-5FA9-4B4B-ACF1-1A6A5BC4DDDE}" presName="textRect" presStyleLbl="revTx" presStyleIdx="1" presStyleCnt="3">
        <dgm:presLayoutVars>
          <dgm:chMax val="1"/>
          <dgm:chPref val="1"/>
        </dgm:presLayoutVars>
      </dgm:prSet>
      <dgm:spPr/>
    </dgm:pt>
    <dgm:pt modelId="{846FF94C-7DEE-40B3-A35C-8D78463578BA}" type="pres">
      <dgm:prSet presAssocID="{D917AE90-795D-45C2-B047-DE42C81D83DD}" presName="sibTrans" presStyleCnt="0"/>
      <dgm:spPr/>
    </dgm:pt>
    <dgm:pt modelId="{E336C47D-96BC-48A6-91F4-DDAE896153F5}" type="pres">
      <dgm:prSet presAssocID="{81AAA973-2DAA-41DD-8A7A-6644789D089A}" presName="compNode" presStyleCnt="0"/>
      <dgm:spPr/>
    </dgm:pt>
    <dgm:pt modelId="{AF251B59-7E72-411A-8F79-1125F36887D0}" type="pres">
      <dgm:prSet presAssocID="{81AAA973-2DAA-41DD-8A7A-6644789D089A}" presName="iconBgRect" presStyleLbl="bgShp" presStyleIdx="2" presStyleCnt="3"/>
      <dgm:spPr>
        <a:prstGeom prst="round2DiagRect">
          <a:avLst>
            <a:gd name="adj1" fmla="val 29727"/>
            <a:gd name="adj2" fmla="val 0"/>
          </a:avLst>
        </a:prstGeom>
      </dgm:spPr>
    </dgm:pt>
    <dgm:pt modelId="{C4A42EC7-3951-47C0-859A-C23AB68E2AC3}" type="pres">
      <dgm:prSet presAssocID="{81AAA973-2DAA-41DD-8A7A-6644789D08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E8ACFD25-B06D-4951-B413-CFAD21ED6056}" type="pres">
      <dgm:prSet presAssocID="{81AAA973-2DAA-41DD-8A7A-6644789D089A}" presName="spaceRect" presStyleCnt="0"/>
      <dgm:spPr/>
    </dgm:pt>
    <dgm:pt modelId="{FD5E949C-9028-4BA8-8874-B507FC326E13}" type="pres">
      <dgm:prSet presAssocID="{81AAA973-2DAA-41DD-8A7A-6644789D089A}" presName="textRect" presStyleLbl="revTx" presStyleIdx="2" presStyleCnt="3">
        <dgm:presLayoutVars>
          <dgm:chMax val="1"/>
          <dgm:chPref val="1"/>
        </dgm:presLayoutVars>
      </dgm:prSet>
      <dgm:spPr/>
    </dgm:pt>
  </dgm:ptLst>
  <dgm:cxnLst>
    <dgm:cxn modelId="{637E724B-50FB-4411-B965-B9FDDA633890}" type="presOf" srcId="{B3C13B9F-644B-456C-A357-4269BDCAB1D1}" destId="{3F2D22AA-2A1C-4253-8CEB-D1772D282B46}" srcOrd="0" destOrd="0" presId="urn:microsoft.com/office/officeart/2018/5/layout/IconLeafLabelList"/>
    <dgm:cxn modelId="{D547C275-9327-4FA4-8661-ABA2C230EA63}" type="presOf" srcId="{4C442A81-5FA9-4B4B-ACF1-1A6A5BC4DDDE}" destId="{C1DDD43D-8793-4AE8-8FF0-33EFA2BE6727}" srcOrd="0" destOrd="0" presId="urn:microsoft.com/office/officeart/2018/5/layout/IconLeafLabelList"/>
    <dgm:cxn modelId="{105DA49B-3900-4200-867A-6342AF2695A9}" srcId="{727163A8-54E1-41EB-AB22-FA0CF1D648F7}" destId="{B3C13B9F-644B-456C-A357-4269BDCAB1D1}" srcOrd="0" destOrd="0" parTransId="{B12EB25B-C218-4E60-9B4C-14B1F58D147B}" sibTransId="{2353FE03-68A8-4241-B102-A3C50415187C}"/>
    <dgm:cxn modelId="{A860C29E-3F42-4A84-86F9-6FFF85E65732}" srcId="{727163A8-54E1-41EB-AB22-FA0CF1D648F7}" destId="{81AAA973-2DAA-41DD-8A7A-6644789D089A}" srcOrd="2" destOrd="0" parTransId="{66C23B79-063E-4081-A833-2C3AF5B1FF0A}" sibTransId="{AA913458-5FD6-428E-ABC7-D1EA11060C45}"/>
    <dgm:cxn modelId="{05ABC99E-D19F-44F9-8F46-42572A60DD6D}" type="presOf" srcId="{727163A8-54E1-41EB-AB22-FA0CF1D648F7}" destId="{C6A0BBD3-D3A9-40A4-BBB4-A6D0B77D9A22}" srcOrd="0" destOrd="0" presId="urn:microsoft.com/office/officeart/2018/5/layout/IconLeafLabelList"/>
    <dgm:cxn modelId="{E8149CBC-B6CF-4A76-83F5-89CC3CDD54D6}" type="presOf" srcId="{81AAA973-2DAA-41DD-8A7A-6644789D089A}" destId="{FD5E949C-9028-4BA8-8874-B507FC326E13}" srcOrd="0" destOrd="0" presId="urn:microsoft.com/office/officeart/2018/5/layout/IconLeafLabelList"/>
    <dgm:cxn modelId="{48C396CE-CB3D-4164-9F01-67A7D932B00A}" srcId="{727163A8-54E1-41EB-AB22-FA0CF1D648F7}" destId="{4C442A81-5FA9-4B4B-ACF1-1A6A5BC4DDDE}" srcOrd="1" destOrd="0" parTransId="{5C418878-392C-4F97-823D-1044B001FD21}" sibTransId="{D917AE90-795D-45C2-B047-DE42C81D83DD}"/>
    <dgm:cxn modelId="{E4B798C4-DBA9-4612-89B1-1CE9D3185A84}" type="presParOf" srcId="{C6A0BBD3-D3A9-40A4-BBB4-A6D0B77D9A22}" destId="{754CD45E-4E21-41C2-BA4E-5416F917B160}" srcOrd="0" destOrd="0" presId="urn:microsoft.com/office/officeart/2018/5/layout/IconLeafLabelList"/>
    <dgm:cxn modelId="{0C840745-BFD1-4886-9F9F-5A94383D7769}" type="presParOf" srcId="{754CD45E-4E21-41C2-BA4E-5416F917B160}" destId="{A5E50F1F-CE5C-4AA9-8DD1-FD2B3D34ADDA}" srcOrd="0" destOrd="0" presId="urn:microsoft.com/office/officeart/2018/5/layout/IconLeafLabelList"/>
    <dgm:cxn modelId="{CE8F3C9C-B66F-4A09-8151-4515CCC720BF}" type="presParOf" srcId="{754CD45E-4E21-41C2-BA4E-5416F917B160}" destId="{56BF96FA-5AE1-401E-A16C-81621F4BAC36}" srcOrd="1" destOrd="0" presId="urn:microsoft.com/office/officeart/2018/5/layout/IconLeafLabelList"/>
    <dgm:cxn modelId="{25F90746-0374-495C-A6DE-FCA97C654450}" type="presParOf" srcId="{754CD45E-4E21-41C2-BA4E-5416F917B160}" destId="{A9E26802-CD5E-455F-A6B6-57FEB4942C78}" srcOrd="2" destOrd="0" presId="urn:microsoft.com/office/officeart/2018/5/layout/IconLeafLabelList"/>
    <dgm:cxn modelId="{D6BF627B-2C85-4C57-A2F7-EEE261CDC53D}" type="presParOf" srcId="{754CD45E-4E21-41C2-BA4E-5416F917B160}" destId="{3F2D22AA-2A1C-4253-8CEB-D1772D282B46}" srcOrd="3" destOrd="0" presId="urn:microsoft.com/office/officeart/2018/5/layout/IconLeafLabelList"/>
    <dgm:cxn modelId="{4707BEF6-2F8F-4ACA-B41A-9EC2EF4763C4}" type="presParOf" srcId="{C6A0BBD3-D3A9-40A4-BBB4-A6D0B77D9A22}" destId="{B959BCA6-067E-4BB9-BB93-475972C22EB5}" srcOrd="1" destOrd="0" presId="urn:microsoft.com/office/officeart/2018/5/layout/IconLeafLabelList"/>
    <dgm:cxn modelId="{4F03CBF8-6A66-4D2F-AF51-EFE5B3FDCB12}" type="presParOf" srcId="{C6A0BBD3-D3A9-40A4-BBB4-A6D0B77D9A22}" destId="{C00EEBE2-1DD6-45CE-98C3-F2C7FA9E87DE}" srcOrd="2" destOrd="0" presId="urn:microsoft.com/office/officeart/2018/5/layout/IconLeafLabelList"/>
    <dgm:cxn modelId="{2E3F0990-E679-4A40-86ED-C116DA2EAA7E}" type="presParOf" srcId="{C00EEBE2-1DD6-45CE-98C3-F2C7FA9E87DE}" destId="{6A1AE5BF-A20C-49E0-99D9-FA75F8FF0AE4}" srcOrd="0" destOrd="0" presId="urn:microsoft.com/office/officeart/2018/5/layout/IconLeafLabelList"/>
    <dgm:cxn modelId="{2F660F0D-0DAE-419A-A33A-845CED3E689B}" type="presParOf" srcId="{C00EEBE2-1DD6-45CE-98C3-F2C7FA9E87DE}" destId="{5D9E27B8-A1D9-417A-BDB0-4ED9B70F6C7A}" srcOrd="1" destOrd="0" presId="urn:microsoft.com/office/officeart/2018/5/layout/IconLeafLabelList"/>
    <dgm:cxn modelId="{3F8231FA-4996-4B0E-BDBD-9E8CF909E119}" type="presParOf" srcId="{C00EEBE2-1DD6-45CE-98C3-F2C7FA9E87DE}" destId="{5404EC66-9012-46F9-A868-287D1C243709}" srcOrd="2" destOrd="0" presId="urn:microsoft.com/office/officeart/2018/5/layout/IconLeafLabelList"/>
    <dgm:cxn modelId="{23D29B94-0271-4D0F-8F9E-13EEBF6D807A}" type="presParOf" srcId="{C00EEBE2-1DD6-45CE-98C3-F2C7FA9E87DE}" destId="{C1DDD43D-8793-4AE8-8FF0-33EFA2BE6727}" srcOrd="3" destOrd="0" presId="urn:microsoft.com/office/officeart/2018/5/layout/IconLeafLabelList"/>
    <dgm:cxn modelId="{EBEF3EC9-0C9C-4FCC-8459-0888C1DA9962}" type="presParOf" srcId="{C6A0BBD3-D3A9-40A4-BBB4-A6D0B77D9A22}" destId="{846FF94C-7DEE-40B3-A35C-8D78463578BA}" srcOrd="3" destOrd="0" presId="urn:microsoft.com/office/officeart/2018/5/layout/IconLeafLabelList"/>
    <dgm:cxn modelId="{85F5A92C-7C99-4D8F-8C5A-7CDCF2C0DC88}" type="presParOf" srcId="{C6A0BBD3-D3A9-40A4-BBB4-A6D0B77D9A22}" destId="{E336C47D-96BC-48A6-91F4-DDAE896153F5}" srcOrd="4" destOrd="0" presId="urn:microsoft.com/office/officeart/2018/5/layout/IconLeafLabelList"/>
    <dgm:cxn modelId="{E7167DEA-4BE1-4A6B-A445-B2BB9ADE99F4}" type="presParOf" srcId="{E336C47D-96BC-48A6-91F4-DDAE896153F5}" destId="{AF251B59-7E72-411A-8F79-1125F36887D0}" srcOrd="0" destOrd="0" presId="urn:microsoft.com/office/officeart/2018/5/layout/IconLeafLabelList"/>
    <dgm:cxn modelId="{B547C773-E066-45C8-BF44-EBFD9D2DE232}" type="presParOf" srcId="{E336C47D-96BC-48A6-91F4-DDAE896153F5}" destId="{C4A42EC7-3951-47C0-859A-C23AB68E2AC3}" srcOrd="1" destOrd="0" presId="urn:microsoft.com/office/officeart/2018/5/layout/IconLeafLabelList"/>
    <dgm:cxn modelId="{F408AC65-E49C-4E15-85AB-2C87C99B58CD}" type="presParOf" srcId="{E336C47D-96BC-48A6-91F4-DDAE896153F5}" destId="{E8ACFD25-B06D-4951-B413-CFAD21ED6056}" srcOrd="2" destOrd="0" presId="urn:microsoft.com/office/officeart/2018/5/layout/IconLeafLabelList"/>
    <dgm:cxn modelId="{99B9D870-D121-4ED2-B906-3038F66FDD96}" type="presParOf" srcId="{E336C47D-96BC-48A6-91F4-DDAE896153F5}" destId="{FD5E949C-9028-4BA8-8874-B507FC326E1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2BAD4-2A2A-4F55-B497-C40557F41821}">
      <dsp:nvSpPr>
        <dsp:cNvPr id="0" name=""/>
        <dsp:cNvSpPr/>
      </dsp:nvSpPr>
      <dsp:spPr>
        <a:xfrm>
          <a:off x="794091" y="619608"/>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AD8EC-0960-4B4F-89FF-C7A509AE5496}">
      <dsp:nvSpPr>
        <dsp:cNvPr id="0" name=""/>
        <dsp:cNvSpPr/>
      </dsp:nvSpPr>
      <dsp:spPr>
        <a:xfrm>
          <a:off x="17559" y="2241791"/>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b="0" i="0" kern="1200" baseline="0"/>
            <a:t>Scalable Storage</a:t>
          </a:r>
          <a:endParaRPr lang="en-US" sz="2100" kern="1200"/>
        </a:p>
      </dsp:txBody>
      <dsp:txXfrm>
        <a:off x="17559" y="2241791"/>
        <a:ext cx="2823750" cy="720000"/>
      </dsp:txXfrm>
    </dsp:sp>
    <dsp:sp modelId="{7753F4E2-4BA1-4179-A941-3D97E7D46760}">
      <dsp:nvSpPr>
        <dsp:cNvPr id="0" name=""/>
        <dsp:cNvSpPr/>
      </dsp:nvSpPr>
      <dsp:spPr>
        <a:xfrm>
          <a:off x="4111997" y="619608"/>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9046C-704F-4C98-ABE4-311801C4A557}">
      <dsp:nvSpPr>
        <dsp:cNvPr id="0" name=""/>
        <dsp:cNvSpPr/>
      </dsp:nvSpPr>
      <dsp:spPr>
        <a:xfrm>
          <a:off x="3335466" y="2241791"/>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b="0" i="0" kern="1200" baseline="0"/>
            <a:t>Elastic Computing Power</a:t>
          </a:r>
          <a:br>
            <a:rPr lang="en-US" sz="2100" kern="1200" baseline="0"/>
          </a:br>
          <a:endParaRPr lang="en-US" sz="2100" kern="1200"/>
        </a:p>
      </dsp:txBody>
      <dsp:txXfrm>
        <a:off x="3335466" y="2241791"/>
        <a:ext cx="282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50F1F-CE5C-4AA9-8DD1-FD2B3D34ADDA}">
      <dsp:nvSpPr>
        <dsp:cNvPr id="0" name=""/>
        <dsp:cNvSpPr/>
      </dsp:nvSpPr>
      <dsp:spPr>
        <a:xfrm>
          <a:off x="638099" y="305700"/>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F96FA-5AE1-401E-A16C-81621F4BAC36}">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F2D22AA-2A1C-4253-8CEB-D1772D282B46}">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baseline="0"/>
            <a:t>Dynamic Voltage and Frequency Scaling (DVFS) </a:t>
          </a:r>
          <a:endParaRPr lang="en-US" sz="1800" kern="1200"/>
        </a:p>
      </dsp:txBody>
      <dsp:txXfrm>
        <a:off x="89662" y="2555700"/>
        <a:ext cx="2812500" cy="720000"/>
      </dsp:txXfrm>
    </dsp:sp>
    <dsp:sp modelId="{6A1AE5BF-A20C-49E0-99D9-FA75F8FF0AE4}">
      <dsp:nvSpPr>
        <dsp:cNvPr id="0" name=""/>
        <dsp:cNvSpPr/>
      </dsp:nvSpPr>
      <dsp:spPr>
        <a:xfrm>
          <a:off x="3942787" y="305700"/>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E27B8-A1D9-417A-BDB0-4ED9B70F6C7A}">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1DDD43D-8793-4AE8-8FF0-33EFA2BE6727}">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baseline="0"/>
            <a:t>Virtual Machine (VM) migration </a:t>
          </a:r>
          <a:endParaRPr lang="en-US" sz="1800" kern="1200"/>
        </a:p>
      </dsp:txBody>
      <dsp:txXfrm>
        <a:off x="3394350" y="2555700"/>
        <a:ext cx="2812500" cy="720000"/>
      </dsp:txXfrm>
    </dsp:sp>
    <dsp:sp modelId="{AF251B59-7E72-411A-8F79-1125F36887D0}">
      <dsp:nvSpPr>
        <dsp:cNvPr id="0" name=""/>
        <dsp:cNvSpPr/>
      </dsp:nvSpPr>
      <dsp:spPr>
        <a:xfrm>
          <a:off x="7247475" y="305700"/>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42EC7-3951-47C0-859A-C23AB68E2AC3}">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5E949C-9028-4BA8-8874-B507FC326E13}">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baseline="0" dirty="0"/>
            <a:t>Bin packing algorithmic problem</a:t>
          </a:r>
          <a:endParaRPr lang="en-US" sz="1800" kern="1200" dirty="0"/>
        </a:p>
      </dsp:txBody>
      <dsp:txXfrm>
        <a:off x="6699037" y="255570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22F07-495F-BD44-9B67-52CFEA756529}" type="datetimeFigureOut">
              <a:rPr lang="en-LB" smtClean="0"/>
              <a:t>15/05/2023</a:t>
            </a:fld>
            <a:endParaRPr lang="en-L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90B60-F4EC-7344-AC65-50E443DF641E}" type="slidenum">
              <a:rPr lang="en-LB" smtClean="0"/>
              <a:t>‹#›</a:t>
            </a:fld>
            <a:endParaRPr lang="en-LB"/>
          </a:p>
        </p:txBody>
      </p:sp>
    </p:spTree>
    <p:extLst>
      <p:ext uri="{BB962C8B-B14F-4D97-AF65-F5344CB8AC3E}">
        <p14:creationId xmlns:p14="http://schemas.microsoft.com/office/powerpoint/2010/main" val="265009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B" dirty="0"/>
          </a:p>
        </p:txBody>
      </p:sp>
      <p:sp>
        <p:nvSpPr>
          <p:cNvPr id="4" name="Slide Number Placeholder 3"/>
          <p:cNvSpPr>
            <a:spLocks noGrp="1"/>
          </p:cNvSpPr>
          <p:nvPr>
            <p:ph type="sldNum" sz="quarter" idx="5"/>
          </p:nvPr>
        </p:nvSpPr>
        <p:spPr/>
        <p:txBody>
          <a:bodyPr/>
          <a:lstStyle/>
          <a:p>
            <a:fld id="{2E890B60-F4EC-7344-AC65-50E443DF641E}" type="slidenum">
              <a:rPr lang="en-LB" smtClean="0"/>
              <a:t>8</a:t>
            </a:fld>
            <a:endParaRPr lang="en-LB"/>
          </a:p>
        </p:txBody>
      </p:sp>
    </p:spTree>
    <p:extLst>
      <p:ext uri="{BB962C8B-B14F-4D97-AF65-F5344CB8AC3E}">
        <p14:creationId xmlns:p14="http://schemas.microsoft.com/office/powerpoint/2010/main" val="418947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1C49C8-CBD3-0F46-A717-859842BE0974}" type="datetimeFigureOut">
              <a:rPr lang="en-LB" smtClean="0"/>
              <a:t>15/05/2023</a:t>
            </a:fld>
            <a:endParaRPr lang="en-L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L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CF20233-3C92-CF42-9991-15F1E7E9A9F1}" type="slidenum">
              <a:rPr lang="en-LB" smtClean="0"/>
              <a:t>‹#›</a:t>
            </a:fld>
            <a:endParaRPr lang="en-L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210858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C49C8-CBD3-0F46-A717-859842BE0974}" type="datetimeFigureOut">
              <a:rPr lang="en-LB" smtClean="0"/>
              <a:t>15/05/2023</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410541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C49C8-CBD3-0F46-A717-859842BE0974}" type="datetimeFigureOut">
              <a:rPr lang="en-LB" smtClean="0"/>
              <a:t>15/05/2023</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287116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C49C8-CBD3-0F46-A717-859842BE0974}" type="datetimeFigureOut">
              <a:rPr lang="en-LB" smtClean="0"/>
              <a:t>15/05/2023</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35991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D1C49C8-CBD3-0F46-A717-859842BE0974}" type="datetimeFigureOut">
              <a:rPr lang="en-LB" smtClean="0"/>
              <a:t>15/05/2023</a:t>
            </a:fld>
            <a:endParaRPr lang="en-L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L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CF20233-3C92-CF42-9991-15F1E7E9A9F1}" type="slidenum">
              <a:rPr lang="en-LB" smtClean="0"/>
              <a:t>‹#›</a:t>
            </a:fld>
            <a:endParaRPr lang="en-L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761836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C49C8-CBD3-0F46-A717-859842BE0974}" type="datetimeFigureOut">
              <a:rPr lang="en-LB" smtClean="0"/>
              <a:t>15/05/2023</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87285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C49C8-CBD3-0F46-A717-859842BE0974}" type="datetimeFigureOut">
              <a:rPr lang="en-LB" smtClean="0"/>
              <a:t>15/05/2023</a:t>
            </a:fld>
            <a:endParaRPr lang="en-LB"/>
          </a:p>
        </p:txBody>
      </p:sp>
      <p:sp>
        <p:nvSpPr>
          <p:cNvPr id="8" name="Footer Placeholder 7"/>
          <p:cNvSpPr>
            <a:spLocks noGrp="1"/>
          </p:cNvSpPr>
          <p:nvPr>
            <p:ph type="ftr" sz="quarter" idx="11"/>
          </p:nvPr>
        </p:nvSpPr>
        <p:spPr/>
        <p:txBody>
          <a:bodyPr/>
          <a:lstStyle/>
          <a:p>
            <a:endParaRPr lang="en-LB"/>
          </a:p>
        </p:txBody>
      </p:sp>
      <p:sp>
        <p:nvSpPr>
          <p:cNvPr id="9" name="Slide Number Placeholder 8"/>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306257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C49C8-CBD3-0F46-A717-859842BE0974}" type="datetimeFigureOut">
              <a:rPr lang="en-LB" smtClean="0"/>
              <a:t>15/05/2023</a:t>
            </a:fld>
            <a:endParaRPr lang="en-LB"/>
          </a:p>
        </p:txBody>
      </p:sp>
      <p:sp>
        <p:nvSpPr>
          <p:cNvPr id="4" name="Footer Placeholder 3"/>
          <p:cNvSpPr>
            <a:spLocks noGrp="1"/>
          </p:cNvSpPr>
          <p:nvPr>
            <p:ph type="ftr" sz="quarter" idx="11"/>
          </p:nvPr>
        </p:nvSpPr>
        <p:spPr/>
        <p:txBody>
          <a:bodyPr/>
          <a:lstStyle/>
          <a:p>
            <a:endParaRPr lang="en-LB"/>
          </a:p>
        </p:txBody>
      </p:sp>
      <p:sp>
        <p:nvSpPr>
          <p:cNvPr id="5" name="Slide Number Placeholder 4"/>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44338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C49C8-CBD3-0F46-A717-859842BE0974}" type="datetimeFigureOut">
              <a:rPr lang="en-LB" smtClean="0"/>
              <a:t>15/05/2023</a:t>
            </a:fld>
            <a:endParaRPr lang="en-LB"/>
          </a:p>
        </p:txBody>
      </p:sp>
      <p:sp>
        <p:nvSpPr>
          <p:cNvPr id="3" name="Footer Placeholder 2"/>
          <p:cNvSpPr>
            <a:spLocks noGrp="1"/>
          </p:cNvSpPr>
          <p:nvPr>
            <p:ph type="ftr" sz="quarter" idx="11"/>
          </p:nvPr>
        </p:nvSpPr>
        <p:spPr/>
        <p:txBody>
          <a:bodyPr/>
          <a:lstStyle/>
          <a:p>
            <a:endParaRPr lang="en-LB"/>
          </a:p>
        </p:txBody>
      </p:sp>
      <p:sp>
        <p:nvSpPr>
          <p:cNvPr id="4" name="Slide Number Placeholder 3"/>
          <p:cNvSpPr>
            <a:spLocks noGrp="1"/>
          </p:cNvSpPr>
          <p:nvPr>
            <p:ph type="sldNum" sz="quarter" idx="12"/>
          </p:nvPr>
        </p:nvSpPr>
        <p:spPr/>
        <p:txBody>
          <a:bodyPr/>
          <a:lstStyle/>
          <a:p>
            <a:fld id="{3CF20233-3C92-CF42-9991-15F1E7E9A9F1}" type="slidenum">
              <a:rPr lang="en-LB" smtClean="0"/>
              <a:t>‹#›</a:t>
            </a:fld>
            <a:endParaRPr lang="en-LB"/>
          </a:p>
        </p:txBody>
      </p:sp>
    </p:spTree>
    <p:extLst>
      <p:ext uri="{BB962C8B-B14F-4D97-AF65-F5344CB8AC3E}">
        <p14:creationId xmlns:p14="http://schemas.microsoft.com/office/powerpoint/2010/main" val="28240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1C49C8-CBD3-0F46-A717-859842BE0974}" type="datetimeFigureOut">
              <a:rPr lang="en-LB" smtClean="0"/>
              <a:t>15/05/2023</a:t>
            </a:fld>
            <a:endParaRPr lang="en-L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L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F20233-3C92-CF42-9991-15F1E7E9A9F1}" type="slidenum">
              <a:rPr lang="en-LB" smtClean="0"/>
              <a:t>‹#›</a:t>
            </a:fld>
            <a:endParaRPr lang="en-L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127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1C49C8-CBD3-0F46-A717-859842BE0974}" type="datetimeFigureOut">
              <a:rPr lang="en-LB" smtClean="0"/>
              <a:t>15/05/2023</a:t>
            </a:fld>
            <a:endParaRPr lang="en-L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L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F20233-3C92-CF42-9991-15F1E7E9A9F1}" type="slidenum">
              <a:rPr lang="en-LB" smtClean="0"/>
              <a:t>‹#›</a:t>
            </a:fld>
            <a:endParaRPr lang="en-L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95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1C49C8-CBD3-0F46-A717-859842BE0974}" type="datetimeFigureOut">
              <a:rPr lang="en-LB" smtClean="0"/>
              <a:t>15/05/2023</a:t>
            </a:fld>
            <a:endParaRPr lang="en-L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L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CF20233-3C92-CF42-9991-15F1E7E9A9F1}" type="slidenum">
              <a:rPr lang="en-LB" smtClean="0"/>
              <a:t>‹#›</a:t>
            </a:fld>
            <a:endParaRPr lang="en-L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10392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AF8F-1BB5-C44A-9FEE-3EA1A7458463}"/>
              </a:ext>
            </a:extLst>
          </p:cNvPr>
          <p:cNvSpPr>
            <a:spLocks noGrp="1"/>
          </p:cNvSpPr>
          <p:nvPr>
            <p:ph type="ctrTitle"/>
          </p:nvPr>
        </p:nvSpPr>
        <p:spPr/>
        <p:txBody>
          <a:bodyPr/>
          <a:lstStyle/>
          <a:p>
            <a:r>
              <a:rPr lang="en-LB" dirty="0"/>
              <a:t>Cloud Computing</a:t>
            </a:r>
            <a:br>
              <a:rPr lang="en-LB" dirty="0"/>
            </a:br>
            <a:endParaRPr lang="en-LB" dirty="0"/>
          </a:p>
        </p:txBody>
      </p:sp>
      <p:sp>
        <p:nvSpPr>
          <p:cNvPr id="3" name="Subtitle 2">
            <a:extLst>
              <a:ext uri="{FF2B5EF4-FFF2-40B4-BE49-F238E27FC236}">
                <a16:creationId xmlns:a16="http://schemas.microsoft.com/office/drawing/2014/main" id="{0DBBC267-848D-D445-A68D-ADDE3605283C}"/>
              </a:ext>
            </a:extLst>
          </p:cNvPr>
          <p:cNvSpPr>
            <a:spLocks noGrp="1"/>
          </p:cNvSpPr>
          <p:nvPr>
            <p:ph type="subTitle" idx="1"/>
          </p:nvPr>
        </p:nvSpPr>
        <p:spPr/>
        <p:txBody>
          <a:bodyPr/>
          <a:lstStyle/>
          <a:p>
            <a:r>
              <a:rPr lang="en-LB" dirty="0"/>
              <a:t>By: Antonio wehbe</a:t>
            </a:r>
          </a:p>
        </p:txBody>
      </p:sp>
    </p:spTree>
    <p:extLst>
      <p:ext uri="{BB962C8B-B14F-4D97-AF65-F5344CB8AC3E}">
        <p14:creationId xmlns:p14="http://schemas.microsoft.com/office/powerpoint/2010/main" val="267027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49D28597-BB28-FAAA-1012-C648755CB6FA}"/>
              </a:ext>
            </a:extLst>
          </p:cNvPr>
          <p:cNvPicPr>
            <a:picLocks noChangeAspect="1"/>
          </p:cNvPicPr>
          <p:nvPr/>
        </p:nvPicPr>
        <p:blipFill rotWithShape="1">
          <a:blip r:embed="rId2"/>
          <a:srcRect t="12500" b="12500"/>
          <a:stretch/>
        </p:blipFill>
        <p:spPr>
          <a:xfrm>
            <a:off x="20" y="-1"/>
            <a:ext cx="12191980" cy="6858000"/>
          </a:xfrm>
          <a:prstGeom prst="rect">
            <a:avLst/>
          </a:prstGeom>
        </p:spPr>
      </p:pic>
      <p:sp>
        <p:nvSpPr>
          <p:cNvPr id="16" name="Rectangle 15">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F1BC252A-FFAF-8641-AD99-732421FF6199}"/>
              </a:ext>
            </a:extLst>
          </p:cNvPr>
          <p:cNvSpPr>
            <a:spLocks noGrp="1"/>
          </p:cNvSpPr>
          <p:nvPr>
            <p:ph type="title"/>
          </p:nvPr>
        </p:nvSpPr>
        <p:spPr>
          <a:xfrm>
            <a:off x="1885959" y="2185352"/>
            <a:ext cx="4891887" cy="1025935"/>
          </a:xfrm>
        </p:spPr>
        <p:txBody>
          <a:bodyPr anchor="ctr">
            <a:normAutofit/>
          </a:bodyPr>
          <a:lstStyle/>
          <a:p>
            <a:r>
              <a:rPr lang="en-LB" sz="3300"/>
              <a:t>What is cloud computing?</a:t>
            </a:r>
          </a:p>
        </p:txBody>
      </p:sp>
      <p:sp>
        <p:nvSpPr>
          <p:cNvPr id="3" name="Content Placeholder 2">
            <a:extLst>
              <a:ext uri="{FF2B5EF4-FFF2-40B4-BE49-F238E27FC236}">
                <a16:creationId xmlns:a16="http://schemas.microsoft.com/office/drawing/2014/main" id="{882F00DD-1142-D647-8292-8ADB761D0637}"/>
              </a:ext>
            </a:extLst>
          </p:cNvPr>
          <p:cNvSpPr>
            <a:spLocks noGrp="1"/>
          </p:cNvSpPr>
          <p:nvPr>
            <p:ph idx="1"/>
          </p:nvPr>
        </p:nvSpPr>
        <p:spPr>
          <a:xfrm>
            <a:off x="1885959" y="3211287"/>
            <a:ext cx="4891887" cy="2068284"/>
          </a:xfrm>
        </p:spPr>
        <p:txBody>
          <a:bodyPr>
            <a:normAutofit/>
          </a:bodyPr>
          <a:lstStyle/>
          <a:p>
            <a:pPr marL="0" indent="0">
              <a:buNone/>
            </a:pPr>
            <a:r>
              <a:rPr lang="en-US" b="0" i="0" dirty="0">
                <a:effectLst/>
                <a:latin typeface="Söhne"/>
              </a:rPr>
              <a:t>Cloud computing is a technology that delivers computing services over the internet, providing flexible and scalable resources for storing, processing, and analyzing large datasets. </a:t>
            </a:r>
            <a:endParaRPr lang="en-LB" dirty="0"/>
          </a:p>
        </p:txBody>
      </p:sp>
    </p:spTree>
    <p:extLst>
      <p:ext uri="{BB962C8B-B14F-4D97-AF65-F5344CB8AC3E}">
        <p14:creationId xmlns:p14="http://schemas.microsoft.com/office/powerpoint/2010/main" val="16311979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46FA6-17E1-5A46-BDF7-2EB08259C148}"/>
              </a:ext>
            </a:extLst>
          </p:cNvPr>
          <p:cNvSpPr>
            <a:spLocks noGrp="1"/>
          </p:cNvSpPr>
          <p:nvPr>
            <p:ph type="title"/>
          </p:nvPr>
        </p:nvSpPr>
        <p:spPr>
          <a:xfrm>
            <a:off x="5100824" y="685800"/>
            <a:ext cx="6176776" cy="1485900"/>
          </a:xfrm>
        </p:spPr>
        <p:txBody>
          <a:bodyPr>
            <a:normAutofit/>
          </a:bodyPr>
          <a:lstStyle/>
          <a:p>
            <a:r>
              <a:rPr lang="en-US" b="0" i="0">
                <a:effectLst/>
                <a:latin typeface="Söhne"/>
              </a:rPr>
              <a:t>Cloud Computing and Data-driven Era</a:t>
            </a:r>
            <a:endParaRPr lang="en-LB" dirty="0"/>
          </a:p>
        </p:txBody>
      </p:sp>
      <p:pic>
        <p:nvPicPr>
          <p:cNvPr id="7" name="Graphic 6" descr="Cloud Computing">
            <a:extLst>
              <a:ext uri="{FF2B5EF4-FFF2-40B4-BE49-F238E27FC236}">
                <a16:creationId xmlns:a16="http://schemas.microsoft.com/office/drawing/2014/main" id="{FD167B17-ECAE-F4C3-0973-0F724670B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93B8E195-5623-87B4-94AA-3100350DC384}"/>
              </a:ext>
            </a:extLst>
          </p:cNvPr>
          <p:cNvGraphicFramePr>
            <a:graphicFrameLocks noGrp="1"/>
          </p:cNvGraphicFramePr>
          <p:nvPr>
            <p:ph idx="1"/>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772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5BF0-F583-3A42-ABAB-0417718F74BE}"/>
              </a:ext>
            </a:extLst>
          </p:cNvPr>
          <p:cNvSpPr>
            <a:spLocks noGrp="1"/>
          </p:cNvSpPr>
          <p:nvPr>
            <p:ph type="title"/>
          </p:nvPr>
        </p:nvSpPr>
        <p:spPr>
          <a:xfrm>
            <a:off x="1371600" y="685800"/>
            <a:ext cx="3282695" cy="1485900"/>
          </a:xfrm>
        </p:spPr>
        <p:txBody>
          <a:bodyPr>
            <a:normAutofit/>
          </a:bodyPr>
          <a:lstStyle/>
          <a:p>
            <a:r>
              <a:rPr lang="en-US" sz="3400" b="0" i="0">
                <a:effectLst/>
                <a:latin typeface="Söhne"/>
              </a:rPr>
              <a:t>Energy-aware Algorithms in Cloud Computing</a:t>
            </a:r>
            <a:endParaRPr lang="en-LB" sz="3400"/>
          </a:p>
        </p:txBody>
      </p:sp>
      <p:sp>
        <p:nvSpPr>
          <p:cNvPr id="3" name="Content Placeholder 2">
            <a:extLst>
              <a:ext uri="{FF2B5EF4-FFF2-40B4-BE49-F238E27FC236}">
                <a16:creationId xmlns:a16="http://schemas.microsoft.com/office/drawing/2014/main" id="{90056D72-082C-A54C-99F5-32E65E5FC159}"/>
              </a:ext>
            </a:extLst>
          </p:cNvPr>
          <p:cNvSpPr>
            <a:spLocks noGrp="1"/>
          </p:cNvSpPr>
          <p:nvPr>
            <p:ph idx="1"/>
          </p:nvPr>
        </p:nvSpPr>
        <p:spPr>
          <a:xfrm>
            <a:off x="1371600" y="2286000"/>
            <a:ext cx="3282694" cy="3581400"/>
          </a:xfrm>
        </p:spPr>
        <p:txBody>
          <a:bodyPr>
            <a:normAutofit/>
          </a:bodyPr>
          <a:lstStyle/>
          <a:p>
            <a:pPr marL="0" indent="0">
              <a:buNone/>
            </a:pPr>
            <a:r>
              <a:rPr lang="en-US" b="0" i="0" dirty="0">
                <a:effectLst/>
                <a:latin typeface="Söhne"/>
              </a:rPr>
              <a:t>By efficiently allocating resources, organizations can achieve cost savings, improved system performance, and reduced operational expenses. It also contributes to environmental conservation by minimizing energy consumption and carbon emissions. </a:t>
            </a:r>
          </a:p>
          <a:p>
            <a:pPr marL="0" indent="0">
              <a:buNone/>
            </a:pPr>
            <a:endParaRPr lang="en-LB" dirty="0"/>
          </a:p>
        </p:txBody>
      </p:sp>
      <p:pic>
        <p:nvPicPr>
          <p:cNvPr id="5" name="Picture 4" descr="Light bulb on green grass">
            <a:extLst>
              <a:ext uri="{FF2B5EF4-FFF2-40B4-BE49-F238E27FC236}">
                <a16:creationId xmlns:a16="http://schemas.microsoft.com/office/drawing/2014/main" id="{EF2D73DC-E319-CA8D-4719-653369A782BE}"/>
              </a:ext>
            </a:extLst>
          </p:cNvPr>
          <p:cNvPicPr>
            <a:picLocks noChangeAspect="1"/>
          </p:cNvPicPr>
          <p:nvPr/>
        </p:nvPicPr>
        <p:blipFill rotWithShape="1">
          <a:blip r:embed="rId2"/>
          <a:srcRect l="31349" r="24075" b="-1"/>
          <a:stretch/>
        </p:blipFill>
        <p:spPr>
          <a:xfrm>
            <a:off x="6537780" y="645106"/>
            <a:ext cx="3504439" cy="5247747"/>
          </a:xfrm>
          <a:prstGeom prst="rect">
            <a:avLst/>
          </a:prstGeom>
        </p:spPr>
      </p:pic>
    </p:spTree>
    <p:extLst>
      <p:ext uri="{BB962C8B-B14F-4D97-AF65-F5344CB8AC3E}">
        <p14:creationId xmlns:p14="http://schemas.microsoft.com/office/powerpoint/2010/main" val="94725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089B-C259-0C4C-9155-3B69FB82DE62}"/>
              </a:ext>
            </a:extLst>
          </p:cNvPr>
          <p:cNvSpPr>
            <a:spLocks noGrp="1"/>
          </p:cNvSpPr>
          <p:nvPr>
            <p:ph type="title"/>
          </p:nvPr>
        </p:nvSpPr>
        <p:spPr>
          <a:xfrm>
            <a:off x="1371600" y="685800"/>
            <a:ext cx="9601200" cy="1485900"/>
          </a:xfrm>
        </p:spPr>
        <p:txBody>
          <a:bodyPr>
            <a:normAutofit/>
          </a:bodyPr>
          <a:lstStyle/>
          <a:p>
            <a:r>
              <a:rPr lang="en-US" b="0" i="0">
                <a:effectLst/>
                <a:latin typeface="Söhne"/>
              </a:rPr>
              <a:t>Strategies for Energy Optimization</a:t>
            </a:r>
            <a:endParaRPr lang="en-LB"/>
          </a:p>
        </p:txBody>
      </p:sp>
      <p:graphicFrame>
        <p:nvGraphicFramePr>
          <p:cNvPr id="17" name="Content Placeholder 2">
            <a:extLst>
              <a:ext uri="{FF2B5EF4-FFF2-40B4-BE49-F238E27FC236}">
                <a16:creationId xmlns:a16="http://schemas.microsoft.com/office/drawing/2014/main" id="{9A4592D7-F60D-1160-6A5F-54D5069D4AB2}"/>
              </a:ext>
            </a:extLst>
          </p:cNvPr>
          <p:cNvGraphicFramePr>
            <a:graphicFrameLocks noGrp="1"/>
          </p:cNvGraphicFramePr>
          <p:nvPr>
            <p:ph idx="1"/>
            <p:extLst>
              <p:ext uri="{D42A27DB-BD31-4B8C-83A1-F6EECF244321}">
                <p14:modId xmlns:p14="http://schemas.microsoft.com/office/powerpoint/2010/main" val="278816090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31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FD3A7-BE20-FC4E-B4E2-8EAF6E32D6E7}"/>
              </a:ext>
            </a:extLst>
          </p:cNvPr>
          <p:cNvSpPr>
            <a:spLocks noGrp="1"/>
          </p:cNvSpPr>
          <p:nvPr>
            <p:ph type="title"/>
          </p:nvPr>
        </p:nvSpPr>
        <p:spPr>
          <a:xfrm>
            <a:off x="5100824" y="685800"/>
            <a:ext cx="6176776" cy="1485900"/>
          </a:xfrm>
        </p:spPr>
        <p:txBody>
          <a:bodyPr>
            <a:normAutofit/>
          </a:bodyPr>
          <a:lstStyle/>
          <a:p>
            <a:r>
              <a:rPr lang="en-US" b="0" i="0">
                <a:effectLst/>
                <a:latin typeface="Söhne"/>
              </a:rPr>
              <a:t>Big Data Analytics and Cloud Computing</a:t>
            </a:r>
            <a:endParaRPr lang="en-LB" dirty="0"/>
          </a:p>
        </p:txBody>
      </p:sp>
      <p:pic>
        <p:nvPicPr>
          <p:cNvPr id="5" name="Picture 4" descr="Balls passing through a cloud">
            <a:extLst>
              <a:ext uri="{FF2B5EF4-FFF2-40B4-BE49-F238E27FC236}">
                <a16:creationId xmlns:a16="http://schemas.microsoft.com/office/drawing/2014/main" id="{45B918F5-92D2-B8B1-9626-B9646EC71E2F}"/>
              </a:ext>
            </a:extLst>
          </p:cNvPr>
          <p:cNvPicPr>
            <a:picLocks noChangeAspect="1"/>
          </p:cNvPicPr>
          <p:nvPr/>
        </p:nvPicPr>
        <p:blipFill rotWithShape="1">
          <a:blip r:embed="rId2"/>
          <a:srcRect l="16987" r="38372"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46C6E65-99A1-144D-BAAF-16F9E13C17F7}"/>
              </a:ext>
            </a:extLst>
          </p:cNvPr>
          <p:cNvSpPr>
            <a:spLocks noGrp="1"/>
          </p:cNvSpPr>
          <p:nvPr>
            <p:ph idx="1"/>
          </p:nvPr>
        </p:nvSpPr>
        <p:spPr>
          <a:xfrm>
            <a:off x="5100824" y="2286000"/>
            <a:ext cx="6176776" cy="3581400"/>
          </a:xfrm>
        </p:spPr>
        <p:txBody>
          <a:bodyPr>
            <a:normAutofit/>
          </a:bodyPr>
          <a:lstStyle/>
          <a:p>
            <a:r>
              <a:rPr lang="en-US" sz="1700" b="0" i="0">
                <a:effectLst/>
                <a:latin typeface="Söhne"/>
              </a:rPr>
              <a:t>Big data analytics and cloud computing are closely intertwined, with cloud computing providing the necessary infrastructure for efficient processing and analysis of large datasets.</a:t>
            </a:r>
          </a:p>
          <a:p>
            <a:br>
              <a:rPr lang="en-US" sz="1700"/>
            </a:br>
            <a:r>
              <a:rPr lang="en-US" sz="1700" b="0" i="0">
                <a:effectLst/>
                <a:latin typeface="Söhne"/>
              </a:rPr>
              <a:t>Cloud computing offers scalable storage systems like Amazon S3, Google Cloud Storage, and Microsoft Azure Blob Storage, eliminating the need for organizations to invest in and manage their own storage infrastructure.</a:t>
            </a:r>
          </a:p>
          <a:p>
            <a:r>
              <a:rPr lang="en-US" sz="1700" b="0" i="0">
                <a:effectLst/>
                <a:latin typeface="Söhne"/>
              </a:rPr>
              <a:t>By leveraging the capabilities of cloud computing, organizations can efficiently process and analyze large datasets, derive valuable insights, and make informed decisions in a faster and more cost-effective manner.</a:t>
            </a:r>
            <a:endParaRPr lang="en-LB" sz="1700"/>
          </a:p>
        </p:txBody>
      </p:sp>
    </p:spTree>
    <p:extLst>
      <p:ext uri="{BB962C8B-B14F-4D97-AF65-F5344CB8AC3E}">
        <p14:creationId xmlns:p14="http://schemas.microsoft.com/office/powerpoint/2010/main" val="152132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ud shaped hard drive with cables">
            <a:extLst>
              <a:ext uri="{FF2B5EF4-FFF2-40B4-BE49-F238E27FC236}">
                <a16:creationId xmlns:a16="http://schemas.microsoft.com/office/drawing/2014/main" id="{1004022D-C30A-92C2-47CB-38EF7DFA82D0}"/>
              </a:ext>
            </a:extLst>
          </p:cNvPr>
          <p:cNvPicPr>
            <a:picLocks noChangeAspect="1"/>
          </p:cNvPicPr>
          <p:nvPr/>
        </p:nvPicPr>
        <p:blipFill rotWithShape="1">
          <a:blip r:embed="rId2"/>
          <a:srcRect t="1747"/>
          <a:stretch/>
        </p:blipFill>
        <p:spPr>
          <a:xfrm>
            <a:off x="20" y="-1"/>
            <a:ext cx="12191980" cy="6858000"/>
          </a:xfrm>
          <a:prstGeom prst="rect">
            <a:avLst/>
          </a:prstGeom>
        </p:spPr>
      </p:pic>
      <p:sp>
        <p:nvSpPr>
          <p:cNvPr id="16" name="Rectangle 15">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3" name="Content Placeholder 2">
            <a:extLst>
              <a:ext uri="{FF2B5EF4-FFF2-40B4-BE49-F238E27FC236}">
                <a16:creationId xmlns:a16="http://schemas.microsoft.com/office/drawing/2014/main" id="{8B3CBDFE-95F8-2749-8D0C-0973D0CEA499}"/>
              </a:ext>
            </a:extLst>
          </p:cNvPr>
          <p:cNvSpPr>
            <a:spLocks noGrp="1"/>
          </p:cNvSpPr>
          <p:nvPr>
            <p:ph idx="1"/>
          </p:nvPr>
        </p:nvSpPr>
        <p:spPr>
          <a:xfrm>
            <a:off x="1885959" y="3211287"/>
            <a:ext cx="4891887" cy="2068284"/>
          </a:xfrm>
        </p:spPr>
        <p:txBody>
          <a:bodyPr>
            <a:normAutofit/>
          </a:bodyPr>
          <a:lstStyle/>
          <a:p>
            <a:r>
              <a:rPr lang="en-LB" sz="4000" dirty="0"/>
              <a:t>Scalable and distributed data storage systems</a:t>
            </a:r>
          </a:p>
          <a:p>
            <a:pPr marL="0" indent="0">
              <a:buNone/>
            </a:pPr>
            <a:endParaRPr lang="en-LB" dirty="0"/>
          </a:p>
        </p:txBody>
      </p:sp>
    </p:spTree>
    <p:extLst>
      <p:ext uri="{BB962C8B-B14F-4D97-AF65-F5344CB8AC3E}">
        <p14:creationId xmlns:p14="http://schemas.microsoft.com/office/powerpoint/2010/main" val="23243535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descr="Aerial view of a highway near the ocean">
            <a:extLst>
              <a:ext uri="{FF2B5EF4-FFF2-40B4-BE49-F238E27FC236}">
                <a16:creationId xmlns:a16="http://schemas.microsoft.com/office/drawing/2014/main" id="{24EE931A-087D-BC22-AD72-10373351106C}"/>
              </a:ext>
            </a:extLst>
          </p:cNvPr>
          <p:cNvPicPr>
            <a:picLocks noChangeAspect="1"/>
          </p:cNvPicPr>
          <p:nvPr/>
        </p:nvPicPr>
        <p:blipFill rotWithShape="1">
          <a:blip r:embed="rId3"/>
          <a:srcRect t="11826" b="13160"/>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2412CF96-BB8C-9D4B-9F48-9D83D0371AF7}"/>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solidFill>
                  <a:schemeClr val="bg2"/>
                </a:solidFill>
              </a:rPr>
              <a:t>Thank You</a:t>
            </a:r>
          </a:p>
        </p:txBody>
      </p:sp>
    </p:spTree>
    <p:extLst>
      <p:ext uri="{BB962C8B-B14F-4D97-AF65-F5344CB8AC3E}">
        <p14:creationId xmlns:p14="http://schemas.microsoft.com/office/powerpoint/2010/main" val="23681439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{46E143EE-ABE2-7544-82A8-8546B364723E}tf10001072</Template>
  <TotalTime>677</TotalTime>
  <Words>222</Words>
  <Application>Microsoft Macintosh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Franklin Gothic Book</vt:lpstr>
      <vt:lpstr>Söhne</vt:lpstr>
      <vt:lpstr>Crop</vt:lpstr>
      <vt:lpstr>Cloud Computing </vt:lpstr>
      <vt:lpstr>What is cloud computing?</vt:lpstr>
      <vt:lpstr>Cloud Computing and Data-driven Era</vt:lpstr>
      <vt:lpstr>Energy-aware Algorithms in Cloud Computing</vt:lpstr>
      <vt:lpstr>Strategies for Energy Optimization</vt:lpstr>
      <vt:lpstr>Big Data Analytics and Cloud Computing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dc:title>
  <dc:creator>ANTONIO G. WEHBE</dc:creator>
  <cp:lastModifiedBy>ANTONIO G. WEHBE</cp:lastModifiedBy>
  <cp:revision>2</cp:revision>
  <dcterms:created xsi:type="dcterms:W3CDTF">2023-05-09T21:22:24Z</dcterms:created>
  <dcterms:modified xsi:type="dcterms:W3CDTF">2023-05-15T08:15:23Z</dcterms:modified>
</cp:coreProperties>
</file>