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906000" cy="6858000" type="A4"/>
  <p:notesSz cx="6883400" cy="9906000"/>
  <p:embeddedFontLst>
    <p:embeddedFont>
      <p:font typeface="Arial Narrow" panose="020B0604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DE5714-A9D4-4D95-BDDA-86FFED83EA75}">
  <a:tblStyle styleId="{26DE5714-A9D4-4D95-BDDA-86FFED83EA7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AF1"/>
          </a:solidFill>
        </a:fill>
      </a:tcStyle>
    </a:wholeTbl>
    <a:band1H>
      <a:tcTxStyle/>
      <a:tcStyle>
        <a:tcBdr/>
        <a:fill>
          <a:solidFill>
            <a:srgbClr val="CAF5E1"/>
          </a:solidFill>
        </a:fill>
      </a:tcStyle>
    </a:band1H>
    <a:band2H>
      <a:tcTxStyle/>
      <a:tcStyle>
        <a:tcBdr/>
      </a:tcStyle>
    </a:band2H>
    <a:band1V>
      <a:tcTxStyle/>
      <a:tcStyle>
        <a:tcBdr/>
        <a:fill>
          <a:solidFill>
            <a:srgbClr val="CAF5E1"/>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07" d="100"/>
          <a:sy n="107" d="100"/>
        </p:scale>
        <p:origin x="1504"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913"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Narrow"/>
                <a:ea typeface="Arial Narrow"/>
                <a:cs typeface="Arial Narrow"/>
                <a:sym typeface="Arial Narrow"/>
              </a:defRPr>
            </a:lvl1pPr>
            <a:lvl2pPr marR="0" lvl="1"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98900" y="0"/>
            <a:ext cx="2982913"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Narrow"/>
                <a:ea typeface="Arial Narrow"/>
                <a:cs typeface="Arial Narrow"/>
                <a:sym typeface="Arial Narrow"/>
              </a:defRPr>
            </a:lvl1pPr>
            <a:lvl2pPr marR="0" lvl="1"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027113" y="1238250"/>
            <a:ext cx="48291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975" y="4767263"/>
            <a:ext cx="5505450" cy="39004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09113"/>
            <a:ext cx="2982913"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Narrow"/>
                <a:ea typeface="Arial Narrow"/>
                <a:cs typeface="Arial Narrow"/>
                <a:sym typeface="Arial Narrow"/>
              </a:defRPr>
            </a:lvl1pPr>
            <a:lvl2pPr marR="0" lvl="1"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ctr"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98900" y="9409113"/>
            <a:ext cx="2982913"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l-GR" sz="1200" b="0" i="0" u="none" strike="noStrike" cap="none">
                <a:solidFill>
                  <a:schemeClr val="dk1"/>
                </a:solidFill>
                <a:latin typeface="Arial Narrow"/>
                <a:ea typeface="Arial Narrow"/>
                <a:cs typeface="Arial Narrow"/>
                <a:sym typeface="Arial Narrow"/>
              </a:rPr>
              <a:t>‹#›</a:t>
            </a:fld>
            <a:endParaRPr sz="12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4:notes"/>
          <p:cNvSpPr txBox="1">
            <a:spLocks noGrp="1"/>
          </p:cNvSpPr>
          <p:nvPr>
            <p:ph type="body" idx="1"/>
          </p:nvPr>
        </p:nvSpPr>
        <p:spPr>
          <a:xfrm>
            <a:off x="688975" y="4767263"/>
            <a:ext cx="5505450" cy="3900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4:notes"/>
          <p:cNvSpPr>
            <a:spLocks noGrp="1" noRot="1" noChangeAspect="1"/>
          </p:cNvSpPr>
          <p:nvPr>
            <p:ph type="sldImg" idx="2"/>
          </p:nvPr>
        </p:nvSpPr>
        <p:spPr>
          <a:xfrm>
            <a:off x="1027113" y="1238250"/>
            <a:ext cx="4829175" cy="3343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a4275d9fc_0_80:notes"/>
          <p:cNvSpPr>
            <a:spLocks noGrp="1" noRot="1" noChangeAspect="1"/>
          </p:cNvSpPr>
          <p:nvPr>
            <p:ph type="sldImg" idx="2"/>
          </p:nvPr>
        </p:nvSpPr>
        <p:spPr>
          <a:xfrm>
            <a:off x="1027113" y="1238250"/>
            <a:ext cx="4829100" cy="33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ba4275d9fc_0_80: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ba4275d9fc_0_80: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ba4275d9fc_0_58:notes"/>
          <p:cNvSpPr>
            <a:spLocks noGrp="1" noRot="1" noChangeAspect="1"/>
          </p:cNvSpPr>
          <p:nvPr>
            <p:ph type="sldImg" idx="2"/>
          </p:nvPr>
        </p:nvSpPr>
        <p:spPr>
          <a:xfrm>
            <a:off x="1027113" y="1238250"/>
            <a:ext cx="4829100" cy="33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ba4275d9fc_0_58: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ba4275d9fc_0_58: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a4275d9fc_0_71:notes"/>
          <p:cNvSpPr>
            <a:spLocks noGrp="1" noRot="1" noChangeAspect="1"/>
          </p:cNvSpPr>
          <p:nvPr>
            <p:ph type="sldImg" idx="2"/>
          </p:nvPr>
        </p:nvSpPr>
        <p:spPr>
          <a:xfrm>
            <a:off x="1027113" y="1238250"/>
            <a:ext cx="4829175" cy="33432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a4275d9fc_0_71: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ba4275d9fc_0_71: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1027113" y="1238250"/>
            <a:ext cx="48291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8975" y="4767263"/>
            <a:ext cx="550545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notes"/>
          <p:cNvSpPr txBox="1">
            <a:spLocks noGrp="1"/>
          </p:cNvSpPr>
          <p:nvPr>
            <p:ph type="sldNum" idx="12"/>
          </p:nvPr>
        </p:nvSpPr>
        <p:spPr>
          <a:xfrm>
            <a:off x="3898900" y="9409113"/>
            <a:ext cx="2982913"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l-G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8975" y="4767263"/>
            <a:ext cx="5505450" cy="3900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1027113" y="1238250"/>
            <a:ext cx="4829175" cy="3343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8975" y="4767263"/>
            <a:ext cx="5505450" cy="3900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1027113" y="1238250"/>
            <a:ext cx="4829175" cy="3343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a4275d9fc_0_17:notes"/>
          <p:cNvSpPr>
            <a:spLocks noGrp="1" noRot="1" noChangeAspect="1"/>
          </p:cNvSpPr>
          <p:nvPr>
            <p:ph type="sldImg" idx="2"/>
          </p:nvPr>
        </p:nvSpPr>
        <p:spPr>
          <a:xfrm>
            <a:off x="1027113" y="1238250"/>
            <a:ext cx="4829100" cy="33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a4275d9fc_0_17: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g2ba4275d9fc_0_17: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a4275d9fc_0_25:notes"/>
          <p:cNvSpPr>
            <a:spLocks noGrp="1" noRot="1" noChangeAspect="1"/>
          </p:cNvSpPr>
          <p:nvPr>
            <p:ph type="sldImg" idx="2"/>
          </p:nvPr>
        </p:nvSpPr>
        <p:spPr>
          <a:xfrm>
            <a:off x="1027113" y="1238250"/>
            <a:ext cx="4829100" cy="33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a4275d9fc_0_25: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2ba4275d9fc_0_25: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ba4275d9fc_0_37:notes"/>
          <p:cNvSpPr>
            <a:spLocks noGrp="1" noRot="1" noChangeAspect="1"/>
          </p:cNvSpPr>
          <p:nvPr>
            <p:ph type="sldImg" idx="2"/>
          </p:nvPr>
        </p:nvSpPr>
        <p:spPr>
          <a:xfrm>
            <a:off x="1027113" y="1238250"/>
            <a:ext cx="4829100" cy="33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ba4275d9fc_0_37: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2ba4275d9fc_0_37: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a4275d9fc_0_43:notes"/>
          <p:cNvSpPr>
            <a:spLocks noGrp="1" noRot="1" noChangeAspect="1"/>
          </p:cNvSpPr>
          <p:nvPr>
            <p:ph type="sldImg" idx="2"/>
          </p:nvPr>
        </p:nvSpPr>
        <p:spPr>
          <a:xfrm>
            <a:off x="1027113" y="1238250"/>
            <a:ext cx="4829100" cy="33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a4275d9fc_0_43: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ba4275d9fc_0_43: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a4275d9fc_0_53:notes"/>
          <p:cNvSpPr>
            <a:spLocks noGrp="1" noRot="1" noChangeAspect="1"/>
          </p:cNvSpPr>
          <p:nvPr>
            <p:ph type="sldImg" idx="2"/>
          </p:nvPr>
        </p:nvSpPr>
        <p:spPr>
          <a:xfrm>
            <a:off x="1027113" y="1238250"/>
            <a:ext cx="4829175" cy="33432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a4275d9fc_0_53:notes"/>
          <p:cNvSpPr txBox="1">
            <a:spLocks noGrp="1"/>
          </p:cNvSpPr>
          <p:nvPr>
            <p:ph type="body" idx="1"/>
          </p:nvPr>
        </p:nvSpPr>
        <p:spPr>
          <a:xfrm>
            <a:off x="688975" y="4767263"/>
            <a:ext cx="5505600" cy="39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2ba4275d9fc_0_53:notes"/>
          <p:cNvSpPr txBox="1">
            <a:spLocks noGrp="1"/>
          </p:cNvSpPr>
          <p:nvPr>
            <p:ph type="sldNum" idx="12"/>
          </p:nvPr>
        </p:nvSpPr>
        <p:spPr>
          <a:xfrm>
            <a:off x="3898900" y="9409113"/>
            <a:ext cx="29829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l-G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0" y="0"/>
            <a:ext cx="9906000" cy="5040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halt 1-spaltig">
  <p:cSld name="Inhalt 1-spaltig">
    <p:spTree>
      <p:nvGrpSpPr>
        <p:cNvPr id="1" name="Shape 37"/>
        <p:cNvGrpSpPr/>
        <p:nvPr/>
      </p:nvGrpSpPr>
      <p:grpSpPr>
        <a:xfrm>
          <a:off x="0" y="0"/>
          <a:ext cx="0" cy="0"/>
          <a:chOff x="0" y="0"/>
          <a:chExt cx="0" cy="0"/>
        </a:xfrm>
      </p:grpSpPr>
      <p:sp>
        <p:nvSpPr>
          <p:cNvPr id="38" name="Google Shape;38;p11"/>
          <p:cNvSpPr txBox="1">
            <a:spLocks noGrp="1"/>
          </p:cNvSpPr>
          <p:nvPr>
            <p:ph type="body" idx="1"/>
          </p:nvPr>
        </p:nvSpPr>
        <p:spPr>
          <a:xfrm>
            <a:off x="350838" y="2024064"/>
            <a:ext cx="9204325" cy="4210046"/>
          </a:xfrm>
          <a:prstGeom prst="rect">
            <a:avLst/>
          </a:prstGeom>
          <a:noFill/>
          <a:ln>
            <a:noFill/>
          </a:ln>
        </p:spPr>
        <p:txBody>
          <a:bodyPr spcFirstLastPara="1" wrap="square" lIns="91425" tIns="45700" rIns="91425" bIns="45700" anchor="t" anchorCtr="0">
            <a:noAutofit/>
          </a:bodyPr>
          <a:lstStyle>
            <a:lvl1pPr marL="457200" lvl="0" indent="-228600" algn="l">
              <a:spcBef>
                <a:spcPts val="1260"/>
              </a:spcBef>
              <a:spcAft>
                <a:spcPts val="0"/>
              </a:spcAft>
              <a:buSzPts val="1440"/>
              <a:buNone/>
              <a:defRPr/>
            </a:lvl1pPr>
            <a:lvl2pPr marL="914400" lvl="1" indent="-308610" algn="l">
              <a:spcBef>
                <a:spcPts val="1080"/>
              </a:spcBef>
              <a:spcAft>
                <a:spcPts val="0"/>
              </a:spcAft>
              <a:buSzPts val="1260"/>
              <a:buChar char="■"/>
              <a:defRPr/>
            </a:lvl2pPr>
            <a:lvl3pPr marL="1371600" lvl="2" indent="-314325" algn="l">
              <a:spcBef>
                <a:spcPts val="360"/>
              </a:spcBef>
              <a:spcAft>
                <a:spcPts val="0"/>
              </a:spcAft>
              <a:buSzPts val="1350"/>
              <a:buChar char="🔾"/>
              <a:defRPr/>
            </a:lvl3pPr>
            <a:lvl4pPr marL="1828800" lvl="3" indent="-325755" algn="l">
              <a:spcBef>
                <a:spcPts val="360"/>
              </a:spcBef>
              <a:spcAft>
                <a:spcPts val="0"/>
              </a:spcAft>
              <a:buSzPts val="1530"/>
              <a:buChar char="▪"/>
              <a:defRPr/>
            </a:lvl4pPr>
            <a:lvl5pPr marL="2286000" lvl="4" indent="-308610" algn="l">
              <a:spcBef>
                <a:spcPts val="36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1"/>
          <p:cNvSpPr txBox="1">
            <a:spLocks noGrp="1"/>
          </p:cNvSpPr>
          <p:nvPr>
            <p:ph type="title"/>
          </p:nvPr>
        </p:nvSpPr>
        <p:spPr>
          <a:xfrm>
            <a:off x="344488" y="116632"/>
            <a:ext cx="9217024" cy="817686"/>
          </a:xfrm>
          <a:prstGeom prst="rect">
            <a:avLst/>
          </a:prstGeom>
          <a:solidFill>
            <a:schemeClr val="l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4862" y="817575"/>
            <a:ext cx="9910861" cy="307169"/>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lt2"/>
              </a:buClr>
              <a:buSzPts val="1600"/>
              <a:buFont typeface="Arial"/>
              <a:buNone/>
              <a:defRPr sz="1600" b="1">
                <a:solidFill>
                  <a:schemeClr val="l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p:nvPr/>
        </p:nvSpPr>
        <p:spPr>
          <a:xfrm>
            <a:off x="488504" y="97656"/>
            <a:ext cx="223224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200" b="1" i="0" u="none" strike="noStrike" cap="none">
                <a:solidFill>
                  <a:srgbClr val="004B7C"/>
                </a:solidFill>
                <a:latin typeface="Arial"/>
                <a:ea typeface="Arial"/>
                <a:cs typeface="Arial"/>
                <a:sym typeface="Arial"/>
              </a:rPr>
              <a:t>ΤΕΧΝΟΛΟΓΙΑ ΛΟΓΙΣΜΙΚΟΥ </a:t>
            </a:r>
            <a:br>
              <a:rPr lang="el-GR" sz="1200" b="1" i="0" u="none" strike="noStrike" cap="none">
                <a:solidFill>
                  <a:srgbClr val="004B7C"/>
                </a:solidFill>
                <a:latin typeface="Arial"/>
                <a:ea typeface="Arial"/>
                <a:cs typeface="Arial"/>
                <a:sym typeface="Arial"/>
              </a:rPr>
            </a:br>
            <a:r>
              <a:rPr lang="el-GR" sz="1200" b="1" i="0" u="none" strike="noStrike" cap="none">
                <a:solidFill>
                  <a:srgbClr val="004B7C"/>
                </a:solidFill>
                <a:latin typeface="Arial"/>
                <a:ea typeface="Arial"/>
                <a:cs typeface="Arial"/>
                <a:sym typeface="Arial"/>
              </a:rPr>
              <a:t>2023-2024</a:t>
            </a:r>
            <a:endParaRPr sz="1200" b="1" i="0" u="none" strike="noStrike" cap="none">
              <a:solidFill>
                <a:srgbClr val="004B7C"/>
              </a:solidFill>
              <a:latin typeface="Arial"/>
              <a:ea typeface="Arial"/>
              <a:cs typeface="Arial"/>
              <a:sym typeface="Arial"/>
            </a:endParaRPr>
          </a:p>
        </p:txBody>
      </p:sp>
      <p:pic>
        <p:nvPicPr>
          <p:cNvPr id="17" name="Google Shape;17;p3" descr="pyrforos2002_2"/>
          <p:cNvPicPr preferRelativeResize="0"/>
          <p:nvPr/>
        </p:nvPicPr>
        <p:blipFill rotWithShape="1">
          <a:blip r:embed="rId2">
            <a:alphaModFix/>
          </a:blip>
          <a:srcRect/>
          <a:stretch/>
        </p:blipFill>
        <p:spPr>
          <a:xfrm>
            <a:off x="56456" y="52973"/>
            <a:ext cx="504056" cy="506084"/>
          </a:xfrm>
          <a:prstGeom prst="rect">
            <a:avLst/>
          </a:prstGeom>
          <a:noFill/>
          <a:ln>
            <a:noFill/>
          </a:ln>
        </p:spPr>
      </p:pic>
      <p:sp>
        <p:nvSpPr>
          <p:cNvPr id="18" name="Google Shape;18;p3"/>
          <p:cNvSpPr txBox="1"/>
          <p:nvPr/>
        </p:nvSpPr>
        <p:spPr>
          <a:xfrm>
            <a:off x="18907" y="1268760"/>
            <a:ext cx="1095172" cy="40011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1600"/>
              <a:buFont typeface="Arial"/>
              <a:buNone/>
            </a:pPr>
            <a:r>
              <a:rPr lang="el-GR" sz="1600" b="0" i="0" u="none" strike="noStrike" cap="none">
                <a:solidFill>
                  <a:schemeClr val="lt2"/>
                </a:solidFill>
                <a:latin typeface="Arial"/>
                <a:ea typeface="Arial"/>
                <a:cs typeface="Arial"/>
                <a:sym typeface="Arial"/>
              </a:rPr>
              <a:t>Ομάδα:</a:t>
            </a:r>
            <a:endParaRPr sz="16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0" y="0"/>
            <a:ext cx="9906000" cy="5040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p:nvPr/>
        </p:nvSpPr>
        <p:spPr>
          <a:xfrm>
            <a:off x="18907" y="1268760"/>
            <a:ext cx="1095172" cy="40011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595959"/>
              </a:buClr>
              <a:buSzPts val="1600"/>
              <a:buFont typeface="Arial"/>
              <a:buNone/>
            </a:pPr>
            <a:endParaRPr sz="16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0" y="0"/>
            <a:ext cx="9906000" cy="5040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0"/>
            <a:ext cx="9906000" cy="5040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4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56456" y="620688"/>
            <a:ext cx="9207604" cy="5184576"/>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60"/>
              </a:spcBef>
              <a:spcAft>
                <a:spcPts val="0"/>
              </a:spcAft>
              <a:buSzPts val="1440"/>
              <a:buNone/>
              <a:defRPr sz="1800" b="1"/>
            </a:lvl1pPr>
            <a:lvl2pPr marL="914400" lvl="1" indent="-308610" algn="l">
              <a:spcBef>
                <a:spcPts val="1080"/>
              </a:spcBef>
              <a:spcAft>
                <a:spcPts val="0"/>
              </a:spcAft>
              <a:buSzPts val="1260"/>
              <a:buChar char="■"/>
              <a:defRPr sz="1800"/>
            </a:lvl2pPr>
            <a:lvl3pPr marL="1371600" lvl="2" indent="-342900" algn="l">
              <a:spcBef>
                <a:spcPts val="900"/>
              </a:spcBef>
              <a:spcAft>
                <a:spcPts val="0"/>
              </a:spcAft>
              <a:buSzPts val="1800"/>
              <a:buFont typeface="Noto Sans Symbols"/>
              <a:buChar char="⮚"/>
              <a:defRPr sz="1800"/>
            </a:lvl3pPr>
            <a:lvl4pPr marL="1828800" lvl="3" indent="-325755" algn="l">
              <a:spcBef>
                <a:spcPts val="360"/>
              </a:spcBef>
              <a:spcAft>
                <a:spcPts val="0"/>
              </a:spcAft>
              <a:buSzPts val="1530"/>
              <a:buChar char="▪"/>
              <a:defRPr sz="1800"/>
            </a:lvl4pPr>
            <a:lvl5pPr marL="2286000" lvl="4" indent="-308610" algn="l">
              <a:spcBef>
                <a:spcPts val="360"/>
              </a:spcBef>
              <a:spcAft>
                <a:spcPts val="0"/>
              </a:spcAft>
              <a:buSzPts val="126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676275" y="1709738"/>
            <a:ext cx="8543925"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676275" y="4589463"/>
            <a:ext cx="8543925" cy="1500187"/>
          </a:xfrm>
          <a:prstGeom prst="rect">
            <a:avLst/>
          </a:prstGeom>
          <a:noFill/>
          <a:ln>
            <a:noFill/>
          </a:ln>
        </p:spPr>
        <p:txBody>
          <a:bodyPr spcFirstLastPara="1" wrap="square" lIns="91425" tIns="45700" rIns="91425" bIns="45700" anchor="t" anchorCtr="0">
            <a:noAutofit/>
          </a:bodyPr>
          <a:lstStyle>
            <a:lvl1pPr marL="457200" lvl="0" indent="-228600" algn="l">
              <a:spcBef>
                <a:spcPts val="1680"/>
              </a:spcBef>
              <a:spcAft>
                <a:spcPts val="0"/>
              </a:spcAft>
              <a:buSzPts val="1920"/>
              <a:buNone/>
              <a:defRPr sz="2400"/>
            </a:lvl1pPr>
            <a:lvl2pPr marL="914400" lvl="1" indent="-228600" algn="l">
              <a:spcBef>
                <a:spcPts val="1200"/>
              </a:spcBef>
              <a:spcAft>
                <a:spcPts val="0"/>
              </a:spcAft>
              <a:buSzPts val="1400"/>
              <a:buNone/>
              <a:defRPr sz="2000"/>
            </a:lvl2pPr>
            <a:lvl3pPr marL="1371600" lvl="2" indent="-228600" algn="l">
              <a:spcBef>
                <a:spcPts val="360"/>
              </a:spcBef>
              <a:spcAft>
                <a:spcPts val="0"/>
              </a:spcAft>
              <a:buSzPts val="1350"/>
              <a:buNone/>
              <a:defRPr sz="1800"/>
            </a:lvl3pPr>
            <a:lvl4pPr marL="1828800" lvl="3" indent="-228600" algn="l">
              <a:spcBef>
                <a:spcPts val="320"/>
              </a:spcBef>
              <a:spcAft>
                <a:spcPts val="0"/>
              </a:spcAft>
              <a:buSzPts val="1360"/>
              <a:buNone/>
              <a:defRPr sz="1600"/>
            </a:lvl4pPr>
            <a:lvl5pPr marL="2286000" lvl="4" indent="-228600" algn="l">
              <a:spcBef>
                <a:spcPts val="320"/>
              </a:spcBef>
              <a:spcAft>
                <a:spcPts val="0"/>
              </a:spcAft>
              <a:buSzPts val="112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44488" y="260648"/>
            <a:ext cx="9289032" cy="7920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344488" y="1268760"/>
            <a:ext cx="4464496" cy="5328592"/>
          </a:xfrm>
          <a:prstGeom prst="rect">
            <a:avLst/>
          </a:prstGeom>
          <a:noFill/>
          <a:ln>
            <a:noFill/>
          </a:ln>
        </p:spPr>
        <p:txBody>
          <a:bodyPr spcFirstLastPara="1" wrap="square" lIns="91425" tIns="45700" rIns="91425" bIns="45700" anchor="t" anchorCtr="0">
            <a:noAutofit/>
          </a:bodyPr>
          <a:lstStyle>
            <a:lvl1pPr marL="457200" lvl="0" indent="-228600" algn="l">
              <a:spcBef>
                <a:spcPts val="1260"/>
              </a:spcBef>
              <a:spcAft>
                <a:spcPts val="0"/>
              </a:spcAft>
              <a:buSzPts val="1440"/>
              <a:buNone/>
              <a:defRPr/>
            </a:lvl1pPr>
            <a:lvl2pPr marL="914400" lvl="1" indent="-308610" algn="l">
              <a:spcBef>
                <a:spcPts val="1080"/>
              </a:spcBef>
              <a:spcAft>
                <a:spcPts val="0"/>
              </a:spcAft>
              <a:buSzPts val="1260"/>
              <a:buChar char="■"/>
              <a:defRPr/>
            </a:lvl2pPr>
            <a:lvl3pPr marL="1371600" lvl="2" indent="-314325" algn="l">
              <a:spcBef>
                <a:spcPts val="360"/>
              </a:spcBef>
              <a:spcAft>
                <a:spcPts val="0"/>
              </a:spcAft>
              <a:buSzPts val="1350"/>
              <a:buChar char="🔾"/>
              <a:defRPr/>
            </a:lvl3pPr>
            <a:lvl4pPr marL="1828800" lvl="3" indent="-325755" algn="l">
              <a:spcBef>
                <a:spcPts val="360"/>
              </a:spcBef>
              <a:spcAft>
                <a:spcPts val="0"/>
              </a:spcAft>
              <a:buSzPts val="1530"/>
              <a:buChar char="▪"/>
              <a:defRPr/>
            </a:lvl4pPr>
            <a:lvl5pPr marL="2286000" lvl="4" indent="-308610" algn="l">
              <a:spcBef>
                <a:spcPts val="36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body" idx="2"/>
          </p:nvPr>
        </p:nvSpPr>
        <p:spPr>
          <a:xfrm>
            <a:off x="5097018" y="1268760"/>
            <a:ext cx="4536502" cy="5328592"/>
          </a:xfrm>
          <a:prstGeom prst="rect">
            <a:avLst/>
          </a:prstGeom>
          <a:noFill/>
          <a:ln>
            <a:noFill/>
          </a:ln>
        </p:spPr>
        <p:txBody>
          <a:bodyPr spcFirstLastPara="1" wrap="square" lIns="91425" tIns="45700" rIns="91425" bIns="45700" anchor="t" anchorCtr="0">
            <a:noAutofit/>
          </a:bodyPr>
          <a:lstStyle>
            <a:lvl1pPr marL="457200" lvl="0" indent="-228600" algn="l">
              <a:spcBef>
                <a:spcPts val="1260"/>
              </a:spcBef>
              <a:spcAft>
                <a:spcPts val="0"/>
              </a:spcAft>
              <a:buSzPts val="1440"/>
              <a:buNone/>
              <a:defRPr/>
            </a:lvl1pPr>
            <a:lvl2pPr marL="914400" lvl="1" indent="-308610" algn="l">
              <a:spcBef>
                <a:spcPts val="1080"/>
              </a:spcBef>
              <a:spcAft>
                <a:spcPts val="0"/>
              </a:spcAft>
              <a:buSzPts val="1260"/>
              <a:buChar char="■"/>
              <a:defRPr/>
            </a:lvl2pPr>
            <a:lvl3pPr marL="1371600" lvl="2" indent="-314325" algn="l">
              <a:spcBef>
                <a:spcPts val="360"/>
              </a:spcBef>
              <a:spcAft>
                <a:spcPts val="0"/>
              </a:spcAft>
              <a:buSzPts val="1350"/>
              <a:buChar char="🔾"/>
              <a:defRPr/>
            </a:lvl3pPr>
            <a:lvl4pPr marL="1828800" lvl="3" indent="-325755" algn="l">
              <a:spcBef>
                <a:spcPts val="360"/>
              </a:spcBef>
              <a:spcAft>
                <a:spcPts val="0"/>
              </a:spcAft>
              <a:buSzPts val="1530"/>
              <a:buChar char="▪"/>
              <a:defRPr/>
            </a:lvl4pPr>
            <a:lvl5pPr marL="2286000" lvl="4" indent="-308610" algn="l">
              <a:spcBef>
                <a:spcPts val="360"/>
              </a:spcBef>
              <a:spcAft>
                <a:spcPts val="0"/>
              </a:spcAft>
              <a:buSzPts val="12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742950" y="617538"/>
            <a:ext cx="8401050" cy="6016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44488" y="116632"/>
            <a:ext cx="9217024" cy="81768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0" b="0" i="0" u="none" strike="noStrike" cap="none">
                <a:solidFill>
                  <a:srgbClr val="595959"/>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1" i="0" u="none" strike="noStrike" cap="none">
                <a:solidFill>
                  <a:schemeClr val="dk1"/>
                </a:solidFill>
                <a:latin typeface="Arial Narrow"/>
                <a:ea typeface="Arial Narrow"/>
                <a:cs typeface="Arial Narrow"/>
                <a:sym typeface="Arial Narrow"/>
              </a:defRPr>
            </a:lvl9pPr>
          </a:lstStyle>
          <a:p>
            <a:endParaRPr/>
          </a:p>
        </p:txBody>
      </p:sp>
      <p:sp>
        <p:nvSpPr>
          <p:cNvPr id="11" name="Google Shape;11;p1"/>
          <p:cNvSpPr txBox="1">
            <a:spLocks noGrp="1"/>
          </p:cNvSpPr>
          <p:nvPr>
            <p:ph type="body" idx="1"/>
          </p:nvPr>
        </p:nvSpPr>
        <p:spPr>
          <a:xfrm>
            <a:off x="353908" y="1268760"/>
            <a:ext cx="9207604" cy="518457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540"/>
              </a:spcBef>
              <a:spcAft>
                <a:spcPts val="0"/>
              </a:spcAft>
              <a:buClr>
                <a:schemeClr val="dk1"/>
              </a:buClr>
              <a:buSzPts val="1760"/>
              <a:buFont typeface="Noto Sans Symbols"/>
              <a:buNone/>
              <a:defRPr sz="2200" b="0" i="0" u="none" strike="noStrike" cap="none">
                <a:solidFill>
                  <a:srgbClr val="3F3F3F"/>
                </a:solidFill>
                <a:latin typeface="Arial"/>
                <a:ea typeface="Arial"/>
                <a:cs typeface="Arial"/>
                <a:sym typeface="Arial"/>
              </a:defRPr>
            </a:lvl1pPr>
            <a:lvl2pPr marL="914400" marR="0" lvl="1" indent="-317500" algn="l" rtl="0">
              <a:spcBef>
                <a:spcPts val="1200"/>
              </a:spcBef>
              <a:spcAft>
                <a:spcPts val="0"/>
              </a:spcAft>
              <a:buClr>
                <a:srgbClr val="595959"/>
              </a:buClr>
              <a:buSzPts val="1400"/>
              <a:buFont typeface="Noto Sans Symbols"/>
              <a:buChar char="■"/>
              <a:defRPr sz="2000" b="0" i="0" u="none" strike="noStrike" cap="none">
                <a:solidFill>
                  <a:srgbClr val="595959"/>
                </a:solidFill>
                <a:latin typeface="Arial"/>
                <a:ea typeface="Arial"/>
                <a:cs typeface="Arial"/>
                <a:sym typeface="Arial"/>
              </a:defRPr>
            </a:lvl2pPr>
            <a:lvl3pPr marL="1371600" marR="0" lvl="2" indent="-314325" algn="l" rtl="0">
              <a:spcBef>
                <a:spcPts val="360"/>
              </a:spcBef>
              <a:spcAft>
                <a:spcPts val="0"/>
              </a:spcAft>
              <a:buClr>
                <a:srgbClr val="3F3F3F"/>
              </a:buClr>
              <a:buSzPts val="1350"/>
              <a:buFont typeface="Noto Sans Symbols"/>
              <a:buChar char="🔾"/>
              <a:defRPr sz="1800" b="0" i="0" u="none" strike="noStrike" cap="none">
                <a:solidFill>
                  <a:srgbClr val="595959"/>
                </a:solidFill>
                <a:latin typeface="Arial"/>
                <a:ea typeface="Arial"/>
                <a:cs typeface="Arial"/>
                <a:sym typeface="Arial"/>
              </a:defRPr>
            </a:lvl3pPr>
            <a:lvl4pPr marL="1828800" marR="0" lvl="3" indent="-314960" algn="l" rtl="0">
              <a:spcBef>
                <a:spcPts val="320"/>
              </a:spcBef>
              <a:spcAft>
                <a:spcPts val="0"/>
              </a:spcAft>
              <a:buClr>
                <a:schemeClr val="dk1"/>
              </a:buClr>
              <a:buSzPts val="1360"/>
              <a:buFont typeface="Noto Sans Symbols"/>
              <a:buChar char="▪"/>
              <a:defRPr sz="1600" b="0" i="0" u="none" strike="noStrike" cap="none">
                <a:solidFill>
                  <a:schemeClr val="dk1"/>
                </a:solidFill>
                <a:latin typeface="Arial"/>
                <a:ea typeface="Arial"/>
                <a:cs typeface="Arial"/>
                <a:sym typeface="Arial"/>
              </a:defRPr>
            </a:lvl4pPr>
            <a:lvl5pPr marL="2286000" marR="0" lvl="4" indent="-299720" algn="l" rtl="0">
              <a:spcBef>
                <a:spcPts val="320"/>
              </a:spcBef>
              <a:spcAft>
                <a:spcPts val="0"/>
              </a:spcAft>
              <a:buClr>
                <a:schemeClr val="dk1"/>
              </a:buClr>
              <a:buSzPts val="1120"/>
              <a:buFont typeface="Noto Sans Symbols"/>
              <a:buChar char="❑"/>
              <a:defRPr sz="1600" b="0" i="1"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tua/softeng23-21/tree/main/presenta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git-scm.com/" TargetMode="External"/><Relationship Id="rId4" Type="http://schemas.openxmlformats.org/officeDocument/2006/relationships/hyperlink" Target="https://nextjs.or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0" y="0"/>
            <a:ext cx="9906000"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l-GR"/>
              <a:t>ΠΑΡΑΔΟΤΕΑ</a:t>
            </a:r>
            <a:endParaRPr/>
          </a:p>
        </p:txBody>
      </p:sp>
      <p:graphicFrame>
        <p:nvGraphicFramePr>
          <p:cNvPr id="45" name="Google Shape;45;p12"/>
          <p:cNvGraphicFramePr/>
          <p:nvPr/>
        </p:nvGraphicFramePr>
        <p:xfrm>
          <a:off x="308484" y="3750956"/>
          <a:ext cx="9289025" cy="2900505"/>
        </p:xfrm>
        <a:graphic>
          <a:graphicData uri="http://schemas.openxmlformats.org/drawingml/2006/table">
            <a:tbl>
              <a:tblPr>
                <a:noFill/>
                <a:tableStyleId>{26DE5714-A9D4-4D95-BDDA-86FFED83EA75}</a:tableStyleId>
              </a:tblPr>
              <a:tblGrid>
                <a:gridCol w="2493350">
                  <a:extLst>
                    <a:ext uri="{9D8B030D-6E8A-4147-A177-3AD203B41FA5}">
                      <a16:colId xmlns:a16="http://schemas.microsoft.com/office/drawing/2014/main" val="20000"/>
                    </a:ext>
                  </a:extLst>
                </a:gridCol>
                <a:gridCol w="6795675">
                  <a:extLst>
                    <a:ext uri="{9D8B030D-6E8A-4147-A177-3AD203B41FA5}">
                      <a16:colId xmlns:a16="http://schemas.microsoft.com/office/drawing/2014/main" val="20001"/>
                    </a:ext>
                  </a:extLst>
                </a:gridCol>
              </a:tblGrid>
              <a:tr h="138050">
                <a:tc>
                  <a:txBody>
                    <a:bodyPr/>
                    <a:lstStyle/>
                    <a:p>
                      <a:pPr marL="635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Implementation</a:t>
                      </a: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(stack / tool)</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BACKEND</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Node.js</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DATABASE</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MySQL</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REST API</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Node.js</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API DOC</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Swagger (yaml), Postman </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CLI</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Node.js</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FRONTEND</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Next.js</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03025">
                <a:tc>
                  <a:txBody>
                    <a:bodyPr/>
                    <a:lstStyle/>
                    <a:p>
                      <a:pPr marL="635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Testing</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(stack / tool)</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79400">
                <a:tc>
                  <a:txBody>
                    <a:bodyPr/>
                    <a:lstStyle/>
                    <a:p>
                      <a:pPr marL="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API</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Postman</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9400">
                <a:tc>
                  <a:txBody>
                    <a:bodyPr/>
                    <a:lstStyle/>
                    <a:p>
                      <a:pPr marL="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CLI functional</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Jest(Node)</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9400">
                <a:tc>
                  <a:txBody>
                    <a:bodyPr/>
                    <a:lstStyle/>
                    <a:p>
                      <a:pPr marL="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CLI unit</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t>Jest(Node)</a:t>
                      </a:r>
                      <a:endParaRPr sz="1400" b="0" i="0" u="none" strike="noStrike" cap="none">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6" name="Google Shape;46;p12"/>
          <p:cNvGraphicFramePr/>
          <p:nvPr>
            <p:extLst>
              <p:ext uri="{D42A27DB-BD31-4B8C-83A1-F6EECF244321}">
                <p14:modId xmlns:p14="http://schemas.microsoft.com/office/powerpoint/2010/main" val="3735598418"/>
              </p:ext>
            </p:extLst>
          </p:nvPr>
        </p:nvGraphicFramePr>
        <p:xfrm>
          <a:off x="308484" y="620688"/>
          <a:ext cx="9289025" cy="3007360"/>
        </p:xfrm>
        <a:graphic>
          <a:graphicData uri="http://schemas.openxmlformats.org/drawingml/2006/table">
            <a:tbl>
              <a:tblPr>
                <a:noFill/>
                <a:tableStyleId>{26DE5714-A9D4-4D95-BDDA-86FFED83EA75}</a:tableStyleId>
              </a:tblPr>
              <a:tblGrid>
                <a:gridCol w="2493350">
                  <a:extLst>
                    <a:ext uri="{9D8B030D-6E8A-4147-A177-3AD203B41FA5}">
                      <a16:colId xmlns:a16="http://schemas.microsoft.com/office/drawing/2014/main" val="20000"/>
                    </a:ext>
                  </a:extLst>
                </a:gridCol>
                <a:gridCol w="6795675">
                  <a:extLst>
                    <a:ext uri="{9D8B030D-6E8A-4147-A177-3AD203B41FA5}">
                      <a16:colId xmlns:a16="http://schemas.microsoft.com/office/drawing/2014/main" val="20001"/>
                    </a:ext>
                  </a:extLst>
                </a:gridCol>
              </a:tblGrid>
              <a:tr h="138050">
                <a:tc>
                  <a:txBody>
                    <a:bodyPr/>
                    <a:lstStyle/>
                    <a:p>
                      <a:pPr marL="635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Documentation</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SRS</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dirty="0"/>
                        <a:t>SRS </a:t>
                      </a:r>
                      <a:r>
                        <a:rPr lang="el-GR" sz="1200" dirty="0" err="1"/>
                        <a:t>content</a:t>
                      </a:r>
                      <a:r>
                        <a:rPr lang="el-GR" sz="1200" dirty="0"/>
                        <a:t> (το </a:t>
                      </a:r>
                      <a:r>
                        <a:rPr lang="el-GR" sz="1200" dirty="0" err="1"/>
                        <a:t>πλ</a:t>
                      </a:r>
                      <a:r>
                        <a:rPr lang="en-US" sz="1200" dirty="0" err="1"/>
                        <a:t>ή</a:t>
                      </a:r>
                      <a:r>
                        <a:rPr lang="el-GR" sz="1200" dirty="0" err="1"/>
                        <a:t>ρες</a:t>
                      </a:r>
                      <a:r>
                        <a:rPr lang="el-GR" sz="1200" dirty="0"/>
                        <a:t> </a:t>
                      </a:r>
                      <a:r>
                        <a:rPr lang="en-US" sz="1200" dirty="0"/>
                        <a:t>SRS </a:t>
                      </a:r>
                      <a:r>
                        <a:rPr lang="el-GR" sz="1200" dirty="0"/>
                        <a:t>βρίσκεται στο </a:t>
                      </a:r>
                      <a:r>
                        <a:rPr lang="en-US" sz="1200" dirty="0" err="1"/>
                        <a:t>github</a:t>
                      </a:r>
                      <a:r>
                        <a:rPr lang="en-US" sz="1200" dirty="0"/>
                        <a:t>)</a:t>
                      </a:r>
                      <a:endParaRPr sz="1400" b="0" i="0" u="none" strike="noStrike" cap="none" dirty="0">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ER/JSON</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dirty="0"/>
                        <a:t>ER</a:t>
                      </a:r>
                      <a:r>
                        <a:rPr lang="en-US" sz="1200" dirty="0"/>
                        <a:t> Diagram</a:t>
                      </a:r>
                      <a:endParaRPr sz="1400" b="0" i="0" u="none" strike="noStrike" cap="none" dirty="0">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ACTIVITY</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Αctivity</a:t>
                      </a:r>
                      <a:r>
                        <a:rPr lang="el-GR" dirty="0"/>
                        <a:t> </a:t>
                      </a:r>
                      <a:r>
                        <a:rPr lang="el-GR" dirty="0" err="1"/>
                        <a:t>Diagram</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STATE</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State</a:t>
                      </a:r>
                      <a:r>
                        <a:rPr lang="el-GR" dirty="0"/>
                        <a:t> </a:t>
                      </a:r>
                      <a:r>
                        <a:rPr lang="el-GR" dirty="0" err="1"/>
                        <a:t>Machine</a:t>
                      </a:r>
                      <a:r>
                        <a:rPr lang="el-GR" dirty="0"/>
                        <a:t> </a:t>
                      </a:r>
                      <a:r>
                        <a:rPr lang="el-GR" dirty="0" err="1"/>
                        <a:t>Diagram</a:t>
                      </a:r>
                      <a:r>
                        <a:rPr lang="el-GR" dirty="0"/>
                        <a:t> </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SEQUENCE</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Sequence</a:t>
                      </a:r>
                      <a:r>
                        <a:rPr lang="el-GR" dirty="0"/>
                        <a:t> </a:t>
                      </a:r>
                      <a:r>
                        <a:rPr lang="el-GR" dirty="0" err="1"/>
                        <a:t>Diagram</a:t>
                      </a:r>
                      <a:r>
                        <a:rPr lang="el-GR" dirty="0"/>
                        <a:t> </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DEPLOYMENT</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Deployment</a:t>
                      </a:r>
                      <a:r>
                        <a:rPr lang="el-GR" dirty="0"/>
                        <a:t> </a:t>
                      </a:r>
                      <a:r>
                        <a:rPr lang="el-GR" dirty="0" err="1"/>
                        <a:t>Diagram</a:t>
                      </a:r>
                      <a:r>
                        <a:rPr lang="el-GR" dirty="0"/>
                        <a:t> </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COMPONENT</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Component</a:t>
                      </a:r>
                      <a:r>
                        <a:rPr lang="el-GR" dirty="0"/>
                        <a:t> </a:t>
                      </a:r>
                      <a:r>
                        <a:rPr lang="el-GR" dirty="0" err="1"/>
                        <a:t>Diagram</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9400">
                <a:tc>
                  <a:txBody>
                    <a:bodyPr/>
                    <a:lstStyle/>
                    <a:p>
                      <a:pPr marL="6350" marR="0" lvl="0" indent="0" algn="l" rtl="0">
                        <a:lnSpc>
                          <a:spcPct val="100000"/>
                        </a:lnSpc>
                        <a:spcBef>
                          <a:spcPts val="0"/>
                        </a:spcBef>
                        <a:spcAft>
                          <a:spcPts val="0"/>
                        </a:spcAft>
                        <a:buClr>
                          <a:schemeClr val="lt2"/>
                        </a:buClr>
                        <a:buSzPts val="1400"/>
                        <a:buFont typeface="Arial"/>
                        <a:buNone/>
                      </a:pPr>
                      <a:r>
                        <a:rPr lang="el-GR">
                          <a:solidFill>
                            <a:schemeClr val="lt2"/>
                          </a:solidFill>
                        </a:rPr>
                        <a:t>Diagram (other 1)</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Use</a:t>
                      </a:r>
                      <a:r>
                        <a:rPr lang="el-GR" dirty="0"/>
                        <a:t> </a:t>
                      </a:r>
                      <a:r>
                        <a:rPr lang="el-GR" dirty="0" err="1"/>
                        <a:t>Case</a:t>
                      </a:r>
                      <a:r>
                        <a:rPr lang="el-GR" dirty="0"/>
                        <a:t> </a:t>
                      </a:r>
                      <a:r>
                        <a:rPr lang="el-GR" dirty="0" err="1"/>
                        <a:t>Diagram</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9400">
                <a:tc>
                  <a:txBody>
                    <a:bodyPr/>
                    <a:lstStyle/>
                    <a:p>
                      <a:pPr marL="635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Diagram (other 2)</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Class</a:t>
                      </a:r>
                      <a:r>
                        <a:rPr lang="el-GR" dirty="0"/>
                        <a:t>/API </a:t>
                      </a:r>
                      <a:r>
                        <a:rPr lang="el-GR" dirty="0" err="1"/>
                        <a:t>Diagram</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9400">
                <a:tc>
                  <a:txBody>
                    <a:bodyPr/>
                    <a:lstStyle/>
                    <a:p>
                      <a:pPr marL="635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Diagram (other 3)</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dirty="0" err="1"/>
                        <a:t>Requirements</a:t>
                      </a:r>
                      <a:r>
                        <a:rPr lang="el-GR" dirty="0"/>
                        <a:t> </a:t>
                      </a:r>
                      <a:r>
                        <a:rPr lang="el-GR" dirty="0" err="1"/>
                        <a:t>Diagram</a:t>
                      </a:r>
                      <a:endParaRPr sz="1400" b="0" i="0" u="none" strike="noStrike" cap="none" dirty="0">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Επίδειξη API (Postman variables) </a:t>
            </a:r>
            <a:endParaRPr/>
          </a:p>
        </p:txBody>
      </p:sp>
      <p:sp>
        <p:nvSpPr>
          <p:cNvPr id="121" name="Google Shape;121;p21"/>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0" lvl="0" indent="0" algn="l" rtl="0">
              <a:spcBef>
                <a:spcPts val="1260"/>
              </a:spcBef>
              <a:spcAft>
                <a:spcPts val="0"/>
              </a:spcAft>
              <a:buNone/>
            </a:pPr>
            <a:endParaRPr/>
          </a:p>
        </p:txBody>
      </p:sp>
      <p:pic>
        <p:nvPicPr>
          <p:cNvPr id="122" name="Google Shape;122;p21"/>
          <p:cNvPicPr preferRelativeResize="0"/>
          <p:nvPr/>
        </p:nvPicPr>
        <p:blipFill>
          <a:blip r:embed="rId3">
            <a:alphaModFix/>
          </a:blip>
          <a:stretch>
            <a:fillRect/>
          </a:stretch>
        </p:blipFill>
        <p:spPr>
          <a:xfrm>
            <a:off x="56450" y="504000"/>
            <a:ext cx="9849549" cy="6020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Επίδειξη frontend </a:t>
            </a:r>
            <a:endParaRPr/>
          </a:p>
        </p:txBody>
      </p:sp>
      <p:sp>
        <p:nvSpPr>
          <p:cNvPr id="129" name="Google Shape;129;p22"/>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0" lvl="0" indent="0" algn="l" rtl="0">
              <a:spcBef>
                <a:spcPts val="1260"/>
              </a:spcBef>
              <a:spcAft>
                <a:spcPts val="0"/>
              </a:spcAft>
              <a:buNone/>
            </a:pPr>
            <a:r>
              <a:rPr lang="el-GR"/>
              <a:t>Use Cases : </a:t>
            </a: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p:txBody>
      </p:sp>
      <p:pic>
        <p:nvPicPr>
          <p:cNvPr id="130" name="Google Shape;130;p22"/>
          <p:cNvPicPr preferRelativeResize="0"/>
          <p:nvPr/>
        </p:nvPicPr>
        <p:blipFill rotWithShape="1">
          <a:blip r:embed="rId3">
            <a:alphaModFix/>
          </a:blip>
          <a:srcRect l="22754" t="1881" r="43150" b="51651"/>
          <a:stretch/>
        </p:blipFill>
        <p:spPr>
          <a:xfrm>
            <a:off x="499550" y="2641750"/>
            <a:ext cx="2691175" cy="1972551"/>
          </a:xfrm>
          <a:prstGeom prst="rect">
            <a:avLst/>
          </a:prstGeom>
          <a:noFill/>
          <a:ln>
            <a:noFill/>
          </a:ln>
        </p:spPr>
      </p:pic>
      <p:cxnSp>
        <p:nvCxnSpPr>
          <p:cNvPr id="131" name="Google Shape;131;p22"/>
          <p:cNvCxnSpPr/>
          <p:nvPr/>
        </p:nvCxnSpPr>
        <p:spPr>
          <a:xfrm rot="10800000" flipH="1">
            <a:off x="1824200" y="3122175"/>
            <a:ext cx="372600" cy="703800"/>
          </a:xfrm>
          <a:prstGeom prst="straightConnector1">
            <a:avLst/>
          </a:prstGeom>
          <a:noFill/>
          <a:ln w="9525" cap="flat" cmpd="sng">
            <a:solidFill>
              <a:srgbClr val="CC0000"/>
            </a:solidFill>
            <a:prstDash val="solid"/>
            <a:round/>
            <a:headEnd type="none" w="med" len="med"/>
            <a:tailEnd type="triangle" w="med" len="med"/>
          </a:ln>
        </p:spPr>
      </p:cxnSp>
      <p:pic>
        <p:nvPicPr>
          <p:cNvPr id="132" name="Google Shape;132;p22"/>
          <p:cNvPicPr preferRelativeResize="0"/>
          <p:nvPr/>
        </p:nvPicPr>
        <p:blipFill>
          <a:blip r:embed="rId4">
            <a:alphaModFix/>
          </a:blip>
          <a:stretch>
            <a:fillRect/>
          </a:stretch>
        </p:blipFill>
        <p:spPr>
          <a:xfrm>
            <a:off x="4211400" y="877387"/>
            <a:ext cx="4452724" cy="2244776"/>
          </a:xfrm>
          <a:prstGeom prst="rect">
            <a:avLst/>
          </a:prstGeom>
          <a:noFill/>
          <a:ln>
            <a:noFill/>
          </a:ln>
        </p:spPr>
      </p:pic>
      <p:cxnSp>
        <p:nvCxnSpPr>
          <p:cNvPr id="133" name="Google Shape;133;p22"/>
          <p:cNvCxnSpPr/>
          <p:nvPr/>
        </p:nvCxnSpPr>
        <p:spPr>
          <a:xfrm rot="10800000" flipH="1">
            <a:off x="6929750" y="1592250"/>
            <a:ext cx="110400" cy="1435200"/>
          </a:xfrm>
          <a:prstGeom prst="straightConnector1">
            <a:avLst/>
          </a:prstGeom>
          <a:noFill/>
          <a:ln w="9525" cap="flat" cmpd="sng">
            <a:solidFill>
              <a:srgbClr val="CC0000"/>
            </a:solidFill>
            <a:prstDash val="solid"/>
            <a:round/>
            <a:headEnd type="none" w="med" len="med"/>
            <a:tailEnd type="triangle" w="med" len="med"/>
          </a:ln>
        </p:spPr>
      </p:cxnSp>
      <p:pic>
        <p:nvPicPr>
          <p:cNvPr id="134" name="Google Shape;134;p22"/>
          <p:cNvPicPr preferRelativeResize="0"/>
          <p:nvPr/>
        </p:nvPicPr>
        <p:blipFill>
          <a:blip r:embed="rId5">
            <a:alphaModFix/>
          </a:blip>
          <a:stretch>
            <a:fillRect/>
          </a:stretch>
        </p:blipFill>
        <p:spPr>
          <a:xfrm>
            <a:off x="4362723" y="3563750"/>
            <a:ext cx="5543276" cy="2881350"/>
          </a:xfrm>
          <a:prstGeom prst="rect">
            <a:avLst/>
          </a:prstGeom>
          <a:noFill/>
          <a:ln>
            <a:noFill/>
          </a:ln>
        </p:spPr>
      </p:pic>
      <p:cxnSp>
        <p:nvCxnSpPr>
          <p:cNvPr id="135" name="Google Shape;135;p22"/>
          <p:cNvCxnSpPr/>
          <p:nvPr/>
        </p:nvCxnSpPr>
        <p:spPr>
          <a:xfrm>
            <a:off x="5812050" y="4365950"/>
            <a:ext cx="1062600" cy="1297200"/>
          </a:xfrm>
          <a:prstGeom prst="straightConnector1">
            <a:avLst/>
          </a:prstGeom>
          <a:noFill/>
          <a:ln w="9525" cap="flat" cmpd="sng">
            <a:solidFill>
              <a:srgbClr val="CC00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Επίδειξη testing </a:t>
            </a:r>
            <a:endParaRPr/>
          </a:p>
        </p:txBody>
      </p:sp>
      <p:sp>
        <p:nvSpPr>
          <p:cNvPr id="142" name="Google Shape;142;p23"/>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0" lvl="0" indent="0" algn="l" rtl="0">
              <a:spcBef>
                <a:spcPts val="1260"/>
              </a:spcBef>
              <a:spcAft>
                <a:spcPts val="0"/>
              </a:spcAft>
              <a:buNone/>
            </a:pPr>
            <a:r>
              <a:rPr lang="el-GR" dirty="0" err="1"/>
              <a:t>To</a:t>
            </a:r>
            <a:r>
              <a:rPr lang="el-GR" dirty="0"/>
              <a:t> </a:t>
            </a:r>
            <a:r>
              <a:rPr lang="el-GR" dirty="0" err="1"/>
              <a:t>testing</a:t>
            </a:r>
            <a:r>
              <a:rPr lang="el-GR" dirty="0"/>
              <a:t> περιλαμβάνει :</a:t>
            </a:r>
            <a:endParaRPr dirty="0"/>
          </a:p>
          <a:p>
            <a:pPr marL="457200" lvl="0" indent="-320040" algn="l" rtl="0">
              <a:spcBef>
                <a:spcPts val="1260"/>
              </a:spcBef>
              <a:spcAft>
                <a:spcPts val="0"/>
              </a:spcAft>
              <a:buSzPts val="1440"/>
              <a:buChar char="●"/>
            </a:pPr>
            <a:r>
              <a:rPr lang="el-GR" b="0" dirty="0"/>
              <a:t>API </a:t>
            </a:r>
            <a:r>
              <a:rPr lang="el-GR" b="0" dirty="0" err="1"/>
              <a:t>Postman</a:t>
            </a:r>
            <a:r>
              <a:rPr lang="el-GR" b="0" dirty="0"/>
              <a:t> </a:t>
            </a:r>
            <a:r>
              <a:rPr lang="el-GR" b="0" dirty="0" err="1"/>
              <a:t>testing</a:t>
            </a:r>
            <a:endParaRPr b="0" dirty="0"/>
          </a:p>
          <a:p>
            <a:pPr marL="457200" lvl="0" indent="-320040" algn="l" rtl="0">
              <a:spcBef>
                <a:spcPts val="0"/>
              </a:spcBef>
              <a:spcAft>
                <a:spcPts val="0"/>
              </a:spcAft>
              <a:buSzPts val="1440"/>
              <a:buChar char="●"/>
            </a:pPr>
            <a:r>
              <a:rPr lang="el-GR" b="0" dirty="0"/>
              <a:t>CLI </a:t>
            </a:r>
            <a:r>
              <a:rPr lang="el-GR" b="0" dirty="0" err="1"/>
              <a:t>testing</a:t>
            </a:r>
            <a:r>
              <a:rPr lang="el-GR" b="0" dirty="0"/>
              <a:t>(JEST): </a:t>
            </a:r>
            <a:endParaRPr b="0" dirty="0"/>
          </a:p>
          <a:p>
            <a:pPr marL="914400" lvl="0" indent="-320040" algn="l" rtl="0">
              <a:spcBef>
                <a:spcPts val="0"/>
              </a:spcBef>
              <a:spcAft>
                <a:spcPts val="0"/>
              </a:spcAft>
              <a:buSzPts val="1440"/>
              <a:buChar char="●"/>
            </a:pPr>
            <a:r>
              <a:rPr lang="el-GR" b="0" dirty="0" err="1"/>
              <a:t>functional</a:t>
            </a:r>
            <a:r>
              <a:rPr lang="el-GR" b="0" dirty="0"/>
              <a:t> </a:t>
            </a:r>
            <a:r>
              <a:rPr lang="el-GR" b="0" dirty="0" err="1"/>
              <a:t>testing</a:t>
            </a:r>
            <a:r>
              <a:rPr lang="el-GR" b="0" dirty="0"/>
              <a:t> για κάθε εντολή</a:t>
            </a:r>
            <a:endParaRPr b="0" dirty="0"/>
          </a:p>
          <a:p>
            <a:pPr marL="914400" lvl="0" indent="-320040" algn="l" rtl="0">
              <a:spcBef>
                <a:spcPts val="0"/>
              </a:spcBef>
              <a:spcAft>
                <a:spcPts val="0"/>
              </a:spcAft>
              <a:buSzPts val="1440"/>
              <a:buChar char="●"/>
            </a:pPr>
            <a:r>
              <a:rPr lang="el-GR" b="0" dirty="0" err="1"/>
              <a:t>unit</a:t>
            </a:r>
            <a:r>
              <a:rPr lang="el-GR" b="0" dirty="0"/>
              <a:t> </a:t>
            </a:r>
            <a:r>
              <a:rPr lang="el-GR" b="0" dirty="0" err="1"/>
              <a:t>testing</a:t>
            </a:r>
            <a:r>
              <a:rPr lang="el-GR" b="0" dirty="0"/>
              <a:t> για κάθε εντολή </a:t>
            </a:r>
            <a:endParaRPr b="0" dirty="0"/>
          </a:p>
          <a:p>
            <a:pPr marL="0" lvl="0" indent="0" algn="l" rtl="0">
              <a:spcBef>
                <a:spcPts val="1260"/>
              </a:spcBef>
              <a:spcAft>
                <a:spcPts val="0"/>
              </a:spcAft>
              <a:buNone/>
            </a:pPr>
            <a:endParaRPr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3"/>
          <p:cNvSpPr txBox="1">
            <a:spLocks noGrp="1"/>
          </p:cNvSpPr>
          <p:nvPr>
            <p:ph type="ctrTitle"/>
          </p:nvPr>
        </p:nvSpPr>
        <p:spPr>
          <a:xfrm>
            <a:off x="-4862" y="817575"/>
            <a:ext cx="9910861" cy="30716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1600"/>
              <a:buFont typeface="Arial"/>
              <a:buNone/>
            </a:pPr>
            <a:r>
              <a:rPr lang="el-GR">
                <a:solidFill>
                  <a:schemeClr val="dk1"/>
                </a:solidFill>
              </a:rPr>
              <a:t>Software Engineering 2023-24</a:t>
            </a:r>
            <a:endParaRPr>
              <a:solidFill>
                <a:schemeClr val="dk1"/>
              </a:solidFill>
            </a:endParaRPr>
          </a:p>
        </p:txBody>
      </p:sp>
      <p:sp>
        <p:nvSpPr>
          <p:cNvPr id="53" name="Google Shape;53;p13"/>
          <p:cNvSpPr txBox="1"/>
          <p:nvPr/>
        </p:nvSpPr>
        <p:spPr>
          <a:xfrm>
            <a:off x="848544" y="1268760"/>
            <a:ext cx="4824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800" b="1" dirty="0">
                <a:solidFill>
                  <a:schemeClr val="dk1"/>
                </a:solidFill>
                <a:latin typeface="Arial Narrow"/>
                <a:ea typeface="Arial Narrow"/>
                <a:cs typeface="Arial Narrow"/>
                <a:sym typeface="Arial Narrow"/>
              </a:rPr>
              <a:t>21</a:t>
            </a:r>
            <a:r>
              <a:rPr lang="en-US" sz="1800" b="1" dirty="0">
                <a:solidFill>
                  <a:schemeClr val="dk1"/>
                </a:solidFill>
                <a:latin typeface="Arial Narrow"/>
                <a:ea typeface="Arial Narrow"/>
                <a:cs typeface="Arial Narrow"/>
                <a:sym typeface="Arial Narrow"/>
              </a:rPr>
              <a:t> </a:t>
            </a:r>
            <a:endParaRPr sz="1800" b="1" i="0" u="none" strike="noStrike" cap="none" dirty="0">
              <a:solidFill>
                <a:schemeClr val="dk1"/>
              </a:solidFill>
              <a:latin typeface="Arial Narrow"/>
              <a:ea typeface="Arial Narrow"/>
              <a:cs typeface="Arial Narrow"/>
              <a:sym typeface="Arial Narrow"/>
            </a:endParaRPr>
          </a:p>
        </p:txBody>
      </p:sp>
      <p:graphicFrame>
        <p:nvGraphicFramePr>
          <p:cNvPr id="54" name="Google Shape;54;p13"/>
          <p:cNvGraphicFramePr/>
          <p:nvPr/>
        </p:nvGraphicFramePr>
        <p:xfrm>
          <a:off x="0" y="1679823"/>
          <a:ext cx="9906000" cy="2158365"/>
        </p:xfrm>
        <a:graphic>
          <a:graphicData uri="http://schemas.openxmlformats.org/drawingml/2006/table">
            <a:tbl>
              <a:tblPr>
                <a:noFill/>
                <a:tableStyleId>{26DE5714-A9D4-4D95-BDDA-86FFED83EA75}</a:tableStyleId>
              </a:tblPr>
              <a:tblGrid>
                <a:gridCol w="1568625">
                  <a:extLst>
                    <a:ext uri="{9D8B030D-6E8A-4147-A177-3AD203B41FA5}">
                      <a16:colId xmlns:a16="http://schemas.microsoft.com/office/drawing/2014/main" val="20000"/>
                    </a:ext>
                  </a:extLst>
                </a:gridCol>
                <a:gridCol w="1944225">
                  <a:extLst>
                    <a:ext uri="{9D8B030D-6E8A-4147-A177-3AD203B41FA5}">
                      <a16:colId xmlns:a16="http://schemas.microsoft.com/office/drawing/2014/main" val="20001"/>
                    </a:ext>
                  </a:extLst>
                </a:gridCol>
                <a:gridCol w="2088225">
                  <a:extLst>
                    <a:ext uri="{9D8B030D-6E8A-4147-A177-3AD203B41FA5}">
                      <a16:colId xmlns:a16="http://schemas.microsoft.com/office/drawing/2014/main" val="20002"/>
                    </a:ext>
                  </a:extLst>
                </a:gridCol>
                <a:gridCol w="4304925">
                  <a:extLst>
                    <a:ext uri="{9D8B030D-6E8A-4147-A177-3AD203B41FA5}">
                      <a16:colId xmlns:a16="http://schemas.microsoft.com/office/drawing/2014/main" val="20003"/>
                    </a:ext>
                  </a:extLst>
                </a:gridCol>
              </a:tblGrid>
              <a:tr h="203200">
                <a:tc>
                  <a:txBody>
                    <a:bodyPr/>
                    <a:lstStyle/>
                    <a:p>
                      <a:pPr marL="0" marR="0" lvl="0" indent="0" algn="ctr" rtl="0">
                        <a:spcBef>
                          <a:spcPts val="0"/>
                        </a:spcBef>
                        <a:spcAft>
                          <a:spcPts val="0"/>
                        </a:spcAft>
                        <a:buNone/>
                      </a:pPr>
                      <a:r>
                        <a:rPr lang="el-GR" sz="1100" b="1" u="none" strike="noStrike" cap="none">
                          <a:solidFill>
                            <a:schemeClr val="lt1"/>
                          </a:solidFill>
                        </a:rPr>
                        <a:t>ΑΜ (031ΧΧΧΧΧ)</a:t>
                      </a:r>
                      <a:endParaRPr sz="1100" b="1" i="0" u="none" strike="noStrike" cap="none">
                        <a:solidFill>
                          <a:schemeClr val="lt1"/>
                        </a:solidFill>
                        <a:latin typeface="Calibri"/>
                        <a:ea typeface="Calibri"/>
                        <a:cs typeface="Calibri"/>
                        <a:sym typeface="Calibri"/>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100" b="1" u="none" strike="noStrike" cap="none">
                          <a:solidFill>
                            <a:schemeClr val="lt1"/>
                          </a:solidFill>
                        </a:rPr>
                        <a:t>ΕΠΩΝΥΜΟ</a:t>
                      </a:r>
                      <a:endParaRPr sz="1100" b="1" i="0" u="none" strike="noStrike" cap="none">
                        <a:solidFill>
                          <a:schemeClr val="lt1"/>
                        </a:solidFill>
                        <a:latin typeface="Calibri"/>
                        <a:ea typeface="Calibri"/>
                        <a:cs typeface="Calibri"/>
                        <a:sym typeface="Calibri"/>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100" b="1" u="none" strike="noStrike" cap="none">
                          <a:solidFill>
                            <a:schemeClr val="lt1"/>
                          </a:solidFill>
                        </a:rPr>
                        <a:t>ΟΝΟΜΑ</a:t>
                      </a:r>
                      <a:endParaRPr sz="1100" b="1" i="0" u="none" strike="noStrike" cap="none">
                        <a:solidFill>
                          <a:schemeClr val="lt1"/>
                        </a:solidFill>
                        <a:latin typeface="Calibri"/>
                        <a:ea typeface="Calibri"/>
                        <a:cs typeface="Calibri"/>
                        <a:sym typeface="Calibri"/>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100" b="1" i="0" u="none" strike="noStrike" cap="none">
                          <a:solidFill>
                            <a:schemeClr val="lt1"/>
                          </a:solidFill>
                          <a:latin typeface="Calibri"/>
                          <a:ea typeface="Calibri"/>
                          <a:cs typeface="Calibri"/>
                          <a:sym typeface="Calibri"/>
                        </a:rPr>
                        <a:t>ΠΑΡΑΤΗΡΗΣΕΙΣ (πχ μεταφορά βαθμολογίας)</a:t>
                      </a:r>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9400">
                <a:tc>
                  <a:txBody>
                    <a:bodyPr/>
                    <a:lstStyle/>
                    <a:p>
                      <a:pPr marL="0" marR="0" lvl="0" indent="0" algn="ctr" rtl="0">
                        <a:spcBef>
                          <a:spcPts val="0"/>
                        </a:spcBef>
                        <a:spcAft>
                          <a:spcPts val="0"/>
                        </a:spcAft>
                        <a:buNone/>
                      </a:pPr>
                      <a:r>
                        <a:rPr lang="el-GR" sz="1200"/>
                        <a:t>03120167</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a:t>
                      </a:r>
                      <a:r>
                        <a:rPr lang="el-GR" sz="1200"/>
                        <a:t>Αλεξιάδης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Αντ</a:t>
                      </a:r>
                      <a:r>
                        <a:rPr lang="el-GR" sz="1200"/>
                        <a:t>ώνιος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9400">
                <a:tc>
                  <a:txBody>
                    <a:bodyPr/>
                    <a:lstStyle/>
                    <a:p>
                      <a:pPr marL="0" marR="0" lvl="0" indent="0" algn="ctr" rtl="0">
                        <a:spcBef>
                          <a:spcPts val="0"/>
                        </a:spcBef>
                        <a:spcAft>
                          <a:spcPts val="0"/>
                        </a:spcAft>
                        <a:buNone/>
                      </a:pPr>
                      <a:r>
                        <a:rPr lang="el-GR" sz="1200" u="none" strike="noStrike" cap="none">
                          <a:latin typeface="Arial"/>
                          <a:ea typeface="Arial"/>
                          <a:cs typeface="Arial"/>
                          <a:sym typeface="Arial"/>
                        </a:rPr>
                        <a:t> 03120158</a:t>
                      </a:r>
                      <a:endParaRPr sz="120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a:t>
                      </a:r>
                      <a:r>
                        <a:rPr lang="el-GR" sz="1200"/>
                        <a:t>Μπόθος Βουτεράκος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Νικ</a:t>
                      </a:r>
                      <a:r>
                        <a:rPr lang="el-GR" sz="1200"/>
                        <a:t>όλαος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9400">
                <a:tc>
                  <a:txBody>
                    <a:bodyPr/>
                    <a:lstStyle/>
                    <a:p>
                      <a:pPr marL="0" lvl="0" indent="0" algn="ctr" rtl="0">
                        <a:spcBef>
                          <a:spcPts val="0"/>
                        </a:spcBef>
                        <a:spcAft>
                          <a:spcPts val="0"/>
                        </a:spcAft>
                        <a:buSzPts val="1100"/>
                        <a:buNone/>
                      </a:pPr>
                      <a:r>
                        <a:rPr lang="el-GR" sz="1200"/>
                        <a:t>03120136</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Κοπ</a:t>
                      </a:r>
                      <a:r>
                        <a:rPr lang="el-GR" sz="1200"/>
                        <a:t>ίτας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Χρυσ</a:t>
                      </a:r>
                      <a:r>
                        <a:rPr lang="el-GR" sz="1200"/>
                        <a:t>όστομος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9400">
                <a:tc>
                  <a:txBody>
                    <a:bodyPr/>
                    <a:lstStyle/>
                    <a:p>
                      <a:pPr marL="0" lvl="0" indent="0" algn="ctr" rtl="0">
                        <a:spcBef>
                          <a:spcPts val="0"/>
                        </a:spcBef>
                        <a:spcAft>
                          <a:spcPts val="0"/>
                        </a:spcAft>
                        <a:buSzPts val="1100"/>
                        <a:buNone/>
                      </a:pPr>
                      <a:r>
                        <a:rPr lang="el-GR" sz="1200"/>
                        <a:t>03120022</a:t>
                      </a:r>
                      <a:endParaRPr sz="1200"/>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a:t>
                      </a:r>
                      <a:r>
                        <a:rPr lang="el-GR" sz="1200"/>
                        <a:t>Παπαδάκης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Χαρ</a:t>
                      </a:r>
                      <a:r>
                        <a:rPr lang="el-GR" sz="1200"/>
                        <a:t>ίδημος</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r>
                        <a:rPr lang="el-GR" sz="1200"/>
                        <a:t>Πολλά commits πραγματοποιήθηκαν από τον λογαριασμό harrypapa2002 αντί του ntua-el20022. Ο λογαριασμός αυτός ανήκει στον ίδιο φοιτητή.</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9400">
                <a:tc>
                  <a:txBody>
                    <a:bodyPr/>
                    <a:lstStyle/>
                    <a:p>
                      <a:pPr marL="0" marR="0" lvl="0" indent="0" algn="ctr" rtl="0">
                        <a:spcBef>
                          <a:spcPts val="0"/>
                        </a:spcBef>
                        <a:spcAft>
                          <a:spcPts val="0"/>
                        </a:spcAft>
                        <a:buNone/>
                      </a:pPr>
                      <a:r>
                        <a:rPr lang="el-GR" sz="1200" u="none" strike="noStrike" cap="none">
                          <a:latin typeface="Arial"/>
                          <a:ea typeface="Arial"/>
                          <a:cs typeface="Arial"/>
                          <a:sym typeface="Arial"/>
                        </a:rPr>
                        <a:t> </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latin typeface="Arial"/>
                          <a:ea typeface="Arial"/>
                          <a:cs typeface="Arial"/>
                          <a:sym typeface="Arial"/>
                        </a:rPr>
                        <a:t> </a:t>
                      </a:r>
                      <a:endParaRPr sz="1200" b="0" i="0" u="none" strike="noStrike" cap="none">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9400">
                <a:tc>
                  <a:txBody>
                    <a:bodyPr/>
                    <a:lstStyle/>
                    <a:p>
                      <a:pPr marL="0" marR="0" lvl="0" indent="0" algn="ctr"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u="none" strike="noStrike" cap="none">
                          <a:solidFill>
                            <a:schemeClr val="lt2"/>
                          </a:solidFill>
                          <a:latin typeface="Arial"/>
                          <a:ea typeface="Arial"/>
                          <a:cs typeface="Arial"/>
                          <a:sym typeface="Arial"/>
                        </a:rPr>
                        <a:t> </a:t>
                      </a:r>
                      <a:endParaRPr sz="1200" b="0" i="0" u="none" strike="noStrike" cap="none">
                        <a:solidFill>
                          <a:schemeClr val="lt2"/>
                        </a:solidFill>
                        <a:latin typeface="Arial"/>
                        <a:ea typeface="Arial"/>
                        <a:cs typeface="Arial"/>
                        <a:sym typeface="Arial"/>
                      </a:endParaRP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55" name="Google Shape;55;p13"/>
          <p:cNvPicPr preferRelativeResize="0"/>
          <p:nvPr/>
        </p:nvPicPr>
        <p:blipFill rotWithShape="1">
          <a:blip r:embed="rId3">
            <a:alphaModFix/>
          </a:blip>
          <a:srcRect/>
          <a:stretch/>
        </p:blipFill>
        <p:spPr>
          <a:xfrm>
            <a:off x="560512" y="4114502"/>
            <a:ext cx="1182763" cy="1182763"/>
          </a:xfrm>
          <a:prstGeom prst="rect">
            <a:avLst/>
          </a:prstGeom>
          <a:noFill/>
          <a:ln>
            <a:noFill/>
          </a:ln>
        </p:spPr>
      </p:pic>
      <p:pic>
        <p:nvPicPr>
          <p:cNvPr id="56" name="Google Shape;56;p13"/>
          <p:cNvPicPr preferRelativeResize="0"/>
          <p:nvPr/>
        </p:nvPicPr>
        <p:blipFill rotWithShape="1">
          <a:blip r:embed="rId3">
            <a:alphaModFix/>
          </a:blip>
          <a:srcRect/>
          <a:stretch/>
        </p:blipFill>
        <p:spPr>
          <a:xfrm>
            <a:off x="2087082" y="4114502"/>
            <a:ext cx="1182762" cy="1182762"/>
          </a:xfrm>
          <a:prstGeom prst="rect">
            <a:avLst/>
          </a:prstGeom>
          <a:noFill/>
          <a:ln>
            <a:noFill/>
          </a:ln>
        </p:spPr>
      </p:pic>
      <p:pic>
        <p:nvPicPr>
          <p:cNvPr id="57" name="Google Shape;57;p13"/>
          <p:cNvPicPr preferRelativeResize="0"/>
          <p:nvPr/>
        </p:nvPicPr>
        <p:blipFill rotWithShape="1">
          <a:blip r:embed="rId3">
            <a:alphaModFix/>
          </a:blip>
          <a:srcRect/>
          <a:stretch/>
        </p:blipFill>
        <p:spPr>
          <a:xfrm>
            <a:off x="3613652" y="4114502"/>
            <a:ext cx="1182762" cy="1182762"/>
          </a:xfrm>
          <a:prstGeom prst="rect">
            <a:avLst/>
          </a:prstGeom>
          <a:noFill/>
          <a:ln>
            <a:noFill/>
          </a:ln>
        </p:spPr>
      </p:pic>
      <p:pic>
        <p:nvPicPr>
          <p:cNvPr id="58" name="Google Shape;58;p13"/>
          <p:cNvPicPr preferRelativeResize="0"/>
          <p:nvPr/>
        </p:nvPicPr>
        <p:blipFill rotWithShape="1">
          <a:blip r:embed="rId3">
            <a:alphaModFix/>
          </a:blip>
          <a:srcRect/>
          <a:stretch/>
        </p:blipFill>
        <p:spPr>
          <a:xfrm>
            <a:off x="5140222" y="4114502"/>
            <a:ext cx="1182762" cy="1182762"/>
          </a:xfrm>
          <a:prstGeom prst="rect">
            <a:avLst/>
          </a:prstGeom>
          <a:noFill/>
          <a:ln>
            <a:noFill/>
          </a:ln>
        </p:spPr>
      </p:pic>
      <p:pic>
        <p:nvPicPr>
          <p:cNvPr id="59" name="Google Shape;59;p13"/>
          <p:cNvPicPr preferRelativeResize="0"/>
          <p:nvPr/>
        </p:nvPicPr>
        <p:blipFill rotWithShape="1">
          <a:blip r:embed="rId3">
            <a:alphaModFix/>
          </a:blip>
          <a:srcRect/>
          <a:stretch/>
        </p:blipFill>
        <p:spPr>
          <a:xfrm>
            <a:off x="6666792" y="4114502"/>
            <a:ext cx="1182762" cy="1182762"/>
          </a:xfrm>
          <a:prstGeom prst="rect">
            <a:avLst/>
          </a:prstGeom>
          <a:noFill/>
          <a:ln>
            <a:noFill/>
          </a:ln>
        </p:spPr>
      </p:pic>
      <p:pic>
        <p:nvPicPr>
          <p:cNvPr id="60" name="Google Shape;60;p13"/>
          <p:cNvPicPr preferRelativeResize="0"/>
          <p:nvPr/>
        </p:nvPicPr>
        <p:blipFill rotWithShape="1">
          <a:blip r:embed="rId3">
            <a:alphaModFix/>
          </a:blip>
          <a:srcRect/>
          <a:stretch/>
        </p:blipFill>
        <p:spPr>
          <a:xfrm>
            <a:off x="8193360" y="4114502"/>
            <a:ext cx="1182762" cy="1182762"/>
          </a:xfrm>
          <a:prstGeom prst="rect">
            <a:avLst/>
          </a:prstGeom>
          <a:noFill/>
          <a:ln>
            <a:noFill/>
          </a:ln>
        </p:spPr>
      </p:pic>
      <p:graphicFrame>
        <p:nvGraphicFramePr>
          <p:cNvPr id="61" name="Google Shape;61;p13"/>
          <p:cNvGraphicFramePr/>
          <p:nvPr/>
        </p:nvGraphicFramePr>
        <p:xfrm>
          <a:off x="414064" y="5403820"/>
          <a:ext cx="9073050" cy="411490"/>
        </p:xfrm>
        <a:graphic>
          <a:graphicData uri="http://schemas.openxmlformats.org/drawingml/2006/table">
            <a:tbl>
              <a:tblPr firstRow="1" bandRow="1">
                <a:noFill/>
                <a:tableStyleId>{26DE5714-A9D4-4D95-BDDA-86FFED83EA75}</a:tableStyleId>
              </a:tblPr>
              <a:tblGrid>
                <a:gridCol w="1512175">
                  <a:extLst>
                    <a:ext uri="{9D8B030D-6E8A-4147-A177-3AD203B41FA5}">
                      <a16:colId xmlns:a16="http://schemas.microsoft.com/office/drawing/2014/main" val="20000"/>
                    </a:ext>
                  </a:extLst>
                </a:gridCol>
                <a:gridCol w="1512175">
                  <a:extLst>
                    <a:ext uri="{9D8B030D-6E8A-4147-A177-3AD203B41FA5}">
                      <a16:colId xmlns:a16="http://schemas.microsoft.com/office/drawing/2014/main" val="20001"/>
                    </a:ext>
                  </a:extLst>
                </a:gridCol>
                <a:gridCol w="1512175">
                  <a:extLst>
                    <a:ext uri="{9D8B030D-6E8A-4147-A177-3AD203B41FA5}">
                      <a16:colId xmlns:a16="http://schemas.microsoft.com/office/drawing/2014/main" val="20002"/>
                    </a:ext>
                  </a:extLst>
                </a:gridCol>
                <a:gridCol w="1512175">
                  <a:extLst>
                    <a:ext uri="{9D8B030D-6E8A-4147-A177-3AD203B41FA5}">
                      <a16:colId xmlns:a16="http://schemas.microsoft.com/office/drawing/2014/main" val="20003"/>
                    </a:ext>
                  </a:extLst>
                </a:gridCol>
                <a:gridCol w="1512175">
                  <a:extLst>
                    <a:ext uri="{9D8B030D-6E8A-4147-A177-3AD203B41FA5}">
                      <a16:colId xmlns:a16="http://schemas.microsoft.com/office/drawing/2014/main" val="20004"/>
                    </a:ext>
                  </a:extLst>
                </a:gridCol>
                <a:gridCol w="1512175">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l-GR" sz="1050" b="0">
                          <a:solidFill>
                            <a:schemeClr val="lt2"/>
                          </a:solidFill>
                        </a:rPr>
                        <a:t>Μπόθος- Βουτεράκος Νικόλαος</a:t>
                      </a:r>
                      <a:endParaRPr sz="1050" b="0" u="none" strike="noStrike" cap="none">
                        <a:solidFill>
                          <a:schemeClr val="lt2"/>
                        </a:solidFil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sz="1050" b="0">
                          <a:solidFill>
                            <a:schemeClr val="lt2"/>
                          </a:solidFill>
                        </a:rPr>
                        <a:t>Αλεξιάδης Αντώνιος</a:t>
                      </a:r>
                      <a:endParaRPr sz="1050" b="0" u="none" strike="noStrike" cap="none">
                        <a:solidFill>
                          <a:schemeClr val="lt2"/>
                        </a:solidFil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sz="1050" b="0">
                          <a:solidFill>
                            <a:schemeClr val="lt2"/>
                          </a:solidFill>
                        </a:rPr>
                        <a:t>Κοπίτας Χρυσόστομος</a:t>
                      </a:r>
                      <a:endParaRPr sz="1050" b="0" u="none" strike="noStrike" cap="none">
                        <a:solidFill>
                          <a:schemeClr val="lt2"/>
                        </a:solidFil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sz="1050" b="0">
                          <a:solidFill>
                            <a:schemeClr val="lt2"/>
                          </a:solidFill>
                        </a:rPr>
                        <a:t>Παπαδάκης Χαρίδημος</a:t>
                      </a:r>
                      <a:endParaRPr sz="1050" b="0" u="none" strike="noStrike" cap="none">
                        <a:solidFill>
                          <a:schemeClr val="lt2"/>
                        </a:solidFil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sz="1050" b="0" u="none" strike="noStrike" cap="none">
                          <a:solidFill>
                            <a:schemeClr val="lt2"/>
                          </a:solidFill>
                        </a:rPr>
                        <a:t>(επώνυμο, όνομα)</a:t>
                      </a:r>
                      <a:endParaRPr sz="1050" b="0" u="none" strike="noStrike" cap="none">
                        <a:solidFill>
                          <a:schemeClr val="lt2"/>
                        </a:solidFil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sz="1050" b="0" u="none" strike="noStrike" cap="none">
                          <a:solidFill>
                            <a:schemeClr val="lt2"/>
                          </a:solidFill>
                        </a:rPr>
                        <a:t>(επώνυμο, όνομα)</a:t>
                      </a:r>
                      <a:endParaRPr sz="1050" b="0" u="none" strike="noStrike" cap="none">
                        <a:solidFill>
                          <a:schemeClr val="lt2"/>
                        </a:solidFil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89A565A0-17B0-CAA9-2AC9-189958D1778E}"/>
              </a:ext>
            </a:extLst>
          </p:cNvPr>
          <p:cNvSpPr txBox="1"/>
          <p:nvPr/>
        </p:nvSpPr>
        <p:spPr>
          <a:xfrm>
            <a:off x="0" y="6204046"/>
            <a:ext cx="5785558" cy="307777"/>
          </a:xfrm>
          <a:prstGeom prst="rect">
            <a:avLst/>
          </a:prstGeom>
          <a:noFill/>
        </p:spPr>
        <p:txBody>
          <a:bodyPr wrap="none" rtlCol="0">
            <a:spAutoFit/>
          </a:bodyPr>
          <a:lstStyle/>
          <a:p>
            <a:r>
              <a:rPr lang="en-GR" dirty="0"/>
              <a:t>Presentation Link: </a:t>
            </a:r>
            <a:r>
              <a:rPr lang="en-GB" dirty="0"/>
              <a:t>https://</a:t>
            </a:r>
            <a:r>
              <a:rPr lang="en-GB" dirty="0" err="1"/>
              <a:t>www.youtube.com</a:t>
            </a:r>
            <a:r>
              <a:rPr lang="en-GB" dirty="0"/>
              <a:t>/</a:t>
            </a:r>
            <a:r>
              <a:rPr lang="en-GB" dirty="0" err="1"/>
              <a:t>watch?v</a:t>
            </a:r>
            <a:r>
              <a:rPr lang="en-GB" dirty="0"/>
              <a:t>=</a:t>
            </a:r>
            <a:r>
              <a:rPr lang="en-GB" dirty="0" err="1"/>
              <a:t>CHUz_WpODsg</a:t>
            </a:r>
            <a:endParaRPr lang="en-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0"/>
            <a:ext cx="9906000"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l-GR"/>
              <a:t>ΓΕΝΙΚΑ ΣΤΟΙΧΕΙΑ</a:t>
            </a:r>
            <a:endParaRPr/>
          </a:p>
        </p:txBody>
      </p:sp>
      <p:graphicFrame>
        <p:nvGraphicFramePr>
          <p:cNvPr id="67" name="Google Shape;67;p14"/>
          <p:cNvGraphicFramePr/>
          <p:nvPr/>
        </p:nvGraphicFramePr>
        <p:xfrm>
          <a:off x="344488" y="836712"/>
          <a:ext cx="9289025" cy="2103120"/>
        </p:xfrm>
        <a:graphic>
          <a:graphicData uri="http://schemas.openxmlformats.org/drawingml/2006/table">
            <a:tbl>
              <a:tblPr>
                <a:noFill/>
                <a:tableStyleId>{26DE5714-A9D4-4D95-BDDA-86FFED83EA75}</a:tableStyleId>
              </a:tblPr>
              <a:tblGrid>
                <a:gridCol w="2493350">
                  <a:extLst>
                    <a:ext uri="{9D8B030D-6E8A-4147-A177-3AD203B41FA5}">
                      <a16:colId xmlns:a16="http://schemas.microsoft.com/office/drawing/2014/main" val="20000"/>
                    </a:ext>
                  </a:extLst>
                </a:gridCol>
                <a:gridCol w="6795675">
                  <a:extLst>
                    <a:ext uri="{9D8B030D-6E8A-4147-A177-3AD203B41FA5}">
                      <a16:colId xmlns:a16="http://schemas.microsoft.com/office/drawing/2014/main" val="20001"/>
                    </a:ext>
                  </a:extLst>
                </a:gridCol>
              </a:tblGrid>
              <a:tr h="165125">
                <a:tc>
                  <a:txBody>
                    <a:bodyPr/>
                    <a:lstStyle/>
                    <a:p>
                      <a:pPr marL="635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GitHub</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9400">
                <a:tc>
                  <a:txBody>
                    <a:bodyPr/>
                    <a:lstStyle/>
                    <a:p>
                      <a:pPr marL="6350" marR="0" lvl="0" indent="0" algn="l" rtl="0">
                        <a:spcBef>
                          <a:spcPts val="0"/>
                        </a:spcBef>
                        <a:spcAft>
                          <a:spcPts val="0"/>
                        </a:spcAft>
                        <a:buNone/>
                      </a:pPr>
                      <a:r>
                        <a:rPr lang="el-GR" sz="1400" b="0" i="0" u="none" strike="noStrike" cap="none">
                          <a:solidFill>
                            <a:schemeClr val="lt2"/>
                          </a:solidFill>
                          <a:latin typeface="Arial"/>
                          <a:ea typeface="Arial"/>
                          <a:cs typeface="Arial"/>
                          <a:sym typeface="Arial"/>
                        </a:rPr>
                        <a:t>GitHub repo (url)</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400" u="none" strike="noStrike" cap="none">
                          <a:latin typeface="Arial"/>
                          <a:ea typeface="Arial"/>
                          <a:cs typeface="Arial"/>
                          <a:sym typeface="Arial"/>
                        </a:rPr>
                        <a:t> https://github.com/ntua/softeng23-21</a:t>
                      </a:r>
                      <a:endParaRPr sz="1400" b="0" i="0" u="none" strike="noStrike" cap="none">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GitHub project (url)</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400" u="none" strike="noStrike" cap="none">
                          <a:latin typeface="Arial"/>
                          <a:ea typeface="Arial"/>
                          <a:cs typeface="Arial"/>
                          <a:sym typeface="Arial"/>
                        </a:rPr>
                        <a:t> https://github.com/orgs/ntua/projects/86</a:t>
                      </a:r>
                      <a:endParaRPr sz="1400" b="0" i="0" u="none" strike="noStrike" cap="none">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VP online workspace</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 </a:t>
                      </a:r>
                      <a:r>
                        <a:rPr lang="el-GR" sz="1200"/>
                        <a:t>iicuylok</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03725">
                <a:tc>
                  <a:txBody>
                    <a:bodyPr/>
                    <a:lstStyle/>
                    <a:p>
                      <a:pPr marL="6350" marR="0" lvl="0" indent="0" algn="l" rtl="0">
                        <a:lnSpc>
                          <a:spcPct val="100000"/>
                        </a:lnSpc>
                        <a:spcBef>
                          <a:spcPts val="0"/>
                        </a:spcBef>
                        <a:spcAft>
                          <a:spcPts val="0"/>
                        </a:spcAft>
                        <a:buClr>
                          <a:schemeClr val="lt1"/>
                        </a:buClr>
                        <a:buSzPts val="1200"/>
                        <a:buFont typeface="Arial"/>
                        <a:buNone/>
                      </a:pPr>
                      <a:r>
                        <a:rPr lang="el-GR" sz="1200" b="1" i="0" u="none" strike="noStrike" cap="none">
                          <a:solidFill>
                            <a:schemeClr val="lt1"/>
                          </a:solidFill>
                          <a:latin typeface="Arial"/>
                          <a:ea typeface="Arial"/>
                          <a:cs typeface="Arial"/>
                          <a:sym typeface="Arial"/>
                        </a:rPr>
                        <a:t>Use cases</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27940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Use </a:t>
                      </a:r>
                      <a:r>
                        <a:rPr lang="el-GR" sz="1400" b="0" i="0" u="none" strike="noStrike" cap="none">
                          <a:solidFill>
                            <a:schemeClr val="lt2"/>
                          </a:solidFill>
                          <a:latin typeface="Arial"/>
                          <a:ea typeface="Arial"/>
                          <a:cs typeface="Arial"/>
                          <a:sym typeface="Arial"/>
                        </a:rPr>
                        <a:t>case</a:t>
                      </a:r>
                      <a:r>
                        <a:rPr lang="el-GR" sz="1400" u="none" strike="noStrike" cap="none">
                          <a:solidFill>
                            <a:schemeClr val="lt2"/>
                          </a:solidFill>
                          <a:latin typeface="Arial"/>
                          <a:ea typeface="Arial"/>
                          <a:cs typeface="Arial"/>
                          <a:sym typeface="Arial"/>
                        </a:rPr>
                        <a:t> 1</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a:t>Αναζήτηση ταινιών</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9400">
                <a:tc>
                  <a:txBody>
                    <a:bodyPr/>
                    <a:lstStyle/>
                    <a:p>
                      <a:pPr marL="6350" marR="0" lvl="0" indent="0" algn="l" rtl="0">
                        <a:spcBef>
                          <a:spcPts val="0"/>
                        </a:spcBef>
                        <a:spcAft>
                          <a:spcPts val="0"/>
                        </a:spcAft>
                        <a:buNone/>
                      </a:pPr>
                      <a:r>
                        <a:rPr lang="el-GR" sz="1400" b="0" i="0" u="none" strike="noStrike" cap="none">
                          <a:solidFill>
                            <a:schemeClr val="lt2"/>
                          </a:solidFill>
                          <a:latin typeface="Arial"/>
                          <a:ea typeface="Arial"/>
                          <a:cs typeface="Arial"/>
                          <a:sym typeface="Arial"/>
                        </a:rPr>
                        <a:t>Use case 2</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a:t>Αναζήτηση ηθοποιών</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9400">
                <a:tc>
                  <a:txBody>
                    <a:bodyPr/>
                    <a:lstStyle/>
                    <a:p>
                      <a:pPr marL="6350" marR="0" lvl="0" indent="0" algn="l" rtl="0">
                        <a:spcBef>
                          <a:spcPts val="0"/>
                        </a:spcBef>
                        <a:spcAft>
                          <a:spcPts val="0"/>
                        </a:spcAft>
                        <a:buNone/>
                      </a:pPr>
                      <a:r>
                        <a:rPr lang="el-GR" sz="1400" b="0" i="0" u="none" strike="noStrike" cap="none">
                          <a:solidFill>
                            <a:schemeClr val="lt2"/>
                          </a:solidFill>
                          <a:latin typeface="Arial"/>
                          <a:ea typeface="Arial"/>
                          <a:cs typeface="Arial"/>
                          <a:sym typeface="Arial"/>
                        </a:rPr>
                        <a:t>Use case 3</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sz="1200"/>
                        <a:t>Βαθμολόγηση ταινιών</a:t>
                      </a:r>
                      <a:endParaRPr sz="1400" b="0" i="0" u="none" strike="noStrike" cap="none">
                        <a:solidFill>
                          <a:schemeClr val="lt2"/>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68" name="Google Shape;68;p14"/>
          <p:cNvGraphicFramePr/>
          <p:nvPr/>
        </p:nvGraphicFramePr>
        <p:xfrm>
          <a:off x="344488" y="3140968"/>
          <a:ext cx="9289025" cy="3579865"/>
        </p:xfrm>
        <a:graphic>
          <a:graphicData uri="http://schemas.openxmlformats.org/drawingml/2006/table">
            <a:tbl>
              <a:tblPr>
                <a:noFill/>
                <a:tableStyleId>{26DE5714-A9D4-4D95-BDDA-86FFED83EA75}</a:tableStyleId>
              </a:tblPr>
              <a:tblGrid>
                <a:gridCol w="9289025">
                  <a:extLst>
                    <a:ext uri="{9D8B030D-6E8A-4147-A177-3AD203B41FA5}">
                      <a16:colId xmlns:a16="http://schemas.microsoft.com/office/drawing/2014/main" val="20000"/>
                    </a:ext>
                  </a:extLst>
                </a:gridCol>
              </a:tblGrid>
              <a:tr h="288025">
                <a:tc>
                  <a:txBody>
                    <a:bodyPr/>
                    <a:lstStyle/>
                    <a:p>
                      <a:pPr marL="6350" marR="0" lvl="0" indent="0" algn="l" rtl="0">
                        <a:lnSpc>
                          <a:spcPct val="100000"/>
                        </a:lnSpc>
                        <a:spcBef>
                          <a:spcPts val="0"/>
                        </a:spcBef>
                        <a:spcAft>
                          <a:spcPts val="0"/>
                        </a:spcAft>
                        <a:buClr>
                          <a:schemeClr val="lt1"/>
                        </a:buClr>
                        <a:buSzPts val="1200"/>
                        <a:buFont typeface="Arial"/>
                        <a:buNone/>
                      </a:pPr>
                      <a:r>
                        <a:rPr lang="el-GR" sz="1200" b="1" i="0" u="none" strike="noStrike" cap="none">
                          <a:solidFill>
                            <a:schemeClr val="lt1"/>
                          </a:solidFill>
                          <a:latin typeface="Arial"/>
                          <a:ea typeface="Arial"/>
                          <a:cs typeface="Arial"/>
                          <a:sym typeface="Arial"/>
                        </a:rPr>
                        <a:t>ΠΑΡΑΤΗΡΗΣΕΙΣ</a:t>
                      </a: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20025">
                <a:tc>
                  <a:txBody>
                    <a:bodyPr/>
                    <a:lstStyle/>
                    <a:p>
                      <a:pPr marL="0" marR="0" lvl="0" indent="0" algn="l" rtl="0">
                        <a:spcBef>
                          <a:spcPts val="0"/>
                        </a:spcBef>
                        <a:spcAft>
                          <a:spcPts val="0"/>
                        </a:spcAft>
                        <a:buNone/>
                      </a:pPr>
                      <a:r>
                        <a:rPr lang="el-GR" sz="1200"/>
                        <a:t>Για την εκτέλεση της εφαρμογής, δημιουργήσαμε ένα bash script που αυτοματοποιεί όλη τη διαδικασία, από την εγκατάσταση εξαρτήσεων μέχρι την εκκίνηση των servers, σύμφωνα με τις οδηγίες που παρέχονται στο αρχείο README στο GitHub.</a:t>
                      </a:r>
                      <a:endParaRPr sz="1200"/>
                    </a:p>
                    <a:p>
                      <a:pPr marL="0" marR="0" lvl="0" indent="0" algn="l" rtl="0">
                        <a:spcBef>
                          <a:spcPts val="0"/>
                        </a:spcBef>
                        <a:spcAft>
                          <a:spcPts val="0"/>
                        </a:spcAft>
                        <a:buNone/>
                      </a:pPr>
                      <a:r>
                        <a:rPr lang="el-GR" sz="1200"/>
                        <a:t>Το bash script υπάρχει στο github repo της εργασίας μας: </a:t>
                      </a:r>
                      <a:r>
                        <a:rPr lang="el-GR" sz="1200" u="sng">
                          <a:solidFill>
                            <a:schemeClr val="hlink"/>
                          </a:solidFill>
                          <a:hlinkClick r:id="rId3"/>
                        </a:rPr>
                        <a:t>https://github.com/ntua/softeng23-21/tree/main/presentation</a:t>
                      </a:r>
                      <a:r>
                        <a:rPr lang="el-GR" sz="1200"/>
                        <a:t>. Εκεί βρίσκεται και το script που χρησιμοποιείται στο βίντεο για την εκτέλεση των εντολών του CLI (se2321_script.sh). Θα μπορούσαμε να επιδείξουμε διάφορα σενάρια για όλα τα endpoints όπως π.χ authentication error, server error, κλπ, αλλά λόγω περιορισμένου χρόνου υλοποιήσαμε κάποια ενδεικτικά. Επιπλέον, για τα διαχειριστικά endpoints σχετικά με το ανέβασμα αρχείων tsv στο βίντεο παρουσιάζονται μόνο δύο, αφού τα υπόλοιπα είναι υλοποιημένα ανάλογα. Ακόμη, αξίζει να σημειωθεί πως υπάρχουν middlewares τα οποία υλοποιούν τον έλεγχο σχετικά με το αν ο χρήστης είναι συνδεδεμένος ή/και αν είναι διαχειριστής πριν την κλήση των αντίστοιχων endpoints αλλά και πως ένας χρήστης μπορεί να υποβάλει, να διαγράψει ή να δει ratings που έχει κάνει μόνο ο ίδιος. Το endpoint για την εισαγωγή/ανανέωση των στοιχείων ενός χρήστη έχει τροποποιηθεί έτσι ώστε να δίνονται ως παράμετροι στο request body το email και η ιδιότητα του χρήστη, δηλαδή αν είναι διαχειριστής ή όχι. Τέλος, σχετικά με τα recommendations, χρησιμοποιείται αρχικά ένα endpoint το οποίο επιστρέφει περιορισμένες λεπτομέρειες για μια ταινία με βάση το ID της (genres, leading actors, directors) και με βάση αυτά εξάγονται τα recommendations από το σχετικό endpoint. Σχετικά με το API testing, στο βίντεο φαίνεται η εκτέλεση μόνο ενός σεναρίου για ένα συγκεκριμένο endpoint. Ωστόσο, έχουν υλοποιηθεί test cases που καλύπτουν όλες τις περιπτώσεις (ή όσες κρίναμε απαραίτητες) για όλα τα endpoints. Το CLI functional testing ουσιαστικά ελέγχει αν οι εντολές του CLI έχουν τα αναμενόμενα αποτελέσματα, ενώ το unit testing ελέγχει κυρίως αν οι κλήσεις στο API πραγματοποιούνται σωστά. Αναλυτικότερες οδηγίες για τη χρήση, την εγκατάσταση, το testing της εργασίας υπάρχουν στο εκτενές και λεπτομερές README στο github repo της εργασίας. Πιστεύουμε πως αυτό σε συνδυασμό με το αναλυτικό documentation (VP και API) συνθέτουν μια πλήρη εικόνα της εργασίας μας.</a:t>
                      </a:r>
                      <a:endParaRPr sz="1200"/>
                    </a:p>
                  </a:txBody>
                  <a:tcPr marL="72000" marR="7200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0" y="0"/>
            <a:ext cx="9906000" cy="5040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l-GR"/>
              <a:t>ΡΟΛΟΙ ΤΗΣ ΟΜΑΔΑΣ</a:t>
            </a:r>
            <a:endParaRPr/>
          </a:p>
        </p:txBody>
      </p:sp>
      <p:graphicFrame>
        <p:nvGraphicFramePr>
          <p:cNvPr id="74" name="Google Shape;74;p15"/>
          <p:cNvGraphicFramePr/>
          <p:nvPr/>
        </p:nvGraphicFramePr>
        <p:xfrm>
          <a:off x="308484" y="3717032"/>
          <a:ext cx="9289025" cy="2930985"/>
        </p:xfrm>
        <a:graphic>
          <a:graphicData uri="http://schemas.openxmlformats.org/drawingml/2006/table">
            <a:tbl>
              <a:tblPr>
                <a:noFill/>
                <a:tableStyleId>{26DE5714-A9D4-4D95-BDDA-86FFED83EA75}</a:tableStyleId>
              </a:tblPr>
              <a:tblGrid>
                <a:gridCol w="2484275">
                  <a:extLst>
                    <a:ext uri="{9D8B030D-6E8A-4147-A177-3AD203B41FA5}">
                      <a16:colId xmlns:a16="http://schemas.microsoft.com/office/drawing/2014/main" val="20000"/>
                    </a:ext>
                  </a:extLst>
                </a:gridCol>
                <a:gridCol w="1224125">
                  <a:extLst>
                    <a:ext uri="{9D8B030D-6E8A-4147-A177-3AD203B41FA5}">
                      <a16:colId xmlns:a16="http://schemas.microsoft.com/office/drawing/2014/main" val="20001"/>
                    </a:ext>
                  </a:extLst>
                </a:gridCol>
                <a:gridCol w="1080125">
                  <a:extLst>
                    <a:ext uri="{9D8B030D-6E8A-4147-A177-3AD203B41FA5}">
                      <a16:colId xmlns:a16="http://schemas.microsoft.com/office/drawing/2014/main" val="20002"/>
                    </a:ext>
                  </a:extLst>
                </a:gridCol>
                <a:gridCol w="1152125">
                  <a:extLst>
                    <a:ext uri="{9D8B030D-6E8A-4147-A177-3AD203B41FA5}">
                      <a16:colId xmlns:a16="http://schemas.microsoft.com/office/drawing/2014/main" val="20003"/>
                    </a:ext>
                  </a:extLst>
                </a:gridCol>
                <a:gridCol w="1080125">
                  <a:extLst>
                    <a:ext uri="{9D8B030D-6E8A-4147-A177-3AD203B41FA5}">
                      <a16:colId xmlns:a16="http://schemas.microsoft.com/office/drawing/2014/main" val="20004"/>
                    </a:ext>
                  </a:extLst>
                </a:gridCol>
                <a:gridCol w="1134125">
                  <a:extLst>
                    <a:ext uri="{9D8B030D-6E8A-4147-A177-3AD203B41FA5}">
                      <a16:colId xmlns:a16="http://schemas.microsoft.com/office/drawing/2014/main" val="20005"/>
                    </a:ext>
                  </a:extLst>
                </a:gridCol>
                <a:gridCol w="1134125">
                  <a:extLst>
                    <a:ext uri="{9D8B030D-6E8A-4147-A177-3AD203B41FA5}">
                      <a16:colId xmlns:a16="http://schemas.microsoft.com/office/drawing/2014/main" val="20006"/>
                    </a:ext>
                  </a:extLst>
                </a:gridCol>
              </a:tblGrid>
              <a:tr h="209275">
                <a:tc>
                  <a:txBody>
                    <a:bodyPr/>
                    <a:lstStyle/>
                    <a:p>
                      <a:pPr marL="635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Implementation</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BACKEND</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DATABASE</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REST API</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API DOC</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CLI</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9400">
                <a:tc>
                  <a:txBody>
                    <a:bodyPr/>
                    <a:lstStyle/>
                    <a:p>
                      <a:pPr marL="0" marR="0" lvl="0" indent="0" algn="l" rtl="0">
                        <a:spcBef>
                          <a:spcPts val="0"/>
                        </a:spcBef>
                        <a:spcAft>
                          <a:spcPts val="0"/>
                        </a:spcAft>
                        <a:buNone/>
                      </a:pPr>
                      <a:r>
                        <a:rPr lang="el-GR" sz="1400" u="none" strike="noStrike" cap="none">
                          <a:solidFill>
                            <a:schemeClr val="lt2"/>
                          </a:solidFill>
                          <a:latin typeface="Arial"/>
                          <a:ea typeface="Arial"/>
                          <a:cs typeface="Arial"/>
                          <a:sym typeface="Arial"/>
                        </a:rPr>
                        <a:t>FRONTEND</a:t>
                      </a:r>
                      <a:endParaRPr/>
                    </a:p>
                  </a:txBody>
                  <a:tcPr marL="857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03025">
                <a:tc>
                  <a:txBody>
                    <a:bodyPr/>
                    <a:lstStyle/>
                    <a:p>
                      <a:pPr marL="635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Testing</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200" b="1"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79400">
                <a:tc>
                  <a:txBody>
                    <a:bodyPr/>
                    <a:lstStyle/>
                    <a:p>
                      <a:pPr marL="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API</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9400">
                <a:tc>
                  <a:txBody>
                    <a:bodyPr/>
                    <a:lstStyle/>
                    <a:p>
                      <a:pPr marL="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CLI functional</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9400">
                <a:tc>
                  <a:txBody>
                    <a:bodyPr/>
                    <a:lstStyle/>
                    <a:p>
                      <a:pPr marL="0" marR="0" lvl="0" indent="0" algn="l" rtl="0">
                        <a:lnSpc>
                          <a:spcPct val="100000"/>
                        </a:lnSpc>
                        <a:spcBef>
                          <a:spcPts val="0"/>
                        </a:spcBef>
                        <a:spcAft>
                          <a:spcPts val="0"/>
                        </a:spcAft>
                        <a:buClr>
                          <a:schemeClr val="lt2"/>
                        </a:buClr>
                        <a:buSzPts val="1400"/>
                        <a:buFont typeface="Arial"/>
                        <a:buNone/>
                      </a:pPr>
                      <a:r>
                        <a:rPr lang="el-GR" sz="1400" u="none" strike="noStrike" cap="none">
                          <a:solidFill>
                            <a:schemeClr val="lt2"/>
                          </a:solidFill>
                          <a:latin typeface="Arial"/>
                          <a:ea typeface="Arial"/>
                          <a:cs typeface="Arial"/>
                          <a:sym typeface="Arial"/>
                        </a:rPr>
                        <a:t>CLI unit</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75" name="Google Shape;75;p15"/>
          <p:cNvGraphicFramePr/>
          <p:nvPr/>
        </p:nvGraphicFramePr>
        <p:xfrm>
          <a:off x="308484" y="620688"/>
          <a:ext cx="9289100" cy="2935860"/>
        </p:xfrm>
        <a:graphic>
          <a:graphicData uri="http://schemas.openxmlformats.org/drawingml/2006/table">
            <a:tbl>
              <a:tblPr>
                <a:noFill/>
                <a:tableStyleId>{26DE5714-A9D4-4D95-BDDA-86FFED83EA75}</a:tableStyleId>
              </a:tblPr>
              <a:tblGrid>
                <a:gridCol w="2484275">
                  <a:extLst>
                    <a:ext uri="{9D8B030D-6E8A-4147-A177-3AD203B41FA5}">
                      <a16:colId xmlns:a16="http://schemas.microsoft.com/office/drawing/2014/main" val="20000"/>
                    </a:ext>
                  </a:extLst>
                </a:gridCol>
                <a:gridCol w="1203075">
                  <a:extLst>
                    <a:ext uri="{9D8B030D-6E8A-4147-A177-3AD203B41FA5}">
                      <a16:colId xmlns:a16="http://schemas.microsoft.com/office/drawing/2014/main" val="20001"/>
                    </a:ext>
                  </a:extLst>
                </a:gridCol>
                <a:gridCol w="1120350">
                  <a:extLst>
                    <a:ext uri="{9D8B030D-6E8A-4147-A177-3AD203B41FA5}">
                      <a16:colId xmlns:a16="http://schemas.microsoft.com/office/drawing/2014/main" val="20002"/>
                    </a:ext>
                  </a:extLst>
                </a:gridCol>
                <a:gridCol w="1120350">
                  <a:extLst>
                    <a:ext uri="{9D8B030D-6E8A-4147-A177-3AD203B41FA5}">
                      <a16:colId xmlns:a16="http://schemas.microsoft.com/office/drawing/2014/main" val="20003"/>
                    </a:ext>
                  </a:extLst>
                </a:gridCol>
                <a:gridCol w="1120350">
                  <a:extLst>
                    <a:ext uri="{9D8B030D-6E8A-4147-A177-3AD203B41FA5}">
                      <a16:colId xmlns:a16="http://schemas.microsoft.com/office/drawing/2014/main" val="20004"/>
                    </a:ext>
                  </a:extLst>
                </a:gridCol>
                <a:gridCol w="1120350">
                  <a:extLst>
                    <a:ext uri="{9D8B030D-6E8A-4147-A177-3AD203B41FA5}">
                      <a16:colId xmlns:a16="http://schemas.microsoft.com/office/drawing/2014/main" val="20005"/>
                    </a:ext>
                  </a:extLst>
                </a:gridCol>
                <a:gridCol w="1120350">
                  <a:extLst>
                    <a:ext uri="{9D8B030D-6E8A-4147-A177-3AD203B41FA5}">
                      <a16:colId xmlns:a16="http://schemas.microsoft.com/office/drawing/2014/main" val="20006"/>
                    </a:ext>
                  </a:extLst>
                </a:gridCol>
              </a:tblGrid>
              <a:tr h="208575">
                <a:tc>
                  <a:txBody>
                    <a:bodyPr/>
                    <a:lstStyle/>
                    <a:p>
                      <a:pPr marL="6350" marR="0" lvl="0" indent="0" algn="l" rtl="0">
                        <a:spcBef>
                          <a:spcPts val="0"/>
                        </a:spcBef>
                        <a:spcAft>
                          <a:spcPts val="0"/>
                        </a:spcAft>
                        <a:buNone/>
                      </a:pPr>
                      <a:r>
                        <a:rPr lang="el-GR" sz="1200" b="1" i="0" u="none" strike="noStrike" cap="none">
                          <a:solidFill>
                            <a:schemeClr val="lt1"/>
                          </a:solidFill>
                          <a:latin typeface="Arial"/>
                          <a:ea typeface="Arial"/>
                          <a:cs typeface="Arial"/>
                          <a:sym typeface="Arial"/>
                        </a:rPr>
                        <a:t>Documentation</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400" b="0" i="0" u="none" strike="noStrike" cap="none">
                          <a:solidFill>
                            <a:schemeClr val="lt1"/>
                          </a:solidFill>
                          <a:latin typeface="Arial"/>
                          <a:ea typeface="Arial"/>
                          <a:cs typeface="Arial"/>
                          <a:sym typeface="Arial"/>
                        </a:rPr>
                        <a:t>Μέλος 1</a:t>
                      </a: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400" b="0" i="0" u="none" strike="noStrike" cap="none">
                          <a:solidFill>
                            <a:schemeClr val="lt1"/>
                          </a:solidFill>
                          <a:latin typeface="Arial"/>
                          <a:ea typeface="Arial"/>
                          <a:cs typeface="Arial"/>
                          <a:sym typeface="Arial"/>
                        </a:rPr>
                        <a:t>Μέλος 2</a:t>
                      </a: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400" b="0" i="0" u="none" strike="noStrike" cap="none">
                          <a:solidFill>
                            <a:schemeClr val="lt1"/>
                          </a:solidFill>
                          <a:latin typeface="Arial"/>
                          <a:ea typeface="Arial"/>
                          <a:cs typeface="Arial"/>
                          <a:sym typeface="Arial"/>
                        </a:rPr>
                        <a:t>Μέλος 3</a:t>
                      </a: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400" b="0" i="0" u="none" strike="noStrike" cap="none">
                          <a:solidFill>
                            <a:schemeClr val="lt1"/>
                          </a:solidFill>
                          <a:latin typeface="Arial"/>
                          <a:ea typeface="Arial"/>
                          <a:cs typeface="Arial"/>
                          <a:sym typeface="Arial"/>
                        </a:rPr>
                        <a:t>Μέλος 4</a:t>
                      </a: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400" b="0" i="0" u="none" strike="noStrike" cap="none">
                          <a:solidFill>
                            <a:schemeClr val="lt1"/>
                          </a:solidFill>
                          <a:latin typeface="Arial"/>
                          <a:ea typeface="Arial"/>
                          <a:cs typeface="Arial"/>
                          <a:sym typeface="Arial"/>
                        </a:rPr>
                        <a:t>Μέλος 5</a:t>
                      </a: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l-GR" sz="1400" b="0" i="0" u="none" strike="noStrike" cap="none">
                          <a:solidFill>
                            <a:schemeClr val="lt1"/>
                          </a:solidFill>
                          <a:latin typeface="Arial"/>
                          <a:ea typeface="Arial"/>
                          <a:cs typeface="Arial"/>
                          <a:sym typeface="Arial"/>
                        </a:rPr>
                        <a:t>Μέλος 6</a:t>
                      </a:r>
                      <a:endParaRPr sz="1400" b="0" i="0" u="none" strike="noStrike" cap="none">
                        <a:solidFill>
                          <a:schemeClr val="lt1"/>
                        </a:solidFill>
                        <a:latin typeface="Arial"/>
                        <a:ea typeface="Arial"/>
                        <a:cs typeface="Arial"/>
                        <a:sym typeface="Arial"/>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7225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SRS</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225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ER/JSON</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225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ACTIVITY</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225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STATE</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225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SEQUENCE</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225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DEPLOYMENT</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2250">
                <a:tc>
                  <a:txBody>
                    <a:bodyPr/>
                    <a:lstStyle/>
                    <a:p>
                      <a:pPr marL="6350" marR="0" lvl="0" indent="0" algn="l" rtl="0">
                        <a:spcBef>
                          <a:spcPts val="0"/>
                        </a:spcBef>
                        <a:spcAft>
                          <a:spcPts val="0"/>
                        </a:spcAft>
                        <a:buNone/>
                      </a:pPr>
                      <a:r>
                        <a:rPr lang="el-GR" sz="1400" u="none" strike="noStrike" cap="none">
                          <a:solidFill>
                            <a:schemeClr val="lt2"/>
                          </a:solidFill>
                          <a:latin typeface="Arial"/>
                          <a:ea typeface="Arial"/>
                          <a:cs typeface="Arial"/>
                          <a:sym typeface="Arial"/>
                        </a:rPr>
                        <a:t>UML COMPONENT</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2250">
                <a:tc>
                  <a:txBody>
                    <a:bodyPr/>
                    <a:lstStyle/>
                    <a:p>
                      <a:pPr marL="6350" marR="0" lvl="0" indent="0" algn="l" rtl="0">
                        <a:lnSpc>
                          <a:spcPct val="100000"/>
                        </a:lnSpc>
                        <a:spcBef>
                          <a:spcPts val="0"/>
                        </a:spcBef>
                        <a:spcAft>
                          <a:spcPts val="0"/>
                        </a:spcAft>
                        <a:buClr>
                          <a:schemeClr val="lt2"/>
                        </a:buClr>
                        <a:buSzPts val="1400"/>
                        <a:buFont typeface="Arial"/>
                        <a:buNone/>
                      </a:pPr>
                      <a:r>
                        <a:rPr lang="el-GR">
                          <a:solidFill>
                            <a:schemeClr val="lt2"/>
                          </a:solidFill>
                        </a:rPr>
                        <a:t>UML USE CASE</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2250">
                <a:tc>
                  <a:txBody>
                    <a:bodyPr/>
                    <a:lstStyle/>
                    <a:p>
                      <a:pPr marL="6350" marR="0" lvl="0" indent="0" algn="l" rtl="0">
                        <a:lnSpc>
                          <a:spcPct val="100000"/>
                        </a:lnSpc>
                        <a:spcBef>
                          <a:spcPts val="0"/>
                        </a:spcBef>
                        <a:spcAft>
                          <a:spcPts val="0"/>
                        </a:spcAft>
                        <a:buClr>
                          <a:schemeClr val="lt2"/>
                        </a:buClr>
                        <a:buSzPts val="1400"/>
                        <a:buFont typeface="Arial"/>
                        <a:buNone/>
                      </a:pPr>
                      <a:r>
                        <a:rPr lang="el-GR">
                          <a:solidFill>
                            <a:schemeClr val="lt2"/>
                          </a:solidFill>
                        </a:rPr>
                        <a:t>UML CLASS/API</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2250">
                <a:tc>
                  <a:txBody>
                    <a:bodyPr/>
                    <a:lstStyle/>
                    <a:p>
                      <a:pPr marL="6350" marR="0" lvl="0" indent="0" algn="l" rtl="0">
                        <a:lnSpc>
                          <a:spcPct val="100000"/>
                        </a:lnSpc>
                        <a:spcBef>
                          <a:spcPts val="0"/>
                        </a:spcBef>
                        <a:spcAft>
                          <a:spcPts val="0"/>
                        </a:spcAft>
                        <a:buClr>
                          <a:schemeClr val="lt2"/>
                        </a:buClr>
                        <a:buSzPts val="1400"/>
                        <a:buFont typeface="Arial"/>
                        <a:buNone/>
                      </a:pPr>
                      <a:r>
                        <a:rPr lang="el-GR">
                          <a:solidFill>
                            <a:schemeClr val="lt2"/>
                          </a:solidFill>
                        </a:rPr>
                        <a:t>REQUIREMENTS DIAGRAM</a:t>
                      </a:r>
                      <a:endParaRPr/>
                    </a:p>
                  </a:txBody>
                  <a:tcPr marL="72000" marR="72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l-GR">
                          <a:solidFill>
                            <a:schemeClr val="lt2"/>
                          </a:solidFill>
                        </a:rPr>
                        <a:t>σ</a:t>
                      </a: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400" b="0" i="0" u="none" strike="noStrike" cap="none">
                        <a:solidFill>
                          <a:schemeClr val="lt2"/>
                        </a:solidFill>
                        <a:latin typeface="Arial"/>
                        <a:ea typeface="Arial"/>
                        <a:cs typeface="Arial"/>
                        <a:sym typeface="Arial"/>
                      </a:endParaRPr>
                    </a:p>
                  </a:txBody>
                  <a:tcPr marL="7200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Περιβάλλον εκτέλεσης </a:t>
            </a:r>
            <a:endParaRPr/>
          </a:p>
        </p:txBody>
      </p:sp>
      <p:sp>
        <p:nvSpPr>
          <p:cNvPr id="82" name="Google Shape;82;p16"/>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0" lvl="0" indent="0" algn="l" rtl="0">
              <a:spcBef>
                <a:spcPts val="1260"/>
              </a:spcBef>
              <a:spcAft>
                <a:spcPts val="0"/>
              </a:spcAft>
              <a:buNone/>
            </a:pPr>
            <a:r>
              <a:rPr lang="el-GR"/>
              <a:t>Απαιτείται :</a:t>
            </a:r>
            <a:endParaRPr/>
          </a:p>
          <a:p>
            <a:pPr marL="457200" lvl="0" indent="-313690" algn="l" rtl="0">
              <a:spcBef>
                <a:spcPts val="1260"/>
              </a:spcBef>
              <a:spcAft>
                <a:spcPts val="0"/>
              </a:spcAft>
              <a:buSzPts val="1340"/>
              <a:buChar char="●"/>
            </a:pPr>
            <a:r>
              <a:rPr lang="el-GR">
                <a:solidFill>
                  <a:schemeClr val="dk1"/>
                </a:solidFill>
              </a:rPr>
              <a:t>OS : Windows, MacOS, Linux</a:t>
            </a:r>
            <a:endParaRPr>
              <a:solidFill>
                <a:schemeClr val="dk1"/>
              </a:solidFill>
            </a:endParaRPr>
          </a:p>
          <a:p>
            <a:pPr marL="457200" lvl="0" indent="-313690" algn="l" rtl="0">
              <a:spcBef>
                <a:spcPts val="0"/>
              </a:spcBef>
              <a:spcAft>
                <a:spcPts val="0"/>
              </a:spcAft>
              <a:buSzPts val="1340"/>
              <a:buChar char="●"/>
            </a:pPr>
            <a:r>
              <a:rPr lang="el-GR">
                <a:solidFill>
                  <a:schemeClr val="dk1"/>
                </a:solidFill>
              </a:rPr>
              <a:t>Node.js</a:t>
            </a:r>
            <a:r>
              <a:rPr lang="el-GR" b="0">
                <a:solidFill>
                  <a:schemeClr val="dk1"/>
                </a:solidFill>
              </a:rPr>
              <a:t>:</a:t>
            </a:r>
            <a:r>
              <a:rPr lang="el-GR" b="0">
                <a:solidFill>
                  <a:schemeClr val="dk1"/>
                </a:solidFill>
                <a:uFill>
                  <a:noFill/>
                </a:uFill>
                <a:hlinkClick r:id="rId3">
                  <a:extLst>
                    <a:ext uri="{A12FA001-AC4F-418D-AE19-62706E023703}">
                      <ahyp:hlinkClr xmlns:ahyp="http://schemas.microsoft.com/office/drawing/2018/hyperlinkcolor" val="tx"/>
                    </a:ext>
                  </a:extLst>
                </a:hlinkClick>
              </a:rPr>
              <a:t> </a:t>
            </a:r>
            <a:r>
              <a:rPr lang="el-GR" b="0" u="sng">
                <a:solidFill>
                  <a:schemeClr val="hlink"/>
                </a:solidFill>
                <a:hlinkClick r:id="rId3"/>
              </a:rPr>
              <a:t>Node.js</a:t>
            </a:r>
            <a:r>
              <a:rPr lang="el-GR" b="0">
                <a:solidFill>
                  <a:schemeClr val="dk1"/>
                </a:solidFill>
              </a:rPr>
              <a:t> (v20.9.0 or higher)</a:t>
            </a:r>
            <a:endParaRPr b="0">
              <a:solidFill>
                <a:schemeClr val="dk1"/>
              </a:solidFill>
            </a:endParaRPr>
          </a:p>
          <a:p>
            <a:pPr marL="457200" lvl="0" indent="-313690" algn="l" rtl="0">
              <a:spcBef>
                <a:spcPts val="0"/>
              </a:spcBef>
              <a:spcAft>
                <a:spcPts val="0"/>
              </a:spcAft>
              <a:buSzPts val="1340"/>
              <a:buChar char="●"/>
            </a:pPr>
            <a:r>
              <a:rPr lang="el-GR" sz="1700">
                <a:solidFill>
                  <a:schemeClr val="dk1"/>
                </a:solidFill>
              </a:rPr>
              <a:t>Database</a:t>
            </a:r>
            <a:r>
              <a:rPr lang="el-GR" sz="1700" b="0">
                <a:solidFill>
                  <a:schemeClr val="dk1"/>
                </a:solidFill>
              </a:rPr>
              <a:t>: Access to a MySQL database. Ensure MySQL (version 8.0.33 or higher)</a:t>
            </a:r>
            <a:endParaRPr sz="1700" b="0">
              <a:solidFill>
                <a:schemeClr val="dk1"/>
              </a:solidFill>
            </a:endParaRPr>
          </a:p>
          <a:p>
            <a:pPr marL="457200" lvl="0" indent="-336550" algn="l" rtl="0">
              <a:spcBef>
                <a:spcPts val="0"/>
              </a:spcBef>
              <a:spcAft>
                <a:spcPts val="0"/>
              </a:spcAft>
              <a:buClr>
                <a:schemeClr val="dk1"/>
              </a:buClr>
              <a:buSzPts val="1700"/>
              <a:buChar char="●"/>
            </a:pPr>
            <a:r>
              <a:rPr lang="el-GR" sz="1700">
                <a:solidFill>
                  <a:schemeClr val="dk1"/>
                </a:solidFill>
              </a:rPr>
              <a:t>Next.js</a:t>
            </a:r>
            <a:r>
              <a:rPr lang="el-GR" b="0">
                <a:solidFill>
                  <a:schemeClr val="dk1"/>
                </a:solidFill>
              </a:rPr>
              <a:t>: </a:t>
            </a:r>
            <a:r>
              <a:rPr lang="el-GR" b="0" u="sng">
                <a:solidFill>
                  <a:schemeClr val="hlink"/>
                </a:solidFill>
                <a:hlinkClick r:id="rId4"/>
              </a:rPr>
              <a:t>Next.js</a:t>
            </a:r>
            <a:r>
              <a:rPr lang="el-GR" b="0">
                <a:solidFill>
                  <a:schemeClr val="dk1"/>
                </a:solidFill>
              </a:rPr>
              <a:t> (v14.0.4 or higher)</a:t>
            </a:r>
            <a:endParaRPr b="0">
              <a:solidFill>
                <a:schemeClr val="dk1"/>
              </a:solidFill>
            </a:endParaRPr>
          </a:p>
          <a:p>
            <a:pPr marL="457200" lvl="0" indent="-313690" algn="l" rtl="0">
              <a:spcBef>
                <a:spcPts val="0"/>
              </a:spcBef>
              <a:spcAft>
                <a:spcPts val="0"/>
              </a:spcAft>
              <a:buClr>
                <a:schemeClr val="dk1"/>
              </a:buClr>
              <a:buSzPts val="1340"/>
              <a:buChar char="●"/>
            </a:pPr>
            <a:r>
              <a:rPr lang="el-GR">
                <a:solidFill>
                  <a:schemeClr val="dk1"/>
                </a:solidFill>
              </a:rPr>
              <a:t>Browser </a:t>
            </a:r>
            <a:r>
              <a:rPr lang="el-GR" b="0">
                <a:solidFill>
                  <a:schemeClr val="dk1"/>
                </a:solidFill>
              </a:rPr>
              <a:t>(any modern browser)</a:t>
            </a:r>
            <a:endParaRPr b="0">
              <a:solidFill>
                <a:schemeClr val="dk1"/>
              </a:solidFill>
            </a:endParaRPr>
          </a:p>
          <a:p>
            <a:pPr marL="457200" lvl="0" indent="-313690" algn="l" rtl="0">
              <a:spcBef>
                <a:spcPts val="0"/>
              </a:spcBef>
              <a:spcAft>
                <a:spcPts val="0"/>
              </a:spcAft>
              <a:buClr>
                <a:schemeClr val="dk1"/>
              </a:buClr>
              <a:buSzPts val="1340"/>
              <a:buChar char="●"/>
            </a:pPr>
            <a:r>
              <a:rPr lang="el-GR">
                <a:solidFill>
                  <a:schemeClr val="dk1"/>
                </a:solidFill>
              </a:rPr>
              <a:t>CLI tools</a:t>
            </a:r>
            <a:endParaRPr>
              <a:solidFill>
                <a:schemeClr val="dk1"/>
              </a:solidFill>
            </a:endParaRPr>
          </a:p>
          <a:p>
            <a:pPr marL="457200" lvl="0" indent="-313690" algn="l" rtl="0">
              <a:spcBef>
                <a:spcPts val="0"/>
              </a:spcBef>
              <a:spcAft>
                <a:spcPts val="0"/>
              </a:spcAft>
              <a:buClr>
                <a:schemeClr val="dk1"/>
              </a:buClr>
              <a:buSzPts val="1340"/>
              <a:buChar char="●"/>
            </a:pPr>
            <a:r>
              <a:rPr lang="el-GR">
                <a:solidFill>
                  <a:schemeClr val="dk1"/>
                </a:solidFill>
              </a:rPr>
              <a:t>Git</a:t>
            </a:r>
            <a:r>
              <a:rPr lang="el-GR" b="0">
                <a:solidFill>
                  <a:schemeClr val="dk1"/>
                </a:solidFill>
              </a:rPr>
              <a:t>: </a:t>
            </a:r>
            <a:r>
              <a:rPr lang="el-GR" b="0" u="sng">
                <a:solidFill>
                  <a:schemeClr val="hlink"/>
                </a:solidFill>
                <a:hlinkClick r:id="rId5"/>
              </a:rPr>
              <a:t>Git</a:t>
            </a:r>
            <a:r>
              <a:rPr lang="el-GR" b="0">
                <a:solidFill>
                  <a:schemeClr val="dk1"/>
                </a:solidFill>
              </a:rPr>
              <a:t> for version control</a:t>
            </a:r>
            <a:endParaRPr b="0">
              <a:solidFill>
                <a:schemeClr val="dk1"/>
              </a:solidFill>
            </a:endParaRPr>
          </a:p>
          <a:p>
            <a:pPr marL="457200" lvl="0" indent="-313690" algn="l" rtl="0">
              <a:spcBef>
                <a:spcPts val="0"/>
              </a:spcBef>
              <a:spcAft>
                <a:spcPts val="0"/>
              </a:spcAft>
              <a:buClr>
                <a:schemeClr val="dk1"/>
              </a:buClr>
              <a:buSzPts val="1340"/>
              <a:buChar char="●"/>
            </a:pPr>
            <a:r>
              <a:rPr lang="el-GR">
                <a:solidFill>
                  <a:schemeClr val="dk1"/>
                </a:solidFill>
              </a:rPr>
              <a:t>API testing tool </a:t>
            </a:r>
            <a:r>
              <a:rPr lang="el-GR" b="0">
                <a:solidFill>
                  <a:schemeClr val="dk1"/>
                </a:solidFill>
              </a:rPr>
              <a:t>(Postman) </a:t>
            </a:r>
            <a:endParaRPr b="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git clone</a:t>
            </a:r>
            <a:endParaRPr/>
          </a:p>
        </p:txBody>
      </p:sp>
      <p:sp>
        <p:nvSpPr>
          <p:cNvPr id="89" name="Google Shape;89;p17"/>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0" lvl="0" indent="0" algn="l" rtl="0">
              <a:spcBef>
                <a:spcPts val="1260"/>
              </a:spcBef>
              <a:spcAft>
                <a:spcPts val="0"/>
              </a:spcAft>
              <a:buNone/>
            </a:pPr>
            <a:r>
              <a:rPr lang="el-GR"/>
              <a:t>Ενδεδειγμένη χρήση :</a:t>
            </a:r>
            <a:endParaRPr/>
          </a:p>
          <a:p>
            <a:pPr marL="457200" lvl="0" indent="-307340" algn="l" rtl="0">
              <a:spcBef>
                <a:spcPts val="1260"/>
              </a:spcBef>
              <a:spcAft>
                <a:spcPts val="0"/>
              </a:spcAft>
              <a:buSzPts val="1240"/>
              <a:buAutoNum type="arabicPeriod"/>
            </a:pPr>
            <a:r>
              <a:rPr lang="el-GR" sz="1600"/>
              <a:t>Cloning the repository :</a:t>
            </a:r>
            <a:endParaRPr sz="1600"/>
          </a:p>
          <a:p>
            <a:pPr marL="457200" lvl="0" indent="0" algn="l" rtl="0">
              <a:spcBef>
                <a:spcPts val="1260"/>
              </a:spcBef>
              <a:spcAft>
                <a:spcPts val="0"/>
              </a:spcAft>
              <a:buNone/>
            </a:pPr>
            <a:r>
              <a:rPr lang="el-GR" sz="1600"/>
              <a:t>git clone https://github.com/ntua/softeng23-21</a:t>
            </a:r>
            <a:endParaRPr sz="1600"/>
          </a:p>
          <a:p>
            <a:pPr marL="457200" lvl="0" indent="-307340" algn="l" rtl="0">
              <a:spcBef>
                <a:spcPts val="1260"/>
              </a:spcBef>
              <a:spcAft>
                <a:spcPts val="0"/>
              </a:spcAft>
              <a:buSzPts val="1240"/>
              <a:buAutoNum type="arabicPeriod"/>
            </a:pPr>
            <a:r>
              <a:rPr lang="el-GR" sz="1600"/>
              <a:t>Navigate to the project directory:</a:t>
            </a:r>
            <a:endParaRPr sz="1600"/>
          </a:p>
          <a:p>
            <a:pPr marL="457200" lvl="0" indent="0" algn="l" rtl="0">
              <a:spcBef>
                <a:spcPts val="1260"/>
              </a:spcBef>
              <a:spcAft>
                <a:spcPts val="0"/>
              </a:spcAft>
              <a:buNone/>
            </a:pPr>
            <a:r>
              <a:rPr lang="el-GR" sz="1600"/>
              <a:t>cd softeng23-21</a:t>
            </a:r>
            <a:endParaRPr sz="1600"/>
          </a:p>
          <a:p>
            <a:pPr marL="457200" lvl="0" indent="-307340" algn="l" rtl="0">
              <a:spcBef>
                <a:spcPts val="1260"/>
              </a:spcBef>
              <a:spcAft>
                <a:spcPts val="0"/>
              </a:spcAft>
              <a:buSzPts val="1240"/>
              <a:buAutoNum type="arabicPeriod"/>
            </a:pPr>
            <a:r>
              <a:rPr lang="el-GR" sz="1600"/>
              <a:t>Install the necessary Node.js packages:</a:t>
            </a:r>
            <a:endParaRPr sz="1600"/>
          </a:p>
          <a:p>
            <a:pPr marL="0" lvl="0" indent="0" algn="l" rtl="0">
              <a:spcBef>
                <a:spcPts val="1260"/>
              </a:spcBef>
              <a:spcAft>
                <a:spcPts val="0"/>
              </a:spcAft>
              <a:buNone/>
            </a:pPr>
            <a:r>
              <a:rPr lang="el-GR" sz="1600"/>
              <a:t> 	npm install</a:t>
            </a:r>
            <a:endParaRPr sz="1600"/>
          </a:p>
          <a:p>
            <a:pPr marL="457200" lvl="0" indent="-330200" algn="l" rtl="0">
              <a:spcBef>
                <a:spcPts val="1260"/>
              </a:spcBef>
              <a:spcAft>
                <a:spcPts val="0"/>
              </a:spcAft>
              <a:buSzPts val="1600"/>
              <a:buAutoNum type="arabicPeriod"/>
            </a:pPr>
            <a:r>
              <a:rPr lang="el-GR" sz="1600"/>
              <a:t>run .js services</a:t>
            </a:r>
            <a:endParaRPr sz="1600"/>
          </a:p>
          <a:p>
            <a:pPr marL="457200" lvl="0" indent="0" algn="l" rtl="0">
              <a:spcBef>
                <a:spcPts val="1260"/>
              </a:spcBef>
              <a:spcAft>
                <a:spcPts val="0"/>
              </a:spcAft>
              <a:buNone/>
            </a:pPr>
            <a:r>
              <a:rPr lang="el-GR" sz="1600"/>
              <a:t>node server.js</a:t>
            </a:r>
            <a:endParaRPr sz="1600"/>
          </a:p>
          <a:p>
            <a:pPr marL="0" lvl="0" indent="0" algn="l" rtl="0">
              <a:spcBef>
                <a:spcPts val="1260"/>
              </a:spcBef>
              <a:spcAft>
                <a:spcPts val="0"/>
              </a:spcAft>
              <a:buNone/>
            </a:pPr>
            <a:endParaRPr sz="1400"/>
          </a:p>
          <a:p>
            <a:pPr marL="0" lvl="0" indent="0" algn="l" rtl="0">
              <a:spcBef>
                <a:spcPts val="1260"/>
              </a:spcBef>
              <a:spcAft>
                <a:spcPts val="0"/>
              </a:spcAft>
              <a:buNone/>
            </a:pPr>
            <a:r>
              <a:rPr lang="el-GR"/>
              <a:t>Database setup:</a:t>
            </a:r>
            <a:endParaRPr/>
          </a:p>
          <a:p>
            <a:pPr marL="457200" lvl="0" indent="-330200" algn="l" rtl="0">
              <a:spcBef>
                <a:spcPts val="1260"/>
              </a:spcBef>
              <a:spcAft>
                <a:spcPts val="0"/>
              </a:spcAft>
              <a:buSzPts val="1600"/>
              <a:buAutoNum type="arabicPeriod"/>
            </a:pPr>
            <a:r>
              <a:rPr lang="el-GR" sz="1600"/>
              <a:t>Open MySQL in terminal:</a:t>
            </a:r>
            <a:endParaRPr sz="1600"/>
          </a:p>
          <a:p>
            <a:pPr marL="457200" lvl="0" indent="-330200" algn="l" rtl="0">
              <a:spcBef>
                <a:spcPts val="0"/>
              </a:spcBef>
              <a:spcAft>
                <a:spcPts val="0"/>
              </a:spcAft>
              <a:buSzPts val="1600"/>
              <a:buAutoNum type="arabicPeriod"/>
            </a:pPr>
            <a:r>
              <a:rPr lang="el-GR" sz="1600"/>
              <a:t>Create database, add constraints, indexes, data:</a:t>
            </a:r>
            <a:endParaRPr sz="1600"/>
          </a:p>
          <a:p>
            <a:pPr marL="457200" lvl="0" indent="0" algn="l" rtl="0">
              <a:spcBef>
                <a:spcPts val="1260"/>
              </a:spcBef>
              <a:spcAft>
                <a:spcPts val="0"/>
              </a:spcAft>
              <a:buNone/>
            </a:pPr>
            <a:endParaRPr sz="1600"/>
          </a:p>
          <a:p>
            <a:pPr marL="0" lvl="0" indent="0" algn="l" rtl="0">
              <a:spcBef>
                <a:spcPts val="126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Data </a:t>
            </a:r>
            <a:endParaRPr/>
          </a:p>
        </p:txBody>
      </p:sp>
      <p:sp>
        <p:nvSpPr>
          <p:cNvPr id="96" name="Google Shape;96;p18"/>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457200" lvl="0" indent="-320040" algn="l" rtl="0">
              <a:spcBef>
                <a:spcPts val="1260"/>
              </a:spcBef>
              <a:spcAft>
                <a:spcPts val="0"/>
              </a:spcAft>
              <a:buSzPts val="1440"/>
              <a:buChar char="●"/>
            </a:pPr>
            <a:r>
              <a:rPr lang="el-GR"/>
              <a:t>Χρησιμοποιήθηκε μέρος των data για ταινίες, επεισόδια, ονόματα συντελεστών που δίνονται από το IMDb. </a:t>
            </a:r>
            <a:endParaRPr/>
          </a:p>
          <a:p>
            <a:pPr marL="457200" lvl="0" indent="-320040" algn="l" rtl="0">
              <a:spcBef>
                <a:spcPts val="0"/>
              </a:spcBef>
              <a:spcAft>
                <a:spcPts val="0"/>
              </a:spcAft>
              <a:buSzPts val="1440"/>
              <a:buChar char="●"/>
            </a:pPr>
            <a:r>
              <a:rPr lang="el-GR"/>
              <a:t>Γίνεται επεξεργασία/ normalization για αποθήκευση σε τοπική relational βάση σε 3NF.</a:t>
            </a:r>
            <a:endParaRPr/>
          </a:p>
          <a:p>
            <a:pPr marL="457200" lvl="0" indent="-320040" algn="l" rtl="0">
              <a:spcBef>
                <a:spcPts val="0"/>
              </a:spcBef>
              <a:spcAft>
                <a:spcPts val="0"/>
              </a:spcAft>
              <a:buSzPts val="1440"/>
              <a:buChar char="●"/>
            </a:pPr>
            <a:r>
              <a:rPr lang="el-GR"/>
              <a:t>Βασικές οντότητες είναι οι τίτλοι (ταινίες, επισόδια), ονόματα (συντελεστές) και οι χρήστες. </a:t>
            </a:r>
            <a:endParaRPr/>
          </a:p>
        </p:txBody>
      </p:sp>
      <p:pic>
        <p:nvPicPr>
          <p:cNvPr id="97" name="Google Shape;97;p18"/>
          <p:cNvPicPr preferRelativeResize="0"/>
          <p:nvPr/>
        </p:nvPicPr>
        <p:blipFill>
          <a:blip r:embed="rId3">
            <a:alphaModFix/>
          </a:blip>
          <a:stretch>
            <a:fillRect/>
          </a:stretch>
        </p:blipFill>
        <p:spPr>
          <a:xfrm>
            <a:off x="2086375" y="3072003"/>
            <a:ext cx="6149974" cy="3535775"/>
          </a:xfrm>
          <a:prstGeom prst="rect">
            <a:avLst/>
          </a:prstGeom>
          <a:noFill/>
          <a:ln>
            <a:noFill/>
          </a:ln>
        </p:spPr>
      </p:pic>
      <p:sp>
        <p:nvSpPr>
          <p:cNvPr id="98" name="Google Shape;98;p18"/>
          <p:cNvSpPr/>
          <p:nvPr/>
        </p:nvSpPr>
        <p:spPr>
          <a:xfrm>
            <a:off x="2682600" y="4209075"/>
            <a:ext cx="662100" cy="29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Επίδειξη CLI</a:t>
            </a:r>
            <a:endParaRPr/>
          </a:p>
        </p:txBody>
      </p:sp>
      <p:sp>
        <p:nvSpPr>
          <p:cNvPr id="105" name="Google Shape;105;p19"/>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0" lvl="0" indent="0" algn="l" rtl="0">
              <a:spcBef>
                <a:spcPts val="1260"/>
              </a:spcBef>
              <a:spcAft>
                <a:spcPts val="0"/>
              </a:spcAft>
              <a:buNone/>
            </a:pPr>
            <a:r>
              <a:rPr lang="el-GR"/>
              <a:t>CLI client setup:</a:t>
            </a:r>
            <a:endParaRPr/>
          </a:p>
          <a:p>
            <a:pPr marL="457200" lvl="0" indent="-320040" algn="l" rtl="0">
              <a:spcBef>
                <a:spcPts val="1260"/>
              </a:spcBef>
              <a:spcAft>
                <a:spcPts val="0"/>
              </a:spcAft>
              <a:buSzPts val="1440"/>
              <a:buChar char="●"/>
            </a:pPr>
            <a:r>
              <a:rPr lang="el-GR"/>
              <a:t>Create symbolic link: ln -s /absolute/path/to/cli.js /usr/local/bin/se2321</a:t>
            </a:r>
            <a:endParaRPr/>
          </a:p>
          <a:p>
            <a:pPr marL="457200" lvl="0" indent="-320040" algn="l" rtl="0">
              <a:spcBef>
                <a:spcPts val="0"/>
              </a:spcBef>
              <a:spcAft>
                <a:spcPts val="0"/>
              </a:spcAft>
              <a:buSzPts val="1440"/>
              <a:buChar char="●"/>
            </a:pPr>
            <a:r>
              <a:rPr lang="el-GR"/>
              <a:t>Make cli.js executable: chmod +x /absolute/path/to/cli.js</a:t>
            </a:r>
            <a:endParaRPr/>
          </a:p>
          <a:p>
            <a:pPr marL="457200" lvl="0" indent="-320040" algn="l" rtl="0">
              <a:spcBef>
                <a:spcPts val="0"/>
              </a:spcBef>
              <a:spcAft>
                <a:spcPts val="0"/>
              </a:spcAft>
              <a:buSzPts val="1440"/>
              <a:buChar char="●"/>
            </a:pPr>
            <a:r>
              <a:rPr lang="el-GR"/>
              <a:t>Use se2321 command: se2321 login -u username -p password</a:t>
            </a:r>
            <a:endParaRPr/>
          </a:p>
          <a:p>
            <a:pPr marL="457200" lvl="0" indent="0" algn="l" rtl="0">
              <a:spcBef>
                <a:spcPts val="1260"/>
              </a:spcBef>
              <a:spcAft>
                <a:spcPts val="0"/>
              </a:spcAft>
              <a:buNone/>
            </a:pPr>
            <a:endParaRPr/>
          </a:p>
          <a:p>
            <a:pPr marL="457200" lvl="0" indent="0" algn="l" rtl="0">
              <a:spcBef>
                <a:spcPts val="1260"/>
              </a:spcBef>
              <a:spcAft>
                <a:spcPts val="0"/>
              </a:spcAft>
              <a:buNone/>
            </a:pPr>
            <a:r>
              <a:rPr lang="el-GR"/>
              <a:t>Usage Example(add a user):</a:t>
            </a:r>
            <a:endParaRPr/>
          </a:p>
          <a:p>
            <a:pPr marL="457200" lvl="0" indent="-320040" algn="l" rtl="0">
              <a:spcBef>
                <a:spcPts val="1260"/>
              </a:spcBef>
              <a:spcAft>
                <a:spcPts val="0"/>
              </a:spcAft>
              <a:buSzPts val="1440"/>
              <a:buChar char="●"/>
            </a:pPr>
            <a:r>
              <a:rPr lang="el-GR"/>
              <a:t>se2321 adduser -u newusername -p newpassword -e user@example.com -a 0</a:t>
            </a:r>
            <a:endParaRPr/>
          </a:p>
          <a:p>
            <a:pPr marL="0" lvl="0" indent="0" algn="l" rtl="0">
              <a:spcBef>
                <a:spcPts val="126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0" y="0"/>
            <a:ext cx="9906000" cy="50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l-GR"/>
              <a:t>Επίδειξη API (API calls) </a:t>
            </a:r>
            <a:endParaRPr/>
          </a:p>
        </p:txBody>
      </p:sp>
      <p:sp>
        <p:nvSpPr>
          <p:cNvPr id="112" name="Google Shape;112;p20"/>
          <p:cNvSpPr txBox="1">
            <a:spLocks noGrp="1"/>
          </p:cNvSpPr>
          <p:nvPr>
            <p:ph type="body" idx="1"/>
          </p:nvPr>
        </p:nvSpPr>
        <p:spPr>
          <a:xfrm>
            <a:off x="56456" y="620688"/>
            <a:ext cx="9207600" cy="5184600"/>
          </a:xfrm>
          <a:prstGeom prst="rect">
            <a:avLst/>
          </a:prstGeom>
        </p:spPr>
        <p:txBody>
          <a:bodyPr spcFirstLastPara="1" wrap="square" lIns="91425" tIns="45700" rIns="91425" bIns="45700" anchor="t" anchorCtr="0">
            <a:noAutofit/>
          </a:bodyPr>
          <a:lstStyle/>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a:p>
            <a:pPr marL="0" lvl="0" indent="0" algn="l" rtl="0">
              <a:spcBef>
                <a:spcPts val="1260"/>
              </a:spcBef>
              <a:spcAft>
                <a:spcPts val="0"/>
              </a:spcAft>
              <a:buNone/>
            </a:pPr>
            <a:endParaRPr/>
          </a:p>
        </p:txBody>
      </p:sp>
      <p:pic>
        <p:nvPicPr>
          <p:cNvPr id="113" name="Google Shape;113;p20"/>
          <p:cNvPicPr preferRelativeResize="0"/>
          <p:nvPr/>
        </p:nvPicPr>
        <p:blipFill>
          <a:blip r:embed="rId3">
            <a:alphaModFix/>
          </a:blip>
          <a:stretch>
            <a:fillRect/>
          </a:stretch>
        </p:blipFill>
        <p:spPr>
          <a:xfrm>
            <a:off x="1921900" y="1155386"/>
            <a:ext cx="5880189" cy="3796624"/>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006699"/>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1110</Words>
  <Application>Microsoft Macintosh PowerPoint</Application>
  <PresentationFormat>A4 Paper (210x297 mm)</PresentationFormat>
  <Paragraphs>246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Noto Sans Symbols</vt:lpstr>
      <vt:lpstr>Arial</vt:lpstr>
      <vt:lpstr>Arial Narrow</vt:lpstr>
      <vt:lpstr>Calibri</vt:lpstr>
      <vt:lpstr>Blends</vt:lpstr>
      <vt:lpstr>ΠΑΡΑΔΟΤΕΑ</vt:lpstr>
      <vt:lpstr>Software Engineering 2023-24</vt:lpstr>
      <vt:lpstr>ΓΕΝΙΚΑ ΣΤΟΙΧΕΙΑ</vt:lpstr>
      <vt:lpstr>ΡΟΛΟΙ ΤΗΣ ΟΜΑΔΑΣ</vt:lpstr>
      <vt:lpstr>Περιβάλλον εκτέλεσης </vt:lpstr>
      <vt:lpstr>git clone</vt:lpstr>
      <vt:lpstr>Data </vt:lpstr>
      <vt:lpstr>Επίδειξη CLI</vt:lpstr>
      <vt:lpstr>Επίδειξη API (API calls) </vt:lpstr>
      <vt:lpstr>Επίδειξη API (Postman variables) </vt:lpstr>
      <vt:lpstr>Επίδειξη frontend </vt:lpstr>
      <vt:lpstr>Επίδειξη testing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ΠΑΡΑΔΟΤΕΑ</dc:title>
  <cp:lastModifiedBy>Χαριδημος Παπαδακης</cp:lastModifiedBy>
  <cp:revision>3</cp:revision>
  <dcterms:modified xsi:type="dcterms:W3CDTF">2024-02-19T16:51:17Z</dcterms:modified>
</cp:coreProperties>
</file>