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906000"/>
  <p:notesSz cx="6883400" cy="9906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14ADDC-53EC-4B9F-A1F6-79AD5E9D9FA4}">
  <a:tblStyle styleId="{EB14ADDC-53EC-4B9F-A1F6-79AD5E9D9FA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AF1"/>
          </a:solidFill>
        </a:fill>
      </a:tcStyle>
    </a:wholeTbl>
    <a:band1H>
      <a:tcTxStyle/>
      <a:tcStyle>
        <a:fill>
          <a:solidFill>
            <a:srgbClr val="CAF5E1"/>
          </a:solidFill>
        </a:fill>
      </a:tcStyle>
    </a:band1H>
    <a:band2H>
      <a:tcTxStyle/>
    </a:band2H>
    <a:band1V>
      <a:tcTxStyle/>
      <a:tcStyle>
        <a:fill>
          <a:solidFill>
            <a:srgbClr val="CAF5E1"/>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5.xml"/><Relationship Id="rId22" Type="http://schemas.openxmlformats.org/officeDocument/2006/relationships/font" Target="fonts/ArialNarrow-boldItalic.fntdata"/><Relationship Id="rId10" Type="http://schemas.openxmlformats.org/officeDocument/2006/relationships/slide" Target="slides/slide4.xml"/><Relationship Id="rId21" Type="http://schemas.openxmlformats.org/officeDocument/2006/relationships/font" Target="fonts/ArialNarrow-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rial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913"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Narrow"/>
                <a:ea typeface="Arial Narrow"/>
                <a:cs typeface="Arial Narrow"/>
                <a:sym typeface="Arial Narrow"/>
              </a:defRPr>
            </a:lvl1pPr>
            <a:lvl2pPr lvl="1"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898900" y="0"/>
            <a:ext cx="2982913"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Narrow"/>
                <a:ea typeface="Arial Narrow"/>
                <a:cs typeface="Arial Narrow"/>
                <a:sym typeface="Arial Narrow"/>
              </a:defRPr>
            </a:lvl1pPr>
            <a:lvl2pPr lvl="1"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975" y="4767263"/>
            <a:ext cx="5505450" cy="39004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09113"/>
            <a:ext cx="2982913" cy="4968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Narrow"/>
                <a:ea typeface="Arial Narrow"/>
                <a:cs typeface="Arial Narrow"/>
                <a:sym typeface="Arial Narrow"/>
              </a:defRPr>
            </a:lvl1pPr>
            <a:lvl2pPr lvl="1"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ctr">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898900" y="9409113"/>
            <a:ext cx="2982913" cy="4968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l-GR" sz="1200" u="none" cap="none" strike="noStrike">
                <a:solidFill>
                  <a:schemeClr val="dk1"/>
                </a:solidFill>
                <a:latin typeface="Arial Narrow"/>
                <a:ea typeface="Arial Narrow"/>
                <a:cs typeface="Arial Narrow"/>
                <a:sym typeface="Arial Narrow"/>
              </a:rPr>
              <a:t>‹#›</a:t>
            </a:fld>
            <a:endParaRPr b="0" i="0" sz="12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688975" y="4767263"/>
            <a:ext cx="5505450" cy="39004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4:notes"/>
          <p:cNvSpPr/>
          <p:nvPr>
            <p:ph idx="2"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a4275d9fc_0_80: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a4275d9fc_0_80: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ba4275d9fc_0_80: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a4275d9fc_0_58: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a4275d9fc_0_58: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ba4275d9fc_0_58: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a4275d9fc_0_71: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a4275d9fc_0_71: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ba4275d9fc_0_71: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p:nvPr>
            <p:ph idx="2"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2:notes"/>
          <p:cNvSpPr txBox="1"/>
          <p:nvPr>
            <p:ph idx="1" type="body"/>
          </p:nvPr>
        </p:nvSpPr>
        <p:spPr>
          <a:xfrm>
            <a:off x="688975" y="4767263"/>
            <a:ext cx="5505450" cy="39004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2:notes"/>
          <p:cNvSpPr txBox="1"/>
          <p:nvPr>
            <p:ph idx="12" type="sldNum"/>
          </p:nvPr>
        </p:nvSpPr>
        <p:spPr>
          <a:xfrm>
            <a:off x="3898900" y="9409113"/>
            <a:ext cx="2982913" cy="4968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8975" y="4767263"/>
            <a:ext cx="5505450" cy="39004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8975" y="4767263"/>
            <a:ext cx="5505450" cy="39004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027113" y="1238250"/>
            <a:ext cx="4829175" cy="3343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a4275d9fc_0_17: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a4275d9fc_0_17: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2ba4275d9fc_0_17: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a4275d9fc_0_25: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a4275d9fc_0_25: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2ba4275d9fc_0_25: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a4275d9fc_0_37: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a4275d9fc_0_37: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2ba4275d9fc_0_37: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a4275d9fc_0_43: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a4275d9fc_0_43: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2ba4275d9fc_0_43: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a4275d9fc_0_53:notes"/>
          <p:cNvSpPr/>
          <p:nvPr>
            <p:ph idx="2" type="sldImg"/>
          </p:nvPr>
        </p:nvSpPr>
        <p:spPr>
          <a:xfrm>
            <a:off x="1027113" y="1238250"/>
            <a:ext cx="4829100" cy="33432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a4275d9fc_0_53:notes"/>
          <p:cNvSpPr txBox="1"/>
          <p:nvPr>
            <p:ph idx="1" type="body"/>
          </p:nvPr>
        </p:nvSpPr>
        <p:spPr>
          <a:xfrm>
            <a:off x="688975" y="4767263"/>
            <a:ext cx="5505600" cy="39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ba4275d9fc_0_53:notes"/>
          <p:cNvSpPr txBox="1"/>
          <p:nvPr>
            <p:ph idx="12" type="sldNum"/>
          </p:nvPr>
        </p:nvSpPr>
        <p:spPr>
          <a:xfrm>
            <a:off x="3898900" y="9409113"/>
            <a:ext cx="29829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l-G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2" name="Shape 12"/>
        <p:cNvGrpSpPr/>
        <p:nvPr/>
      </p:nvGrpSpPr>
      <p:grpSpPr>
        <a:xfrm>
          <a:off x="0" y="0"/>
          <a:ext cx="0" cy="0"/>
          <a:chOff x="0" y="0"/>
          <a:chExt cx="0" cy="0"/>
        </a:xfrm>
      </p:grpSpPr>
      <p:sp>
        <p:nvSpPr>
          <p:cNvPr id="13" name="Google Shape;13;p2"/>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1-spaltig">
  <p:cSld name="Inhalt 1-spaltig">
    <p:spTree>
      <p:nvGrpSpPr>
        <p:cNvPr id="37" name="Shape 37"/>
        <p:cNvGrpSpPr/>
        <p:nvPr/>
      </p:nvGrpSpPr>
      <p:grpSpPr>
        <a:xfrm>
          <a:off x="0" y="0"/>
          <a:ext cx="0" cy="0"/>
          <a:chOff x="0" y="0"/>
          <a:chExt cx="0" cy="0"/>
        </a:xfrm>
      </p:grpSpPr>
      <p:sp>
        <p:nvSpPr>
          <p:cNvPr id="38" name="Google Shape;38;p11"/>
          <p:cNvSpPr txBox="1"/>
          <p:nvPr>
            <p:ph idx="1" type="body"/>
          </p:nvPr>
        </p:nvSpPr>
        <p:spPr>
          <a:xfrm>
            <a:off x="350838" y="2024064"/>
            <a:ext cx="9204325" cy="4210046"/>
          </a:xfrm>
          <a:prstGeom prst="rect">
            <a:avLst/>
          </a:prstGeom>
          <a:noFill/>
          <a:ln>
            <a:noFill/>
          </a:ln>
        </p:spPr>
        <p:txBody>
          <a:bodyPr anchorCtr="0" anchor="t" bIns="45700" lIns="91425" spcFirstLastPara="1" rIns="91425" wrap="square" tIns="45700">
            <a:noAutofit/>
          </a:bodyPr>
          <a:lstStyle>
            <a:lvl1pPr indent="-228600" lvl="0" marL="457200" algn="l">
              <a:spcBef>
                <a:spcPts val="1260"/>
              </a:spcBef>
              <a:spcAft>
                <a:spcPts val="0"/>
              </a:spcAft>
              <a:buSzPts val="1440"/>
              <a:buNone/>
              <a:defRPr/>
            </a:lvl1pPr>
            <a:lvl2pPr indent="-308610" lvl="1" marL="914400" algn="l">
              <a:spcBef>
                <a:spcPts val="1080"/>
              </a:spcBef>
              <a:spcAft>
                <a:spcPts val="0"/>
              </a:spcAft>
              <a:buSzPts val="1260"/>
              <a:buChar char="■"/>
              <a:defRPr/>
            </a:lvl2pPr>
            <a:lvl3pPr indent="-314325" lvl="2" marL="1371600" algn="l">
              <a:spcBef>
                <a:spcPts val="360"/>
              </a:spcBef>
              <a:spcAft>
                <a:spcPts val="0"/>
              </a:spcAft>
              <a:buSzPts val="1350"/>
              <a:buChar char="🔾"/>
              <a:defRPr/>
            </a:lvl3pPr>
            <a:lvl4pPr indent="-325755" lvl="3" marL="1828800" algn="l">
              <a:spcBef>
                <a:spcPts val="360"/>
              </a:spcBef>
              <a:spcAft>
                <a:spcPts val="0"/>
              </a:spcAft>
              <a:buSzPts val="1530"/>
              <a:buChar char="▪"/>
              <a:defRPr/>
            </a:lvl4pPr>
            <a:lvl5pPr indent="-308610" lvl="4" marL="2286000" algn="l">
              <a:spcBef>
                <a:spcPts val="36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1"/>
          <p:cNvSpPr txBox="1"/>
          <p:nvPr>
            <p:ph type="title"/>
          </p:nvPr>
        </p:nvSpPr>
        <p:spPr>
          <a:xfrm>
            <a:off x="344488" y="116632"/>
            <a:ext cx="9217024" cy="817686"/>
          </a:xfrm>
          <a:prstGeom prst="rect">
            <a:avLst/>
          </a:prstGeom>
          <a:solidFill>
            <a:schemeClr val="lt1"/>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4" name="Shape 14"/>
        <p:cNvGrpSpPr/>
        <p:nvPr/>
      </p:nvGrpSpPr>
      <p:grpSpPr>
        <a:xfrm>
          <a:off x="0" y="0"/>
          <a:ext cx="0" cy="0"/>
          <a:chOff x="0" y="0"/>
          <a:chExt cx="0" cy="0"/>
        </a:xfrm>
      </p:grpSpPr>
      <p:sp>
        <p:nvSpPr>
          <p:cNvPr id="15" name="Google Shape;15;p3"/>
          <p:cNvSpPr txBox="1"/>
          <p:nvPr>
            <p:ph type="ctrTitle"/>
          </p:nvPr>
        </p:nvSpPr>
        <p:spPr>
          <a:xfrm>
            <a:off x="-4862" y="817575"/>
            <a:ext cx="9910861" cy="307169"/>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lt2"/>
              </a:buClr>
              <a:buSzPts val="1600"/>
              <a:buFont typeface="Arial"/>
              <a:buNone/>
              <a:defRPr b="1" sz="1600">
                <a:solidFill>
                  <a:schemeClr val="l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nvSpPr>
        <p:spPr>
          <a:xfrm>
            <a:off x="488504" y="97656"/>
            <a:ext cx="22322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l-GR" sz="1200" u="none" cap="none" strike="noStrike">
                <a:solidFill>
                  <a:srgbClr val="004B7C"/>
                </a:solidFill>
                <a:latin typeface="Arial"/>
                <a:ea typeface="Arial"/>
                <a:cs typeface="Arial"/>
                <a:sym typeface="Arial"/>
              </a:rPr>
              <a:t>ΤΕΧΝΟΛΟΓΙΑ ΛΟΓΙΣΜΙΚΟΥ </a:t>
            </a:r>
            <a:br>
              <a:rPr b="1" i="0" lang="el-GR" sz="1200" u="none" cap="none" strike="noStrike">
                <a:solidFill>
                  <a:srgbClr val="004B7C"/>
                </a:solidFill>
                <a:latin typeface="Arial"/>
                <a:ea typeface="Arial"/>
                <a:cs typeface="Arial"/>
                <a:sym typeface="Arial"/>
              </a:rPr>
            </a:br>
            <a:r>
              <a:rPr b="1" i="0" lang="el-GR" sz="1200" u="none" cap="none" strike="noStrike">
                <a:solidFill>
                  <a:srgbClr val="004B7C"/>
                </a:solidFill>
                <a:latin typeface="Arial"/>
                <a:ea typeface="Arial"/>
                <a:cs typeface="Arial"/>
                <a:sym typeface="Arial"/>
              </a:rPr>
              <a:t>2023-2024</a:t>
            </a:r>
            <a:endParaRPr b="1" i="0" sz="1200" u="none" cap="none" strike="noStrike">
              <a:solidFill>
                <a:srgbClr val="004B7C"/>
              </a:solidFill>
              <a:latin typeface="Arial"/>
              <a:ea typeface="Arial"/>
              <a:cs typeface="Arial"/>
              <a:sym typeface="Arial"/>
            </a:endParaRPr>
          </a:p>
        </p:txBody>
      </p:sp>
      <p:pic>
        <p:nvPicPr>
          <p:cNvPr descr="pyrforos2002_2" id="17" name="Google Shape;17;p3"/>
          <p:cNvPicPr preferRelativeResize="0"/>
          <p:nvPr/>
        </p:nvPicPr>
        <p:blipFill rotWithShape="1">
          <a:blip r:embed="rId2">
            <a:alphaModFix/>
          </a:blip>
          <a:srcRect b="0" l="0" r="0" t="0"/>
          <a:stretch/>
        </p:blipFill>
        <p:spPr>
          <a:xfrm>
            <a:off x="56456" y="52973"/>
            <a:ext cx="504056" cy="506084"/>
          </a:xfrm>
          <a:prstGeom prst="rect">
            <a:avLst/>
          </a:prstGeom>
          <a:noFill/>
          <a:ln>
            <a:noFill/>
          </a:ln>
        </p:spPr>
      </p:pic>
      <p:sp>
        <p:nvSpPr>
          <p:cNvPr id="18" name="Google Shape;18;p3"/>
          <p:cNvSpPr txBox="1"/>
          <p:nvPr/>
        </p:nvSpPr>
        <p:spPr>
          <a:xfrm>
            <a:off x="18907" y="1268760"/>
            <a:ext cx="1095172" cy="40011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2"/>
              </a:buClr>
              <a:buSzPts val="1600"/>
              <a:buFont typeface="Arial"/>
              <a:buNone/>
            </a:pPr>
            <a:r>
              <a:rPr b="0" i="0" lang="el-GR" sz="1600" u="none" cap="none" strike="noStrike">
                <a:solidFill>
                  <a:schemeClr val="lt2"/>
                </a:solidFill>
                <a:latin typeface="Arial"/>
                <a:ea typeface="Arial"/>
                <a:cs typeface="Arial"/>
                <a:sym typeface="Arial"/>
              </a:rPr>
              <a:t>Ομάδα:</a:t>
            </a:r>
            <a:endParaRPr b="0" i="0" sz="16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9" name="Shape 19"/>
        <p:cNvGrpSpPr/>
        <p:nvPr/>
      </p:nvGrpSpPr>
      <p:grpSpPr>
        <a:xfrm>
          <a:off x="0" y="0"/>
          <a:ext cx="0" cy="0"/>
          <a:chOff x="0" y="0"/>
          <a:chExt cx="0" cy="0"/>
        </a:xfrm>
      </p:grpSpPr>
      <p:sp>
        <p:nvSpPr>
          <p:cNvPr id="20" name="Google Shape;20;p4"/>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nvSpPr>
        <p:spPr>
          <a:xfrm>
            <a:off x="18907" y="1268760"/>
            <a:ext cx="1095172" cy="40011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95959"/>
              </a:buClr>
              <a:buSzPts val="1600"/>
              <a:buFont typeface="Arial"/>
              <a:buNone/>
            </a:pPr>
            <a:r>
              <a:t/>
            </a:r>
            <a:endParaRPr b="0" i="0" sz="16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5"/>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6"/>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 type="body"/>
          </p:nvPr>
        </p:nvSpPr>
        <p:spPr>
          <a:xfrm>
            <a:off x="56456" y="620688"/>
            <a:ext cx="9207604" cy="5184576"/>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260"/>
              </a:spcBef>
              <a:spcAft>
                <a:spcPts val="0"/>
              </a:spcAft>
              <a:buSzPts val="1440"/>
              <a:buNone/>
              <a:defRPr b="1" sz="1800"/>
            </a:lvl1pPr>
            <a:lvl2pPr indent="-308610" lvl="1" marL="914400" algn="l">
              <a:spcBef>
                <a:spcPts val="1080"/>
              </a:spcBef>
              <a:spcAft>
                <a:spcPts val="0"/>
              </a:spcAft>
              <a:buSzPts val="1260"/>
              <a:buChar char="■"/>
              <a:defRPr sz="1800"/>
            </a:lvl2pPr>
            <a:lvl3pPr indent="-342900" lvl="2" marL="1371600" algn="l">
              <a:spcBef>
                <a:spcPts val="900"/>
              </a:spcBef>
              <a:spcAft>
                <a:spcPts val="0"/>
              </a:spcAft>
              <a:buSzPts val="1800"/>
              <a:buFont typeface="Noto Sans Symbols"/>
              <a:buChar char="⮚"/>
              <a:defRPr sz="1800"/>
            </a:lvl3pPr>
            <a:lvl4pPr indent="-325755" lvl="3" marL="1828800" algn="l">
              <a:spcBef>
                <a:spcPts val="360"/>
              </a:spcBef>
              <a:spcAft>
                <a:spcPts val="0"/>
              </a:spcAft>
              <a:buSzPts val="1530"/>
              <a:buChar char="▪"/>
              <a:defRPr sz="1800"/>
            </a:lvl4pPr>
            <a:lvl5pPr indent="-308610" lvl="4" marL="2286000" algn="l">
              <a:spcBef>
                <a:spcPts val="360"/>
              </a:spcBef>
              <a:spcAft>
                <a:spcPts val="0"/>
              </a:spcAft>
              <a:buSzPts val="126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676275" y="1709738"/>
            <a:ext cx="8543925"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 type="body"/>
          </p:nvPr>
        </p:nvSpPr>
        <p:spPr>
          <a:xfrm>
            <a:off x="676275" y="4589463"/>
            <a:ext cx="8543925" cy="1500187"/>
          </a:xfrm>
          <a:prstGeom prst="rect">
            <a:avLst/>
          </a:prstGeom>
          <a:noFill/>
          <a:ln>
            <a:noFill/>
          </a:ln>
        </p:spPr>
        <p:txBody>
          <a:bodyPr anchorCtr="0" anchor="t" bIns="45700" lIns="91425" spcFirstLastPara="1" rIns="91425" wrap="square" tIns="45700">
            <a:noAutofit/>
          </a:bodyPr>
          <a:lstStyle>
            <a:lvl1pPr indent="-228600" lvl="0" marL="457200" algn="l">
              <a:spcBef>
                <a:spcPts val="1680"/>
              </a:spcBef>
              <a:spcAft>
                <a:spcPts val="0"/>
              </a:spcAft>
              <a:buSzPts val="1920"/>
              <a:buNone/>
              <a:defRPr sz="2400"/>
            </a:lvl1pPr>
            <a:lvl2pPr indent="-228600" lvl="1" marL="914400" algn="l">
              <a:spcBef>
                <a:spcPts val="1200"/>
              </a:spcBef>
              <a:spcAft>
                <a:spcPts val="0"/>
              </a:spcAft>
              <a:buSzPts val="1400"/>
              <a:buNone/>
              <a:defRPr sz="2000"/>
            </a:lvl2pPr>
            <a:lvl3pPr indent="-228600" lvl="2" marL="1371600" algn="l">
              <a:spcBef>
                <a:spcPts val="360"/>
              </a:spcBef>
              <a:spcAft>
                <a:spcPts val="0"/>
              </a:spcAft>
              <a:buSzPts val="1350"/>
              <a:buNone/>
              <a:defRPr sz="1800"/>
            </a:lvl3pPr>
            <a:lvl4pPr indent="-228600" lvl="3" marL="1828800" algn="l">
              <a:spcBef>
                <a:spcPts val="320"/>
              </a:spcBef>
              <a:spcAft>
                <a:spcPts val="0"/>
              </a:spcAft>
              <a:buSzPts val="1360"/>
              <a:buNone/>
              <a:defRPr sz="1600"/>
            </a:lvl4pPr>
            <a:lvl5pPr indent="-228600" lvl="4" marL="2286000" algn="l">
              <a:spcBef>
                <a:spcPts val="320"/>
              </a:spcBef>
              <a:spcAft>
                <a:spcPts val="0"/>
              </a:spcAft>
              <a:buSzPts val="112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8"/>
          <p:cNvSpPr txBox="1"/>
          <p:nvPr>
            <p:ph type="title"/>
          </p:nvPr>
        </p:nvSpPr>
        <p:spPr>
          <a:xfrm>
            <a:off x="344488" y="260648"/>
            <a:ext cx="9289032"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344488" y="1268760"/>
            <a:ext cx="4464496" cy="5328592"/>
          </a:xfrm>
          <a:prstGeom prst="rect">
            <a:avLst/>
          </a:prstGeom>
          <a:noFill/>
          <a:ln>
            <a:noFill/>
          </a:ln>
        </p:spPr>
        <p:txBody>
          <a:bodyPr anchorCtr="0" anchor="t" bIns="45700" lIns="91425" spcFirstLastPara="1" rIns="91425" wrap="square" tIns="45700">
            <a:noAutofit/>
          </a:bodyPr>
          <a:lstStyle>
            <a:lvl1pPr indent="-228600" lvl="0" marL="457200" algn="l">
              <a:spcBef>
                <a:spcPts val="1260"/>
              </a:spcBef>
              <a:spcAft>
                <a:spcPts val="0"/>
              </a:spcAft>
              <a:buSzPts val="1440"/>
              <a:buNone/>
              <a:defRPr/>
            </a:lvl1pPr>
            <a:lvl2pPr indent="-308610" lvl="1" marL="914400" algn="l">
              <a:spcBef>
                <a:spcPts val="1080"/>
              </a:spcBef>
              <a:spcAft>
                <a:spcPts val="0"/>
              </a:spcAft>
              <a:buSzPts val="1260"/>
              <a:buChar char="■"/>
              <a:defRPr/>
            </a:lvl2pPr>
            <a:lvl3pPr indent="-314325" lvl="2" marL="1371600" algn="l">
              <a:spcBef>
                <a:spcPts val="360"/>
              </a:spcBef>
              <a:spcAft>
                <a:spcPts val="0"/>
              </a:spcAft>
              <a:buSzPts val="1350"/>
              <a:buChar char="🔾"/>
              <a:defRPr/>
            </a:lvl3pPr>
            <a:lvl4pPr indent="-325755" lvl="3" marL="1828800" algn="l">
              <a:spcBef>
                <a:spcPts val="360"/>
              </a:spcBef>
              <a:spcAft>
                <a:spcPts val="0"/>
              </a:spcAft>
              <a:buSzPts val="1530"/>
              <a:buChar char="▪"/>
              <a:defRPr/>
            </a:lvl4pPr>
            <a:lvl5pPr indent="-308610" lvl="4" marL="2286000" algn="l">
              <a:spcBef>
                <a:spcPts val="36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2" type="body"/>
          </p:nvPr>
        </p:nvSpPr>
        <p:spPr>
          <a:xfrm>
            <a:off x="5097018" y="1268760"/>
            <a:ext cx="4536502" cy="5328592"/>
          </a:xfrm>
          <a:prstGeom prst="rect">
            <a:avLst/>
          </a:prstGeom>
          <a:noFill/>
          <a:ln>
            <a:noFill/>
          </a:ln>
        </p:spPr>
        <p:txBody>
          <a:bodyPr anchorCtr="0" anchor="t" bIns="45700" lIns="91425" spcFirstLastPara="1" rIns="91425" wrap="square" tIns="45700">
            <a:noAutofit/>
          </a:bodyPr>
          <a:lstStyle>
            <a:lvl1pPr indent="-228600" lvl="0" marL="457200" algn="l">
              <a:spcBef>
                <a:spcPts val="1260"/>
              </a:spcBef>
              <a:spcAft>
                <a:spcPts val="0"/>
              </a:spcAft>
              <a:buSzPts val="1440"/>
              <a:buNone/>
              <a:defRPr/>
            </a:lvl1pPr>
            <a:lvl2pPr indent="-308610" lvl="1" marL="914400" algn="l">
              <a:spcBef>
                <a:spcPts val="1080"/>
              </a:spcBef>
              <a:spcAft>
                <a:spcPts val="0"/>
              </a:spcAft>
              <a:buSzPts val="1260"/>
              <a:buChar char="■"/>
              <a:defRPr/>
            </a:lvl2pPr>
            <a:lvl3pPr indent="-314325" lvl="2" marL="1371600" algn="l">
              <a:spcBef>
                <a:spcPts val="360"/>
              </a:spcBef>
              <a:spcAft>
                <a:spcPts val="0"/>
              </a:spcAft>
              <a:buSzPts val="1350"/>
              <a:buChar char="🔾"/>
              <a:defRPr/>
            </a:lvl3pPr>
            <a:lvl4pPr indent="-325755" lvl="3" marL="1828800" algn="l">
              <a:spcBef>
                <a:spcPts val="360"/>
              </a:spcBef>
              <a:spcAft>
                <a:spcPts val="0"/>
              </a:spcAft>
              <a:buSzPts val="1530"/>
              <a:buChar char="▪"/>
              <a:defRPr/>
            </a:lvl4pPr>
            <a:lvl5pPr indent="-308610" lvl="4" marL="2286000" algn="l">
              <a:spcBef>
                <a:spcPts val="36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9"/>
          <p:cNvSpPr txBox="1"/>
          <p:nvPr>
            <p:ph type="title"/>
          </p:nvPr>
        </p:nvSpPr>
        <p:spPr>
          <a:xfrm>
            <a:off x="742950" y="617538"/>
            <a:ext cx="8401050" cy="6016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44488" y="116632"/>
            <a:ext cx="9217024" cy="81768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11" name="Google Shape;11;p1"/>
          <p:cNvSpPr txBox="1"/>
          <p:nvPr>
            <p:ph idx="1" type="body"/>
          </p:nvPr>
        </p:nvSpPr>
        <p:spPr>
          <a:xfrm>
            <a:off x="353908" y="1268760"/>
            <a:ext cx="9207604" cy="518457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540"/>
              </a:spcBef>
              <a:spcAft>
                <a:spcPts val="0"/>
              </a:spcAft>
              <a:buClr>
                <a:schemeClr val="dk1"/>
              </a:buClr>
              <a:buSzPts val="1760"/>
              <a:buFont typeface="Noto Sans Symbols"/>
              <a:buNone/>
              <a:defRPr b="0" i="0" sz="2200" u="none" cap="none" strike="noStrike">
                <a:solidFill>
                  <a:srgbClr val="3F3F3F"/>
                </a:solidFill>
                <a:latin typeface="Arial"/>
                <a:ea typeface="Arial"/>
                <a:cs typeface="Arial"/>
                <a:sym typeface="Arial"/>
              </a:defRPr>
            </a:lvl1pPr>
            <a:lvl2pPr indent="-317500" lvl="1" marL="914400" marR="0" rtl="0" algn="l">
              <a:spcBef>
                <a:spcPts val="1200"/>
              </a:spcBef>
              <a:spcAft>
                <a:spcPts val="0"/>
              </a:spcAft>
              <a:buClr>
                <a:srgbClr val="595959"/>
              </a:buClr>
              <a:buSzPts val="1400"/>
              <a:buFont typeface="Noto Sans Symbols"/>
              <a:buChar char="■"/>
              <a:defRPr b="0" i="0" sz="2000" u="none" cap="none" strike="noStrike">
                <a:solidFill>
                  <a:srgbClr val="595959"/>
                </a:solidFill>
                <a:latin typeface="Arial"/>
                <a:ea typeface="Arial"/>
                <a:cs typeface="Arial"/>
                <a:sym typeface="Arial"/>
              </a:defRPr>
            </a:lvl2pPr>
            <a:lvl3pPr indent="-314325" lvl="2" marL="1371600" marR="0" rtl="0" algn="l">
              <a:spcBef>
                <a:spcPts val="360"/>
              </a:spcBef>
              <a:spcAft>
                <a:spcPts val="0"/>
              </a:spcAft>
              <a:buClr>
                <a:srgbClr val="3F3F3F"/>
              </a:buClr>
              <a:buSzPts val="1350"/>
              <a:buFont typeface="Noto Sans Symbols"/>
              <a:buChar char="🔾"/>
              <a:defRPr b="0" i="0" sz="1800" u="none" cap="none" strike="noStrike">
                <a:solidFill>
                  <a:srgbClr val="595959"/>
                </a:solidFill>
                <a:latin typeface="Arial"/>
                <a:ea typeface="Arial"/>
                <a:cs typeface="Arial"/>
                <a:sym typeface="Arial"/>
              </a:defRPr>
            </a:lvl3pPr>
            <a:lvl4pPr indent="-314960" lvl="3" marL="1828800" marR="0" rtl="0" algn="l">
              <a:spcBef>
                <a:spcPts val="320"/>
              </a:spcBef>
              <a:spcAft>
                <a:spcPts val="0"/>
              </a:spcAft>
              <a:buClr>
                <a:schemeClr val="dk1"/>
              </a:buClr>
              <a:buSzPts val="1360"/>
              <a:buFont typeface="Noto Sans Symbols"/>
              <a:buChar char="▪"/>
              <a:defRPr b="0" i="0" sz="1600" u="none" cap="none" strike="noStrike">
                <a:solidFill>
                  <a:schemeClr val="dk1"/>
                </a:solidFill>
                <a:latin typeface="Arial"/>
                <a:ea typeface="Arial"/>
                <a:cs typeface="Arial"/>
                <a:sym typeface="Arial"/>
              </a:defRPr>
            </a:lvl4pPr>
            <a:lvl5pPr indent="-299720" lvl="4" marL="2286000" marR="0" rtl="0" algn="l">
              <a:spcBef>
                <a:spcPts val="320"/>
              </a:spcBef>
              <a:spcAft>
                <a:spcPts val="0"/>
              </a:spcAft>
              <a:buClr>
                <a:schemeClr val="dk1"/>
              </a:buClr>
              <a:buSzPts val="1120"/>
              <a:buFont typeface="Noto Sans Symbols"/>
              <a:buChar char="❑"/>
              <a:defRPr b="0" i="1"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ntua/softeng23-21/tree/main/presen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nodejs.org/" TargetMode="External"/><Relationship Id="rId4" Type="http://schemas.openxmlformats.org/officeDocument/2006/relationships/hyperlink" Target="https://nodejs.org/" TargetMode="External"/><Relationship Id="rId5" Type="http://schemas.openxmlformats.org/officeDocument/2006/relationships/hyperlink" Target="https://nextjs.org/" TargetMode="External"/><Relationship Id="rId6" Type="http://schemas.openxmlformats.org/officeDocument/2006/relationships/hyperlink" Target="https://git-scm.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2"/>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l-GR"/>
              <a:t>ΠΑΡΑΔΟΤΕΑ</a:t>
            </a:r>
            <a:endParaRPr/>
          </a:p>
        </p:txBody>
      </p:sp>
      <p:graphicFrame>
        <p:nvGraphicFramePr>
          <p:cNvPr id="45" name="Google Shape;45;p12"/>
          <p:cNvGraphicFramePr/>
          <p:nvPr/>
        </p:nvGraphicFramePr>
        <p:xfrm>
          <a:off x="308484" y="3750956"/>
          <a:ext cx="3000000" cy="3000000"/>
        </p:xfrm>
        <a:graphic>
          <a:graphicData uri="http://schemas.openxmlformats.org/drawingml/2006/table">
            <a:tbl>
              <a:tblPr>
                <a:noFill/>
                <a:tableStyleId>{EB14ADDC-53EC-4B9F-A1F6-79AD5E9D9FA4}</a:tableStyleId>
              </a:tblPr>
              <a:tblGrid>
                <a:gridCol w="2493350"/>
                <a:gridCol w="6795675"/>
              </a:tblGrid>
              <a:tr h="138050">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Implementation</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1" i="0" lang="el-GR" sz="1200" u="none" cap="none" strike="noStrike">
                          <a:solidFill>
                            <a:schemeClr val="lt1"/>
                          </a:solidFill>
                          <a:latin typeface="Arial"/>
                          <a:ea typeface="Arial"/>
                          <a:cs typeface="Arial"/>
                          <a:sym typeface="Arial"/>
                        </a:rPr>
                        <a:t>(stack / tool)</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BACKEND</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Node.js</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DATABASE</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MySQL</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REST API</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Node.js</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API DOC</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Swagger (yaml), Postman </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CLI</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Node.js</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FRONTEND</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Next.js</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302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Testing</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1" i="0" lang="el-GR" sz="1200" u="none" cap="none" strike="noStrike">
                          <a:solidFill>
                            <a:schemeClr val="lt1"/>
                          </a:solidFill>
                          <a:latin typeface="Arial"/>
                          <a:ea typeface="Arial"/>
                          <a:cs typeface="Arial"/>
                          <a:sym typeface="Arial"/>
                        </a:rPr>
                        <a:t>(stack / tool)</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API</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Postman</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CLI functional</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Jest(Node)</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CLI unit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Jest(Node)</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6" name="Google Shape;46;p12"/>
          <p:cNvGraphicFramePr/>
          <p:nvPr/>
        </p:nvGraphicFramePr>
        <p:xfrm>
          <a:off x="308484" y="620688"/>
          <a:ext cx="3000000" cy="3000000"/>
        </p:xfrm>
        <a:graphic>
          <a:graphicData uri="http://schemas.openxmlformats.org/drawingml/2006/table">
            <a:tbl>
              <a:tblPr>
                <a:noFill/>
                <a:tableStyleId>{EB14ADDC-53EC-4B9F-A1F6-79AD5E9D9FA4}</a:tableStyleId>
              </a:tblPr>
              <a:tblGrid>
                <a:gridCol w="2493350"/>
                <a:gridCol w="6795675"/>
              </a:tblGrid>
              <a:tr h="138050">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Documentation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SRS</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SRS content</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ER/JSON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ER</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ACTIVITY</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Αctivity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STATE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State Machine Diagram </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SEQUENCE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Sequence Diagram </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DEPLOYMENT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Deployment Diagram </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COMPONENT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Component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lnSpc>
                          <a:spcPct val="100000"/>
                        </a:lnSpc>
                        <a:spcBef>
                          <a:spcPts val="0"/>
                        </a:spcBef>
                        <a:spcAft>
                          <a:spcPts val="0"/>
                        </a:spcAft>
                        <a:buClr>
                          <a:schemeClr val="lt2"/>
                        </a:buClr>
                        <a:buSzPts val="1400"/>
                        <a:buFont typeface="Arial"/>
                        <a:buNone/>
                      </a:pPr>
                      <a:r>
                        <a:rPr lang="el-GR">
                          <a:solidFill>
                            <a:schemeClr val="lt2"/>
                          </a:solidFill>
                        </a:rPr>
                        <a:t>Diagram (other 1)</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Use Case</a:t>
                      </a:r>
                      <a:r>
                        <a:rPr lang="el-GR"/>
                        <a:t>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Diagram (other 2)</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Class/API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Diagram (other 3)</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t>Requirements Diagram</a:t>
                      </a:r>
                      <a:endParaRPr b="0" i="0" sz="1400" u="none" cap="none" strike="noStrike">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a:t>
            </a:r>
            <a:r>
              <a:rPr lang="el-GR"/>
              <a:t> API (Postman variables) </a:t>
            </a:r>
            <a:endParaRPr/>
          </a:p>
        </p:txBody>
      </p:sp>
      <p:sp>
        <p:nvSpPr>
          <p:cNvPr id="121" name="Google Shape;121;p21"/>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t/>
            </a:r>
            <a:endParaRPr/>
          </a:p>
        </p:txBody>
      </p:sp>
      <p:pic>
        <p:nvPicPr>
          <p:cNvPr id="122" name="Google Shape;122;p21"/>
          <p:cNvPicPr preferRelativeResize="0"/>
          <p:nvPr/>
        </p:nvPicPr>
        <p:blipFill>
          <a:blip r:embed="rId3">
            <a:alphaModFix/>
          </a:blip>
          <a:stretch>
            <a:fillRect/>
          </a:stretch>
        </p:blipFill>
        <p:spPr>
          <a:xfrm>
            <a:off x="56450" y="504000"/>
            <a:ext cx="9849549" cy="6020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a:t>
            </a:r>
            <a:r>
              <a:rPr lang="el-GR"/>
              <a:t> frontend </a:t>
            </a:r>
            <a:endParaRPr/>
          </a:p>
        </p:txBody>
      </p:sp>
      <p:sp>
        <p:nvSpPr>
          <p:cNvPr id="129" name="Google Shape;129;p22"/>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Use Cases :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p:txBody>
      </p:sp>
      <p:pic>
        <p:nvPicPr>
          <p:cNvPr id="130" name="Google Shape;130;p22"/>
          <p:cNvPicPr preferRelativeResize="0"/>
          <p:nvPr/>
        </p:nvPicPr>
        <p:blipFill rotWithShape="1">
          <a:blip r:embed="rId3">
            <a:alphaModFix/>
          </a:blip>
          <a:srcRect b="51651" l="22754" r="43150" t="1881"/>
          <a:stretch/>
        </p:blipFill>
        <p:spPr>
          <a:xfrm>
            <a:off x="499550" y="2641750"/>
            <a:ext cx="2691175" cy="1972551"/>
          </a:xfrm>
          <a:prstGeom prst="rect">
            <a:avLst/>
          </a:prstGeom>
          <a:noFill/>
          <a:ln>
            <a:noFill/>
          </a:ln>
        </p:spPr>
      </p:pic>
      <p:cxnSp>
        <p:nvCxnSpPr>
          <p:cNvPr id="131" name="Google Shape;131;p22"/>
          <p:cNvCxnSpPr/>
          <p:nvPr/>
        </p:nvCxnSpPr>
        <p:spPr>
          <a:xfrm flipH="1" rot="10800000">
            <a:off x="1824200" y="3122175"/>
            <a:ext cx="372600" cy="703800"/>
          </a:xfrm>
          <a:prstGeom prst="straightConnector1">
            <a:avLst/>
          </a:prstGeom>
          <a:noFill/>
          <a:ln cap="flat" cmpd="sng" w="9525">
            <a:solidFill>
              <a:srgbClr val="CC0000"/>
            </a:solidFill>
            <a:prstDash val="solid"/>
            <a:round/>
            <a:headEnd len="med" w="med" type="none"/>
            <a:tailEnd len="med" w="med" type="triangle"/>
          </a:ln>
        </p:spPr>
      </p:cxnSp>
      <p:pic>
        <p:nvPicPr>
          <p:cNvPr id="132" name="Google Shape;132;p22"/>
          <p:cNvPicPr preferRelativeResize="0"/>
          <p:nvPr/>
        </p:nvPicPr>
        <p:blipFill>
          <a:blip r:embed="rId4">
            <a:alphaModFix/>
          </a:blip>
          <a:stretch>
            <a:fillRect/>
          </a:stretch>
        </p:blipFill>
        <p:spPr>
          <a:xfrm>
            <a:off x="4211400" y="877387"/>
            <a:ext cx="4452724" cy="2244776"/>
          </a:xfrm>
          <a:prstGeom prst="rect">
            <a:avLst/>
          </a:prstGeom>
          <a:noFill/>
          <a:ln>
            <a:noFill/>
          </a:ln>
        </p:spPr>
      </p:pic>
      <p:cxnSp>
        <p:nvCxnSpPr>
          <p:cNvPr id="133" name="Google Shape;133;p22"/>
          <p:cNvCxnSpPr/>
          <p:nvPr/>
        </p:nvCxnSpPr>
        <p:spPr>
          <a:xfrm flipH="1" rot="10800000">
            <a:off x="6929750" y="1592250"/>
            <a:ext cx="110400" cy="1435200"/>
          </a:xfrm>
          <a:prstGeom prst="straightConnector1">
            <a:avLst/>
          </a:prstGeom>
          <a:noFill/>
          <a:ln cap="flat" cmpd="sng" w="9525">
            <a:solidFill>
              <a:srgbClr val="CC0000"/>
            </a:solidFill>
            <a:prstDash val="solid"/>
            <a:round/>
            <a:headEnd len="med" w="med" type="none"/>
            <a:tailEnd len="med" w="med" type="triangle"/>
          </a:ln>
        </p:spPr>
      </p:cxnSp>
      <p:pic>
        <p:nvPicPr>
          <p:cNvPr id="134" name="Google Shape;134;p22"/>
          <p:cNvPicPr preferRelativeResize="0"/>
          <p:nvPr/>
        </p:nvPicPr>
        <p:blipFill>
          <a:blip r:embed="rId5">
            <a:alphaModFix/>
          </a:blip>
          <a:stretch>
            <a:fillRect/>
          </a:stretch>
        </p:blipFill>
        <p:spPr>
          <a:xfrm>
            <a:off x="4362723" y="3563750"/>
            <a:ext cx="5543276" cy="2881350"/>
          </a:xfrm>
          <a:prstGeom prst="rect">
            <a:avLst/>
          </a:prstGeom>
          <a:noFill/>
          <a:ln>
            <a:noFill/>
          </a:ln>
        </p:spPr>
      </p:pic>
      <p:cxnSp>
        <p:nvCxnSpPr>
          <p:cNvPr id="135" name="Google Shape;135;p22"/>
          <p:cNvCxnSpPr/>
          <p:nvPr/>
        </p:nvCxnSpPr>
        <p:spPr>
          <a:xfrm>
            <a:off x="5812050" y="4365950"/>
            <a:ext cx="1062600" cy="12972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a:t>
            </a:r>
            <a:r>
              <a:rPr lang="el-GR"/>
              <a:t> testing </a:t>
            </a:r>
            <a:endParaRPr/>
          </a:p>
        </p:txBody>
      </p:sp>
      <p:sp>
        <p:nvSpPr>
          <p:cNvPr id="142" name="Google Shape;142;p23"/>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To testing περιλαμβάνει :</a:t>
            </a:r>
            <a:endParaRPr/>
          </a:p>
          <a:p>
            <a:pPr indent="-320040" lvl="0" marL="457200" rtl="0" algn="l">
              <a:spcBef>
                <a:spcPts val="1260"/>
              </a:spcBef>
              <a:spcAft>
                <a:spcPts val="0"/>
              </a:spcAft>
              <a:buSzPts val="1440"/>
              <a:buChar char="●"/>
            </a:pPr>
            <a:r>
              <a:rPr b="0" lang="el-GR"/>
              <a:t>API Postman testing</a:t>
            </a:r>
            <a:endParaRPr b="0"/>
          </a:p>
          <a:p>
            <a:pPr indent="-320040" lvl="0" marL="457200" rtl="0" algn="l">
              <a:spcBef>
                <a:spcPts val="0"/>
              </a:spcBef>
              <a:spcAft>
                <a:spcPts val="0"/>
              </a:spcAft>
              <a:buSzPts val="1440"/>
              <a:buChar char="●"/>
            </a:pPr>
            <a:r>
              <a:rPr b="0" lang="el-GR"/>
              <a:t>CLI testing(JEST): </a:t>
            </a:r>
            <a:endParaRPr b="0"/>
          </a:p>
          <a:p>
            <a:pPr indent="-320040" lvl="0" marL="914400" rtl="0" algn="l">
              <a:spcBef>
                <a:spcPts val="0"/>
              </a:spcBef>
              <a:spcAft>
                <a:spcPts val="0"/>
              </a:spcAft>
              <a:buSzPts val="1440"/>
              <a:buChar char="●"/>
            </a:pPr>
            <a:r>
              <a:rPr b="0" lang="el-GR"/>
              <a:t>functional testing για κάθε εντολή</a:t>
            </a:r>
            <a:endParaRPr b="0"/>
          </a:p>
          <a:p>
            <a:pPr indent="-320040" lvl="0" marL="914400" rtl="0" algn="l">
              <a:spcBef>
                <a:spcPts val="0"/>
              </a:spcBef>
              <a:spcAft>
                <a:spcPts val="0"/>
              </a:spcAft>
              <a:buSzPts val="1440"/>
              <a:buChar char="●"/>
            </a:pPr>
            <a:r>
              <a:rPr b="0" lang="el-GR"/>
              <a:t>unit testing για κάθε εντολή </a:t>
            </a:r>
            <a:endParaRPr b="0"/>
          </a:p>
          <a:p>
            <a:pPr indent="0" lvl="0" marL="914400" rtl="0" algn="l">
              <a:spcBef>
                <a:spcPts val="1260"/>
              </a:spcBef>
              <a:spcAft>
                <a:spcPts val="0"/>
              </a:spcAft>
              <a:buNone/>
            </a:pPr>
            <a:r>
              <a:t/>
            </a:r>
            <a:endParaRPr b="0"/>
          </a:p>
          <a:p>
            <a:pPr indent="0" lvl="0" marL="0" rtl="0" algn="l">
              <a:spcBef>
                <a:spcPts val="1260"/>
              </a:spcBef>
              <a:spcAft>
                <a:spcPts val="0"/>
              </a:spcAft>
              <a:buNone/>
            </a:pPr>
            <a:r>
              <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3"/>
          <p:cNvSpPr txBox="1"/>
          <p:nvPr>
            <p:ph type="ctrTitle"/>
          </p:nvPr>
        </p:nvSpPr>
        <p:spPr>
          <a:xfrm>
            <a:off x="-4862" y="817575"/>
            <a:ext cx="9910861" cy="307169"/>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1600"/>
              <a:buFont typeface="Arial"/>
              <a:buNone/>
            </a:pPr>
            <a:r>
              <a:rPr lang="el-GR">
                <a:solidFill>
                  <a:schemeClr val="dk1"/>
                </a:solidFill>
              </a:rPr>
              <a:t>Software Engineering 2023-24</a:t>
            </a:r>
            <a:endParaRPr>
              <a:solidFill>
                <a:schemeClr val="dk1"/>
              </a:solidFill>
            </a:endParaRPr>
          </a:p>
        </p:txBody>
      </p:sp>
      <p:sp>
        <p:nvSpPr>
          <p:cNvPr id="53" name="Google Shape;53;p13"/>
          <p:cNvSpPr txBox="1"/>
          <p:nvPr/>
        </p:nvSpPr>
        <p:spPr>
          <a:xfrm>
            <a:off x="848544" y="1268760"/>
            <a:ext cx="48245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l-GR" sz="1800">
                <a:solidFill>
                  <a:schemeClr val="dk1"/>
                </a:solidFill>
                <a:latin typeface="Arial Narrow"/>
                <a:ea typeface="Arial Narrow"/>
                <a:cs typeface="Arial Narrow"/>
                <a:sym typeface="Arial Narrow"/>
              </a:rPr>
              <a:t>21</a:t>
            </a:r>
            <a:endParaRPr b="1" i="0" sz="1800" u="none" cap="none" strike="noStrike">
              <a:solidFill>
                <a:schemeClr val="dk1"/>
              </a:solidFill>
              <a:latin typeface="Arial Narrow"/>
              <a:ea typeface="Arial Narrow"/>
              <a:cs typeface="Arial Narrow"/>
              <a:sym typeface="Arial Narrow"/>
            </a:endParaRPr>
          </a:p>
        </p:txBody>
      </p:sp>
      <p:graphicFrame>
        <p:nvGraphicFramePr>
          <p:cNvPr id="54" name="Google Shape;54;p13"/>
          <p:cNvGraphicFramePr/>
          <p:nvPr/>
        </p:nvGraphicFramePr>
        <p:xfrm>
          <a:off x="0" y="1679823"/>
          <a:ext cx="3000000" cy="3000000"/>
        </p:xfrm>
        <a:graphic>
          <a:graphicData uri="http://schemas.openxmlformats.org/drawingml/2006/table">
            <a:tbl>
              <a:tblPr>
                <a:noFill/>
                <a:tableStyleId>{EB14ADDC-53EC-4B9F-A1F6-79AD5E9D9FA4}</a:tableStyleId>
              </a:tblPr>
              <a:tblGrid>
                <a:gridCol w="1568625"/>
                <a:gridCol w="1944225"/>
                <a:gridCol w="2088225"/>
                <a:gridCol w="4304925"/>
              </a:tblGrid>
              <a:tr h="203200">
                <a:tc>
                  <a:txBody>
                    <a:bodyPr/>
                    <a:lstStyle/>
                    <a:p>
                      <a:pPr indent="0" lvl="0" marL="0" marR="0" rtl="0" algn="ctr">
                        <a:spcBef>
                          <a:spcPts val="0"/>
                        </a:spcBef>
                        <a:spcAft>
                          <a:spcPts val="0"/>
                        </a:spcAft>
                        <a:buNone/>
                      </a:pPr>
                      <a:r>
                        <a:rPr b="1" lang="el-GR" sz="1100" u="none" cap="none" strike="noStrike">
                          <a:solidFill>
                            <a:schemeClr val="lt1"/>
                          </a:solidFill>
                        </a:rPr>
                        <a:t>ΑΜ (031ΧΧΧΧΧ)</a:t>
                      </a:r>
                      <a:endParaRPr b="1" i="0" sz="1100" u="none" cap="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1" lang="el-GR" sz="1100" u="none" cap="none" strike="noStrike">
                          <a:solidFill>
                            <a:schemeClr val="lt1"/>
                          </a:solidFill>
                        </a:rPr>
                        <a:t>ΕΠΩΝΥΜΟ</a:t>
                      </a:r>
                      <a:endParaRPr b="1" i="0" sz="1100" u="none" cap="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1" lang="el-GR" sz="1100" u="none" cap="none" strike="noStrike">
                          <a:solidFill>
                            <a:schemeClr val="lt1"/>
                          </a:solidFill>
                        </a:rPr>
                        <a:t>ΟΝΟΜΑ</a:t>
                      </a:r>
                      <a:endParaRPr b="1" i="0" sz="1100" u="none" cap="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1" i="0" lang="el-GR" sz="1100" u="none" cap="none" strike="noStrike">
                          <a:solidFill>
                            <a:schemeClr val="lt1"/>
                          </a:solidFill>
                          <a:latin typeface="Calibri"/>
                          <a:ea typeface="Calibri"/>
                          <a:cs typeface="Calibri"/>
                          <a:sym typeface="Calibri"/>
                        </a:rPr>
                        <a:t>ΠΑΡΑΤΗΡΗΣΕΙΣ (πχ μεταφορά βαθμολογίας)</a:t>
                      </a:r>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ctr">
                        <a:spcBef>
                          <a:spcPts val="0"/>
                        </a:spcBef>
                        <a:spcAft>
                          <a:spcPts val="0"/>
                        </a:spcAft>
                        <a:buNone/>
                      </a:pPr>
                      <a:r>
                        <a:rPr lang="el-GR" sz="1200"/>
                        <a:t>03120167</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r>
                        <a:rPr lang="el-GR" sz="1200"/>
                        <a:t>Αλεξιάδης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Αντ</a:t>
                      </a:r>
                      <a:r>
                        <a:rPr lang="el-GR" sz="1200"/>
                        <a:t>ώνιος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ctr">
                        <a:spcBef>
                          <a:spcPts val="0"/>
                        </a:spcBef>
                        <a:spcAft>
                          <a:spcPts val="0"/>
                        </a:spcAft>
                        <a:buNone/>
                      </a:pPr>
                      <a:r>
                        <a:rPr lang="el-GR" sz="1200" u="none" cap="none" strike="noStrike">
                          <a:latin typeface="Arial"/>
                          <a:ea typeface="Arial"/>
                          <a:cs typeface="Arial"/>
                          <a:sym typeface="Arial"/>
                        </a:rPr>
                        <a:t> 03120158</a:t>
                      </a:r>
                      <a:endParaRPr sz="1200"/>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r>
                        <a:rPr lang="el-GR" sz="1200"/>
                        <a:t>Μπόθος Βουτεράκος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Νικ</a:t>
                      </a:r>
                      <a:r>
                        <a:rPr lang="el-GR" sz="1200"/>
                        <a:t>όλαος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rtl="0" algn="ctr">
                        <a:spcBef>
                          <a:spcPts val="0"/>
                        </a:spcBef>
                        <a:spcAft>
                          <a:spcPts val="0"/>
                        </a:spcAft>
                        <a:buSzPts val="1100"/>
                        <a:buNone/>
                      </a:pPr>
                      <a:r>
                        <a:rPr lang="el-GR" sz="1200"/>
                        <a:t>03120136</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Κοπ</a:t>
                      </a:r>
                      <a:r>
                        <a:rPr lang="el-GR" sz="1200"/>
                        <a:t>ίτας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Χρυσ</a:t>
                      </a:r>
                      <a:r>
                        <a:rPr lang="el-GR" sz="1200"/>
                        <a:t>όστομος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rtl="0" algn="ctr">
                        <a:spcBef>
                          <a:spcPts val="0"/>
                        </a:spcBef>
                        <a:spcAft>
                          <a:spcPts val="0"/>
                        </a:spcAft>
                        <a:buSzPts val="1100"/>
                        <a:buNone/>
                      </a:pPr>
                      <a:r>
                        <a:rPr lang="el-GR" sz="1200"/>
                        <a:t>03120022</a:t>
                      </a:r>
                      <a:endParaRPr sz="1200"/>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r>
                        <a:rPr lang="el-GR" sz="1200"/>
                        <a:t>Παπαδάκης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Χαρ</a:t>
                      </a:r>
                      <a:r>
                        <a:rPr lang="el-GR" sz="1200"/>
                        <a:t>ίδημος</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r>
                        <a:rPr lang="el-GR" sz="1200"/>
                        <a:t>Πολλά commits πραγματοποιήθηκαν από τον λογαριασμό harrypapa2002 αντί του ntua-el20022. Ο λογαριασμός αυτός ανήκει στον ίδιο φοιτητή.</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ctr">
                        <a:spcBef>
                          <a:spcPts val="0"/>
                        </a:spcBef>
                        <a:spcAft>
                          <a:spcPts val="0"/>
                        </a:spcAft>
                        <a:buNone/>
                      </a:pPr>
                      <a:r>
                        <a:rPr lang="el-GR" sz="1200" u="none" cap="none" strike="noStrike">
                          <a:latin typeface="Arial"/>
                          <a:ea typeface="Arial"/>
                          <a:cs typeface="Arial"/>
                          <a:sym typeface="Arial"/>
                        </a:rPr>
                        <a:t> </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latin typeface="Arial"/>
                          <a:ea typeface="Arial"/>
                          <a:cs typeface="Arial"/>
                          <a:sym typeface="Arial"/>
                        </a:rPr>
                        <a:t> </a:t>
                      </a:r>
                      <a:endParaRPr b="0" i="0" sz="1200" u="none" cap="none" strike="noStrike">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ctr">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u="none" cap="none" strike="noStrike">
                          <a:solidFill>
                            <a:schemeClr val="lt2"/>
                          </a:solidFill>
                          <a:latin typeface="Arial"/>
                          <a:ea typeface="Arial"/>
                          <a:cs typeface="Arial"/>
                          <a:sym typeface="Arial"/>
                        </a:rPr>
                        <a:t> </a:t>
                      </a:r>
                      <a:endParaRPr b="0" i="0" sz="1200" u="none" cap="none" strike="noStrike">
                        <a:solidFill>
                          <a:schemeClr val="lt2"/>
                        </a:solidFill>
                        <a:latin typeface="Arial"/>
                        <a:ea typeface="Arial"/>
                        <a:cs typeface="Arial"/>
                        <a:sym typeface="Arial"/>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55" name="Google Shape;55;p13"/>
          <p:cNvPicPr preferRelativeResize="0"/>
          <p:nvPr/>
        </p:nvPicPr>
        <p:blipFill rotWithShape="1">
          <a:blip r:embed="rId3">
            <a:alphaModFix/>
          </a:blip>
          <a:srcRect b="0" l="0" r="0" t="0"/>
          <a:stretch/>
        </p:blipFill>
        <p:spPr>
          <a:xfrm>
            <a:off x="560512" y="4114502"/>
            <a:ext cx="1182763" cy="1182763"/>
          </a:xfrm>
          <a:prstGeom prst="rect">
            <a:avLst/>
          </a:prstGeom>
          <a:noFill/>
          <a:ln>
            <a:noFill/>
          </a:ln>
        </p:spPr>
      </p:pic>
      <p:pic>
        <p:nvPicPr>
          <p:cNvPr id="56" name="Google Shape;56;p13"/>
          <p:cNvPicPr preferRelativeResize="0"/>
          <p:nvPr/>
        </p:nvPicPr>
        <p:blipFill rotWithShape="1">
          <a:blip r:embed="rId3">
            <a:alphaModFix/>
          </a:blip>
          <a:srcRect b="0" l="0" r="0" t="0"/>
          <a:stretch/>
        </p:blipFill>
        <p:spPr>
          <a:xfrm>
            <a:off x="2087082" y="4114502"/>
            <a:ext cx="1182762" cy="1182762"/>
          </a:xfrm>
          <a:prstGeom prst="rect">
            <a:avLst/>
          </a:prstGeom>
          <a:noFill/>
          <a:ln>
            <a:noFill/>
          </a:ln>
        </p:spPr>
      </p:pic>
      <p:pic>
        <p:nvPicPr>
          <p:cNvPr id="57" name="Google Shape;57;p13"/>
          <p:cNvPicPr preferRelativeResize="0"/>
          <p:nvPr/>
        </p:nvPicPr>
        <p:blipFill rotWithShape="1">
          <a:blip r:embed="rId3">
            <a:alphaModFix/>
          </a:blip>
          <a:srcRect b="0" l="0" r="0" t="0"/>
          <a:stretch/>
        </p:blipFill>
        <p:spPr>
          <a:xfrm>
            <a:off x="3613652" y="4114502"/>
            <a:ext cx="1182762" cy="1182762"/>
          </a:xfrm>
          <a:prstGeom prst="rect">
            <a:avLst/>
          </a:prstGeom>
          <a:noFill/>
          <a:ln>
            <a:noFill/>
          </a:ln>
        </p:spPr>
      </p:pic>
      <p:pic>
        <p:nvPicPr>
          <p:cNvPr id="58" name="Google Shape;58;p13"/>
          <p:cNvPicPr preferRelativeResize="0"/>
          <p:nvPr/>
        </p:nvPicPr>
        <p:blipFill rotWithShape="1">
          <a:blip r:embed="rId3">
            <a:alphaModFix/>
          </a:blip>
          <a:srcRect b="0" l="0" r="0" t="0"/>
          <a:stretch/>
        </p:blipFill>
        <p:spPr>
          <a:xfrm>
            <a:off x="5140222" y="4114502"/>
            <a:ext cx="1182762" cy="1182762"/>
          </a:xfrm>
          <a:prstGeom prst="rect">
            <a:avLst/>
          </a:prstGeom>
          <a:noFill/>
          <a:ln>
            <a:noFill/>
          </a:ln>
        </p:spPr>
      </p:pic>
      <p:pic>
        <p:nvPicPr>
          <p:cNvPr id="59" name="Google Shape;59;p13"/>
          <p:cNvPicPr preferRelativeResize="0"/>
          <p:nvPr/>
        </p:nvPicPr>
        <p:blipFill rotWithShape="1">
          <a:blip r:embed="rId3">
            <a:alphaModFix/>
          </a:blip>
          <a:srcRect b="0" l="0" r="0" t="0"/>
          <a:stretch/>
        </p:blipFill>
        <p:spPr>
          <a:xfrm>
            <a:off x="6666792" y="4114502"/>
            <a:ext cx="1182762" cy="1182762"/>
          </a:xfrm>
          <a:prstGeom prst="rect">
            <a:avLst/>
          </a:prstGeom>
          <a:noFill/>
          <a:ln>
            <a:noFill/>
          </a:ln>
        </p:spPr>
      </p:pic>
      <p:pic>
        <p:nvPicPr>
          <p:cNvPr id="60" name="Google Shape;60;p13"/>
          <p:cNvPicPr preferRelativeResize="0"/>
          <p:nvPr/>
        </p:nvPicPr>
        <p:blipFill rotWithShape="1">
          <a:blip r:embed="rId3">
            <a:alphaModFix/>
          </a:blip>
          <a:srcRect b="0" l="0" r="0" t="0"/>
          <a:stretch/>
        </p:blipFill>
        <p:spPr>
          <a:xfrm>
            <a:off x="8193360" y="4114502"/>
            <a:ext cx="1182762" cy="1182762"/>
          </a:xfrm>
          <a:prstGeom prst="rect">
            <a:avLst/>
          </a:prstGeom>
          <a:noFill/>
          <a:ln>
            <a:noFill/>
          </a:ln>
        </p:spPr>
      </p:pic>
      <p:graphicFrame>
        <p:nvGraphicFramePr>
          <p:cNvPr id="61" name="Google Shape;61;p13"/>
          <p:cNvGraphicFramePr/>
          <p:nvPr/>
        </p:nvGraphicFramePr>
        <p:xfrm>
          <a:off x="414064" y="5403820"/>
          <a:ext cx="3000000" cy="3000000"/>
        </p:xfrm>
        <a:graphic>
          <a:graphicData uri="http://schemas.openxmlformats.org/drawingml/2006/table">
            <a:tbl>
              <a:tblPr bandRow="1" firstRow="1">
                <a:noFill/>
                <a:tableStyleId>{EB14ADDC-53EC-4B9F-A1F6-79AD5E9D9FA4}</a:tableStyleId>
              </a:tblPr>
              <a:tblGrid>
                <a:gridCol w="1512175"/>
                <a:gridCol w="1512175"/>
                <a:gridCol w="1512175"/>
                <a:gridCol w="1512175"/>
                <a:gridCol w="1512175"/>
                <a:gridCol w="1512175"/>
              </a:tblGrid>
              <a:tr h="370850">
                <a:tc>
                  <a:txBody>
                    <a:bodyPr/>
                    <a:lstStyle/>
                    <a:p>
                      <a:pPr indent="0" lvl="0" marL="0" marR="0" rtl="0" algn="ctr">
                        <a:spcBef>
                          <a:spcPts val="0"/>
                        </a:spcBef>
                        <a:spcAft>
                          <a:spcPts val="0"/>
                        </a:spcAft>
                        <a:buNone/>
                      </a:pPr>
                      <a:r>
                        <a:rPr b="0" lang="el-GR" sz="1050">
                          <a:solidFill>
                            <a:schemeClr val="lt2"/>
                          </a:solidFill>
                        </a:rPr>
                        <a:t>Μπόθος- Βουτεράκος Νικόλαος</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a:solidFill>
                            <a:schemeClr val="lt2"/>
                          </a:solidFill>
                        </a:rPr>
                        <a:t>Αλεξιάδης Αντώνιος</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a:solidFill>
                            <a:schemeClr val="lt2"/>
                          </a:solidFill>
                        </a:rPr>
                        <a:t>Κοπίτας Χρυσόστομος</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a:solidFill>
                            <a:schemeClr val="lt2"/>
                          </a:solidFill>
                        </a:rPr>
                        <a:t>Παπαδάκης Χαρίδημος</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u="none" cap="none" strike="noStrike">
                          <a:solidFill>
                            <a:schemeClr val="lt2"/>
                          </a:solidFill>
                        </a:rPr>
                        <a:t>(επώνυμο, όνομα)</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l-GR" sz="1050" u="none" cap="none" strike="noStrike">
                          <a:solidFill>
                            <a:schemeClr val="lt2"/>
                          </a:solidFill>
                        </a:rPr>
                        <a:t>(επώνυμο, όνομα)</a:t>
                      </a:r>
                      <a:endParaRPr b="0" sz="1050" u="none" cap="none" strike="noStrike">
                        <a:solidFill>
                          <a:schemeClr val="lt2"/>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l-GR"/>
              <a:t>ΓΕΝΙΚΑ ΣΤΟΙΧΕΙΑ</a:t>
            </a:r>
            <a:endParaRPr/>
          </a:p>
        </p:txBody>
      </p:sp>
      <p:graphicFrame>
        <p:nvGraphicFramePr>
          <p:cNvPr id="67" name="Google Shape;67;p14"/>
          <p:cNvGraphicFramePr/>
          <p:nvPr/>
        </p:nvGraphicFramePr>
        <p:xfrm>
          <a:off x="344488" y="836712"/>
          <a:ext cx="3000000" cy="3000000"/>
        </p:xfrm>
        <a:graphic>
          <a:graphicData uri="http://schemas.openxmlformats.org/drawingml/2006/table">
            <a:tbl>
              <a:tblPr>
                <a:noFill/>
                <a:tableStyleId>{EB14ADDC-53EC-4B9F-A1F6-79AD5E9D9FA4}</a:tableStyleId>
              </a:tblPr>
              <a:tblGrid>
                <a:gridCol w="2493350"/>
                <a:gridCol w="6795675"/>
              </a:tblGrid>
              <a:tr h="16512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GitHub</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6350" marR="0" rtl="0" algn="l">
                        <a:spcBef>
                          <a:spcPts val="0"/>
                        </a:spcBef>
                        <a:spcAft>
                          <a:spcPts val="0"/>
                        </a:spcAft>
                        <a:buNone/>
                      </a:pPr>
                      <a:r>
                        <a:rPr b="0" i="0" lang="el-GR" sz="1400" u="none" cap="none" strike="noStrike">
                          <a:solidFill>
                            <a:schemeClr val="lt2"/>
                          </a:solidFill>
                          <a:latin typeface="Arial"/>
                          <a:ea typeface="Arial"/>
                          <a:cs typeface="Arial"/>
                          <a:sym typeface="Arial"/>
                        </a:rPr>
                        <a:t>GitHub repo (url)</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400" u="none" cap="none" strike="noStrike">
                          <a:latin typeface="Arial"/>
                          <a:ea typeface="Arial"/>
                          <a:cs typeface="Arial"/>
                          <a:sym typeface="Arial"/>
                        </a:rPr>
                        <a:t> https://github.com/ntua/softeng23-21</a:t>
                      </a:r>
                      <a:endParaRPr b="0" i="0" sz="1400" u="none" cap="none" strike="noStrike">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GitHub project (url)</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400" u="none" cap="none" strike="noStrike">
                          <a:latin typeface="Arial"/>
                          <a:ea typeface="Arial"/>
                          <a:cs typeface="Arial"/>
                          <a:sym typeface="Arial"/>
                        </a:rPr>
                        <a:t> https://github.com/orgs/ntua/projects/86</a:t>
                      </a:r>
                      <a:endParaRPr b="0" i="0" sz="1400" u="none" cap="none" strike="noStrike">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VP online workspace</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 </a:t>
                      </a:r>
                      <a:r>
                        <a:rPr lang="el-GR" sz="1200"/>
                        <a:t>iicuylok</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3725">
                <a:tc>
                  <a:txBody>
                    <a:bodyPr/>
                    <a:lstStyle/>
                    <a:p>
                      <a:pPr indent="0" lvl="0" marL="6350" marR="0" rtl="0" algn="l">
                        <a:lnSpc>
                          <a:spcPct val="100000"/>
                        </a:lnSpc>
                        <a:spcBef>
                          <a:spcPts val="0"/>
                        </a:spcBef>
                        <a:spcAft>
                          <a:spcPts val="0"/>
                        </a:spcAft>
                        <a:buClr>
                          <a:schemeClr val="lt1"/>
                        </a:buClr>
                        <a:buSzPts val="1200"/>
                        <a:buFont typeface="Arial"/>
                        <a:buNone/>
                      </a:pPr>
                      <a:r>
                        <a:rPr b="1" i="0" lang="el-GR" sz="1200" u="none" cap="none" strike="noStrike">
                          <a:solidFill>
                            <a:schemeClr val="lt1"/>
                          </a:solidFill>
                          <a:latin typeface="Arial"/>
                          <a:ea typeface="Arial"/>
                          <a:cs typeface="Arial"/>
                          <a:sym typeface="Arial"/>
                        </a:rPr>
                        <a:t>Use cases</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Use </a:t>
                      </a:r>
                      <a:r>
                        <a:rPr b="0" i="0" lang="el-GR" sz="1400" u="none" cap="none" strike="noStrike">
                          <a:solidFill>
                            <a:schemeClr val="lt2"/>
                          </a:solidFill>
                          <a:latin typeface="Arial"/>
                          <a:ea typeface="Arial"/>
                          <a:cs typeface="Arial"/>
                          <a:sym typeface="Arial"/>
                        </a:rPr>
                        <a:t>case</a:t>
                      </a:r>
                      <a:r>
                        <a:rPr lang="el-GR" sz="1400" u="none" cap="none" strike="noStrike">
                          <a:solidFill>
                            <a:schemeClr val="lt2"/>
                          </a:solidFill>
                          <a:latin typeface="Arial"/>
                          <a:ea typeface="Arial"/>
                          <a:cs typeface="Arial"/>
                          <a:sym typeface="Arial"/>
                        </a:rPr>
                        <a:t> 1</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Αναζήτηση ταινιών</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b="0" i="0" lang="el-GR" sz="1400" u="none" cap="none" strike="noStrike">
                          <a:solidFill>
                            <a:schemeClr val="lt2"/>
                          </a:solidFill>
                          <a:latin typeface="Arial"/>
                          <a:ea typeface="Arial"/>
                          <a:cs typeface="Arial"/>
                          <a:sym typeface="Arial"/>
                        </a:rPr>
                        <a:t>Use case 2</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Αναζήτηση ηθοποιών</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6350" marR="0" rtl="0" algn="l">
                        <a:spcBef>
                          <a:spcPts val="0"/>
                        </a:spcBef>
                        <a:spcAft>
                          <a:spcPts val="0"/>
                        </a:spcAft>
                        <a:buNone/>
                      </a:pPr>
                      <a:r>
                        <a:rPr b="0" i="0" lang="el-GR" sz="1400" u="none" cap="none" strike="noStrike">
                          <a:solidFill>
                            <a:schemeClr val="lt2"/>
                          </a:solidFill>
                          <a:latin typeface="Arial"/>
                          <a:ea typeface="Arial"/>
                          <a:cs typeface="Arial"/>
                          <a:sym typeface="Arial"/>
                        </a:rPr>
                        <a:t>Use case 3</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sz="1200"/>
                        <a:t>Βαθμολόγηση ταινιών</a:t>
                      </a:r>
                      <a:endParaRPr b="0" i="0" sz="1400" u="none" cap="none" strike="noStrike">
                        <a:solidFill>
                          <a:schemeClr val="lt2"/>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68" name="Google Shape;68;p14"/>
          <p:cNvGraphicFramePr/>
          <p:nvPr/>
        </p:nvGraphicFramePr>
        <p:xfrm>
          <a:off x="344488" y="3140968"/>
          <a:ext cx="3000000" cy="3000000"/>
        </p:xfrm>
        <a:graphic>
          <a:graphicData uri="http://schemas.openxmlformats.org/drawingml/2006/table">
            <a:tbl>
              <a:tblPr>
                <a:noFill/>
                <a:tableStyleId>{EB14ADDC-53EC-4B9F-A1F6-79AD5E9D9FA4}</a:tableStyleId>
              </a:tblPr>
              <a:tblGrid>
                <a:gridCol w="9289025"/>
              </a:tblGrid>
              <a:tr h="288025">
                <a:tc>
                  <a:txBody>
                    <a:bodyPr/>
                    <a:lstStyle/>
                    <a:p>
                      <a:pPr indent="0" lvl="0" marL="6350" marR="0" rtl="0" algn="l">
                        <a:lnSpc>
                          <a:spcPct val="100000"/>
                        </a:lnSpc>
                        <a:spcBef>
                          <a:spcPts val="0"/>
                        </a:spcBef>
                        <a:spcAft>
                          <a:spcPts val="0"/>
                        </a:spcAft>
                        <a:buClr>
                          <a:schemeClr val="lt1"/>
                        </a:buClr>
                        <a:buSzPts val="1200"/>
                        <a:buFont typeface="Arial"/>
                        <a:buNone/>
                      </a:pPr>
                      <a:r>
                        <a:rPr b="1" i="0" lang="el-GR" sz="1200" u="none" cap="none" strike="noStrike">
                          <a:solidFill>
                            <a:schemeClr val="lt1"/>
                          </a:solidFill>
                          <a:latin typeface="Arial"/>
                          <a:ea typeface="Arial"/>
                          <a:cs typeface="Arial"/>
                          <a:sym typeface="Arial"/>
                        </a:rPr>
                        <a:t>ΠΑΡΑΤΗΡΗΣΕΙΣ</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20025">
                <a:tc>
                  <a:txBody>
                    <a:bodyPr/>
                    <a:lstStyle/>
                    <a:p>
                      <a:pPr indent="0" lvl="0" marL="0" marR="0" rtl="0" algn="l">
                        <a:spcBef>
                          <a:spcPts val="0"/>
                        </a:spcBef>
                        <a:spcAft>
                          <a:spcPts val="0"/>
                        </a:spcAft>
                        <a:buNone/>
                      </a:pPr>
                      <a:r>
                        <a:rPr lang="el-GR" sz="1200"/>
                        <a:t>Λόγω του μικρού αριθμού μελών, η χρήση του github για Project Management δεν ήταν πολύ ουσιαστική. Πραγματοποιήθηκαν περισσότερες περιπτώσεις χρήσης από τις ζητούμενες για μεγαλύτερη πληρότητα του Project.</a:t>
                      </a:r>
                      <a:endParaRPr sz="1200"/>
                    </a:p>
                    <a:p>
                      <a:pPr indent="0" lvl="0" marL="0" marR="0" rtl="0" algn="l">
                        <a:spcBef>
                          <a:spcPts val="0"/>
                        </a:spcBef>
                        <a:spcAft>
                          <a:spcPts val="0"/>
                        </a:spcAft>
                        <a:buNone/>
                      </a:pPr>
                      <a:r>
                        <a:t/>
                      </a:r>
                      <a:endParaRPr sz="1200"/>
                    </a:p>
                    <a:p>
                      <a:pPr indent="0" lvl="0" marL="0" marR="0" rtl="0" algn="l">
                        <a:spcBef>
                          <a:spcPts val="0"/>
                        </a:spcBef>
                        <a:spcAft>
                          <a:spcPts val="0"/>
                        </a:spcAft>
                        <a:buNone/>
                      </a:pPr>
                      <a:r>
                        <a:rPr lang="el-GR" sz="1200"/>
                        <a:t>Για την εκτέλεση της εφαρμογής, δημιουργήσαμε ένα bash script που αυτοματοποιεί όλη τη διαδικασία, από την εγκατάσταση εξαρτήσεων μέχρι την εκκίνηση των servers, σύμφωνα με τις οδηγίες που παρέχονται στο αρχείο README στο GitHub.</a:t>
                      </a:r>
                      <a:endParaRPr sz="1200"/>
                    </a:p>
                    <a:p>
                      <a:pPr indent="0" lvl="0" marL="0" marR="0" rtl="0" algn="l">
                        <a:spcBef>
                          <a:spcPts val="0"/>
                        </a:spcBef>
                        <a:spcAft>
                          <a:spcPts val="0"/>
                        </a:spcAft>
                        <a:buNone/>
                      </a:pPr>
                      <a:r>
                        <a:t/>
                      </a:r>
                      <a:endParaRPr sz="1200"/>
                    </a:p>
                    <a:p>
                      <a:pPr indent="0" lvl="0" marL="0" marR="0" rtl="0" algn="l">
                        <a:spcBef>
                          <a:spcPts val="0"/>
                        </a:spcBef>
                        <a:spcAft>
                          <a:spcPts val="0"/>
                        </a:spcAft>
                        <a:buNone/>
                      </a:pPr>
                      <a:r>
                        <a:rPr lang="el-GR" sz="1200"/>
                        <a:t>Το bash script υπάρχει στο github repo της εργασίας, στον ακόλουθο σύνδεσμο: </a:t>
                      </a:r>
                      <a:r>
                        <a:rPr lang="el-GR" sz="1200" u="sng">
                          <a:solidFill>
                            <a:schemeClr val="hlink"/>
                          </a:solidFill>
                          <a:hlinkClick r:id="rId3"/>
                        </a:rPr>
                        <a:t>https://github.com/ntua/softeng23-21/tree/main/presentation</a:t>
                      </a:r>
                      <a:endParaRPr sz="1200"/>
                    </a:p>
                    <a:p>
                      <a:pPr indent="0" lvl="0" marL="0" marR="0" rtl="0" algn="l">
                        <a:spcBef>
                          <a:spcPts val="0"/>
                        </a:spcBef>
                        <a:spcAft>
                          <a:spcPts val="0"/>
                        </a:spcAft>
                        <a:buNone/>
                      </a:pPr>
                      <a:r>
                        <a:t/>
                      </a:r>
                      <a:endParaRPr sz="1200"/>
                    </a:p>
                    <a:p>
                      <a:pPr indent="0" lvl="0" marL="0" marR="0" rtl="0" algn="l">
                        <a:spcBef>
                          <a:spcPts val="0"/>
                        </a:spcBef>
                        <a:spcAft>
                          <a:spcPts val="0"/>
                        </a:spcAft>
                        <a:buNone/>
                      </a:pPr>
                      <a:r>
                        <a:rPr lang="el-GR" sz="1200"/>
                        <a:t>Θα μπορούσαμε να επιδείξουμε endpoints για διάφορα σενάρια όπως π.χ authentication, εγγραφές αλλά λόγω περιορισμένου χρόνου </a:t>
                      </a:r>
                      <a:endParaRPr sz="1200"/>
                    </a:p>
                    <a:p>
                      <a:pPr indent="0" lvl="0" marL="0" marR="0" rtl="0" algn="l">
                        <a:spcBef>
                          <a:spcPts val="0"/>
                        </a:spcBef>
                        <a:spcAft>
                          <a:spcPts val="0"/>
                        </a:spcAft>
                        <a:buNone/>
                      </a:pPr>
                      <a:r>
                        <a:rPr lang="el-GR" sz="1200"/>
                        <a:t>υλοποιήσαμε κάποια ενδεικτικά. </a:t>
                      </a:r>
                      <a:endParaRPr sz="1200"/>
                    </a:p>
                    <a:p>
                      <a:pPr indent="0" lvl="0" marL="0" marR="0" rtl="0" algn="l">
                        <a:spcBef>
                          <a:spcPts val="0"/>
                        </a:spcBef>
                        <a:spcAft>
                          <a:spcPts val="0"/>
                        </a:spcAft>
                        <a:buNone/>
                      </a:pPr>
                      <a:r>
                        <a:t/>
                      </a:r>
                      <a:endParaRPr sz="1200"/>
                    </a:p>
                    <a:p>
                      <a:pPr indent="0" lvl="0" marL="0" marR="0" rtl="0" algn="l">
                        <a:spcBef>
                          <a:spcPts val="0"/>
                        </a:spcBef>
                        <a:spcAft>
                          <a:spcPts val="0"/>
                        </a:spcAft>
                        <a:buNone/>
                      </a:pPr>
                      <a:r>
                        <a:rPr lang="el-GR" sz="1200"/>
                        <a:t>Αναλυτικότερες οδηγίες για τη χρήση, την εγκατάσταση, το testing της εργασίας υπάρχουν στο εκτενές και λεπτομερές README στο github repo της εργασίας. </a:t>
                      </a:r>
                      <a:endParaRPr sz="1200"/>
                    </a:p>
                  </a:txBody>
                  <a:tcPr marT="0" marB="0" marR="72000" marL="72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0" y="0"/>
            <a:ext cx="9906000" cy="5040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l-GR"/>
              <a:t>ΡΟΛΟΙ ΤΗΣ ΟΜΑΔΑΣ</a:t>
            </a:r>
            <a:endParaRPr/>
          </a:p>
        </p:txBody>
      </p:sp>
      <p:graphicFrame>
        <p:nvGraphicFramePr>
          <p:cNvPr id="74" name="Google Shape;74;p15"/>
          <p:cNvGraphicFramePr/>
          <p:nvPr/>
        </p:nvGraphicFramePr>
        <p:xfrm>
          <a:off x="308484" y="3717032"/>
          <a:ext cx="3000000" cy="3000000"/>
        </p:xfrm>
        <a:graphic>
          <a:graphicData uri="http://schemas.openxmlformats.org/drawingml/2006/table">
            <a:tbl>
              <a:tblPr>
                <a:noFill/>
                <a:tableStyleId>{EB14ADDC-53EC-4B9F-A1F6-79AD5E9D9FA4}</a:tableStyleId>
              </a:tblPr>
              <a:tblGrid>
                <a:gridCol w="2484275"/>
                <a:gridCol w="1224125"/>
                <a:gridCol w="1080125"/>
                <a:gridCol w="1152125"/>
                <a:gridCol w="1080125"/>
                <a:gridCol w="1134125"/>
                <a:gridCol w="1134125"/>
              </a:tblGrid>
              <a:tr h="20927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Implementation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BACKEND</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DATABASE</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REST API</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API DOC</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CLI</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l-GR" sz="1400" u="none" cap="none" strike="noStrike">
                          <a:solidFill>
                            <a:schemeClr val="lt2"/>
                          </a:solidFill>
                          <a:latin typeface="Arial"/>
                          <a:ea typeface="Arial"/>
                          <a:cs typeface="Arial"/>
                          <a:sym typeface="Arial"/>
                        </a:rPr>
                        <a:t>FRONTEND</a:t>
                      </a:r>
                      <a:endParaRPr/>
                    </a:p>
                  </a:txBody>
                  <a:tcPr marT="9525" marB="0" marR="9525" marL="857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302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Testing</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1" i="0" sz="12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API</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CLI functional</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lt2"/>
                        </a:buClr>
                        <a:buSzPts val="1400"/>
                        <a:buFont typeface="Arial"/>
                        <a:buNone/>
                      </a:pPr>
                      <a:r>
                        <a:rPr lang="el-GR" sz="1400" u="none" cap="none" strike="noStrike">
                          <a:solidFill>
                            <a:schemeClr val="lt2"/>
                          </a:solidFill>
                          <a:latin typeface="Arial"/>
                          <a:ea typeface="Arial"/>
                          <a:cs typeface="Arial"/>
                          <a:sym typeface="Arial"/>
                        </a:rPr>
                        <a:t>CLI unit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5" name="Google Shape;75;p15"/>
          <p:cNvGraphicFramePr/>
          <p:nvPr/>
        </p:nvGraphicFramePr>
        <p:xfrm>
          <a:off x="308484" y="620688"/>
          <a:ext cx="3000000" cy="3000000"/>
        </p:xfrm>
        <a:graphic>
          <a:graphicData uri="http://schemas.openxmlformats.org/drawingml/2006/table">
            <a:tbl>
              <a:tblPr>
                <a:noFill/>
                <a:tableStyleId>{EB14ADDC-53EC-4B9F-A1F6-79AD5E9D9FA4}</a:tableStyleId>
              </a:tblPr>
              <a:tblGrid>
                <a:gridCol w="2484275"/>
                <a:gridCol w="1203075"/>
                <a:gridCol w="1120350"/>
                <a:gridCol w="1120350"/>
                <a:gridCol w="1120350"/>
                <a:gridCol w="1120350"/>
                <a:gridCol w="1120350"/>
              </a:tblGrid>
              <a:tr h="208575">
                <a:tc>
                  <a:txBody>
                    <a:bodyPr/>
                    <a:lstStyle/>
                    <a:p>
                      <a:pPr indent="0" lvl="0" marL="6350" marR="0" rtl="0" algn="l">
                        <a:spcBef>
                          <a:spcPts val="0"/>
                        </a:spcBef>
                        <a:spcAft>
                          <a:spcPts val="0"/>
                        </a:spcAft>
                        <a:buNone/>
                      </a:pPr>
                      <a:r>
                        <a:rPr b="1" i="0" lang="el-GR" sz="1200" u="none" cap="none" strike="noStrike">
                          <a:solidFill>
                            <a:schemeClr val="lt1"/>
                          </a:solidFill>
                          <a:latin typeface="Arial"/>
                          <a:ea typeface="Arial"/>
                          <a:cs typeface="Arial"/>
                          <a:sym typeface="Arial"/>
                        </a:rPr>
                        <a:t>Documentation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1</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2</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3</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4</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5</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0" i="0" lang="el-GR" sz="1400" u="none" cap="none" strike="noStrike">
                          <a:solidFill>
                            <a:schemeClr val="lt1"/>
                          </a:solidFill>
                          <a:latin typeface="Arial"/>
                          <a:ea typeface="Arial"/>
                          <a:cs typeface="Arial"/>
                          <a:sym typeface="Arial"/>
                        </a:rPr>
                        <a:t>Μέλος 6</a:t>
                      </a:r>
                      <a:endParaRPr b="0" i="0" sz="1400" u="none" cap="none" strike="noStrike">
                        <a:solidFill>
                          <a:schemeClr val="lt1"/>
                        </a:solidFill>
                        <a:latin typeface="Arial"/>
                        <a:ea typeface="Arial"/>
                        <a:cs typeface="Arial"/>
                        <a:sym typeface="Arial"/>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SRS</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ER/JSON</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ACTIVITY</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STATE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SEQUENCE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DEPLOYMENT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spcBef>
                          <a:spcPts val="0"/>
                        </a:spcBef>
                        <a:spcAft>
                          <a:spcPts val="0"/>
                        </a:spcAft>
                        <a:buNone/>
                      </a:pPr>
                      <a:r>
                        <a:rPr lang="el-GR" sz="1400" u="none" cap="none" strike="noStrike">
                          <a:solidFill>
                            <a:schemeClr val="lt2"/>
                          </a:solidFill>
                          <a:latin typeface="Arial"/>
                          <a:ea typeface="Arial"/>
                          <a:cs typeface="Arial"/>
                          <a:sym typeface="Arial"/>
                        </a:rPr>
                        <a:t>UML COMPONENT</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lnSpc>
                          <a:spcPct val="100000"/>
                        </a:lnSpc>
                        <a:spcBef>
                          <a:spcPts val="0"/>
                        </a:spcBef>
                        <a:spcAft>
                          <a:spcPts val="0"/>
                        </a:spcAft>
                        <a:buClr>
                          <a:schemeClr val="lt2"/>
                        </a:buClr>
                        <a:buSzPts val="1400"/>
                        <a:buFont typeface="Arial"/>
                        <a:buNone/>
                      </a:pPr>
                      <a:r>
                        <a:rPr lang="el-GR">
                          <a:solidFill>
                            <a:schemeClr val="lt2"/>
                          </a:solidFill>
                        </a:rPr>
                        <a:t>UML USE CASE</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lnSpc>
                          <a:spcPct val="100000"/>
                        </a:lnSpc>
                        <a:spcBef>
                          <a:spcPts val="0"/>
                        </a:spcBef>
                        <a:spcAft>
                          <a:spcPts val="0"/>
                        </a:spcAft>
                        <a:buClr>
                          <a:schemeClr val="lt2"/>
                        </a:buClr>
                        <a:buSzPts val="1400"/>
                        <a:buFont typeface="Arial"/>
                        <a:buNone/>
                      </a:pPr>
                      <a:r>
                        <a:rPr lang="el-GR">
                          <a:solidFill>
                            <a:schemeClr val="lt2"/>
                          </a:solidFill>
                        </a:rPr>
                        <a:t>UML CLASS/API</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2250">
                <a:tc>
                  <a:txBody>
                    <a:bodyPr/>
                    <a:lstStyle/>
                    <a:p>
                      <a:pPr indent="0" lvl="0" marL="6350" marR="0" rtl="0" algn="l">
                        <a:lnSpc>
                          <a:spcPct val="100000"/>
                        </a:lnSpc>
                        <a:spcBef>
                          <a:spcPts val="0"/>
                        </a:spcBef>
                        <a:spcAft>
                          <a:spcPts val="0"/>
                        </a:spcAft>
                        <a:buClr>
                          <a:schemeClr val="lt2"/>
                        </a:buClr>
                        <a:buSzPts val="1400"/>
                        <a:buFont typeface="Arial"/>
                        <a:buNone/>
                      </a:pPr>
                      <a:r>
                        <a:rPr lang="el-GR">
                          <a:solidFill>
                            <a:schemeClr val="lt2"/>
                          </a:solidFill>
                        </a:rPr>
                        <a:t>REQUIREMENTS DIAGRAM</a:t>
                      </a:r>
                      <a:endParaRPr/>
                    </a:p>
                  </a:txBody>
                  <a:tcPr marT="0" marB="0" marR="7200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l-GR">
                          <a:solidFill>
                            <a:schemeClr val="lt2"/>
                          </a:solidFill>
                        </a:rPr>
                        <a:t>σ</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a:txBody>
                  <a:tcPr marT="0" marB="0" marR="0" marL="720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Περιβάλλον εκτέλεσης </a:t>
            </a:r>
            <a:endParaRPr/>
          </a:p>
        </p:txBody>
      </p:sp>
      <p:sp>
        <p:nvSpPr>
          <p:cNvPr id="82" name="Google Shape;82;p16"/>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Απαιτείται :</a:t>
            </a:r>
            <a:endParaRPr/>
          </a:p>
          <a:p>
            <a:pPr indent="-313690" lvl="0" marL="457200" rtl="0" algn="l">
              <a:spcBef>
                <a:spcPts val="1260"/>
              </a:spcBef>
              <a:spcAft>
                <a:spcPts val="0"/>
              </a:spcAft>
              <a:buSzPts val="1340"/>
              <a:buChar char="●"/>
            </a:pPr>
            <a:r>
              <a:rPr lang="el-GR">
                <a:solidFill>
                  <a:schemeClr val="dk1"/>
                </a:solidFill>
              </a:rPr>
              <a:t>OS : Windows, MacOS, Linux</a:t>
            </a:r>
            <a:endParaRPr>
              <a:solidFill>
                <a:schemeClr val="dk1"/>
              </a:solidFill>
            </a:endParaRPr>
          </a:p>
          <a:p>
            <a:pPr indent="-313690" lvl="0" marL="457200" rtl="0" algn="l">
              <a:spcBef>
                <a:spcPts val="0"/>
              </a:spcBef>
              <a:spcAft>
                <a:spcPts val="0"/>
              </a:spcAft>
              <a:buSzPts val="1340"/>
              <a:buChar char="●"/>
            </a:pPr>
            <a:r>
              <a:rPr lang="el-GR">
                <a:solidFill>
                  <a:schemeClr val="dk1"/>
                </a:solidFill>
              </a:rPr>
              <a:t>Node.js</a:t>
            </a:r>
            <a:r>
              <a:rPr b="0" lang="el-GR">
                <a:solidFill>
                  <a:schemeClr val="dk1"/>
                </a:solidFill>
              </a:rPr>
              <a:t>:</a:t>
            </a:r>
            <a:r>
              <a:rPr b="0" lang="el-GR">
                <a:solidFill>
                  <a:schemeClr val="dk1"/>
                </a:solidFill>
                <a:uFill>
                  <a:noFill/>
                </a:uFill>
                <a:hlinkClick r:id="rId3">
                  <a:extLst>
                    <a:ext uri="{A12FA001-AC4F-418D-AE19-62706E023703}">
                      <ahyp:hlinkClr val="tx"/>
                    </a:ext>
                  </a:extLst>
                </a:hlinkClick>
              </a:rPr>
              <a:t> </a:t>
            </a:r>
            <a:r>
              <a:rPr b="0" lang="el-GR" u="sng">
                <a:solidFill>
                  <a:schemeClr val="hlink"/>
                </a:solidFill>
                <a:hlinkClick r:id="rId4"/>
              </a:rPr>
              <a:t>Node.js</a:t>
            </a:r>
            <a:r>
              <a:rPr b="0" lang="el-GR">
                <a:solidFill>
                  <a:schemeClr val="dk1"/>
                </a:solidFill>
              </a:rPr>
              <a:t> (v20.9.0 or higher)</a:t>
            </a:r>
            <a:endParaRPr b="0">
              <a:solidFill>
                <a:schemeClr val="dk1"/>
              </a:solidFill>
            </a:endParaRPr>
          </a:p>
          <a:p>
            <a:pPr indent="-313690" lvl="0" marL="457200" rtl="0" algn="l">
              <a:spcBef>
                <a:spcPts val="0"/>
              </a:spcBef>
              <a:spcAft>
                <a:spcPts val="0"/>
              </a:spcAft>
              <a:buSzPts val="1340"/>
              <a:buChar char="●"/>
            </a:pPr>
            <a:r>
              <a:rPr lang="el-GR" sz="1700">
                <a:solidFill>
                  <a:schemeClr val="dk1"/>
                </a:solidFill>
              </a:rPr>
              <a:t>Database</a:t>
            </a:r>
            <a:r>
              <a:rPr b="0" lang="el-GR" sz="1700">
                <a:solidFill>
                  <a:schemeClr val="dk1"/>
                </a:solidFill>
              </a:rPr>
              <a:t>: Access to a MySQL database. Ensure MySQL (version 8.0.33 or higher)</a:t>
            </a:r>
            <a:endParaRPr b="0" sz="1700">
              <a:solidFill>
                <a:schemeClr val="dk1"/>
              </a:solidFill>
            </a:endParaRPr>
          </a:p>
          <a:p>
            <a:pPr indent="-336550" lvl="0" marL="457200" rtl="0" algn="l">
              <a:spcBef>
                <a:spcPts val="0"/>
              </a:spcBef>
              <a:spcAft>
                <a:spcPts val="0"/>
              </a:spcAft>
              <a:buClr>
                <a:schemeClr val="dk1"/>
              </a:buClr>
              <a:buSzPts val="1700"/>
              <a:buChar char="●"/>
            </a:pPr>
            <a:r>
              <a:rPr lang="el-GR" sz="1700">
                <a:solidFill>
                  <a:schemeClr val="dk1"/>
                </a:solidFill>
              </a:rPr>
              <a:t>Next.js</a:t>
            </a:r>
            <a:r>
              <a:rPr b="0" lang="el-GR">
                <a:solidFill>
                  <a:schemeClr val="dk1"/>
                </a:solidFill>
              </a:rPr>
              <a:t>: </a:t>
            </a:r>
            <a:r>
              <a:rPr b="0" lang="el-GR" u="sng">
                <a:solidFill>
                  <a:schemeClr val="hlink"/>
                </a:solidFill>
                <a:hlinkClick r:id="rId5"/>
              </a:rPr>
              <a:t>Next.js</a:t>
            </a:r>
            <a:r>
              <a:rPr b="0" lang="el-GR">
                <a:solidFill>
                  <a:schemeClr val="dk1"/>
                </a:solidFill>
              </a:rPr>
              <a:t> (v14.0.4 or higher)</a:t>
            </a:r>
            <a:endParaRPr b="0">
              <a:solidFill>
                <a:schemeClr val="dk1"/>
              </a:solidFill>
            </a:endParaRPr>
          </a:p>
          <a:p>
            <a:pPr indent="-313690" lvl="0" marL="457200" rtl="0" algn="l">
              <a:spcBef>
                <a:spcPts val="0"/>
              </a:spcBef>
              <a:spcAft>
                <a:spcPts val="0"/>
              </a:spcAft>
              <a:buClr>
                <a:schemeClr val="dk1"/>
              </a:buClr>
              <a:buSzPts val="1340"/>
              <a:buChar char="●"/>
            </a:pPr>
            <a:r>
              <a:rPr lang="el-GR">
                <a:solidFill>
                  <a:schemeClr val="dk1"/>
                </a:solidFill>
              </a:rPr>
              <a:t>Browser </a:t>
            </a:r>
            <a:r>
              <a:rPr b="0" lang="el-GR">
                <a:solidFill>
                  <a:schemeClr val="dk1"/>
                </a:solidFill>
              </a:rPr>
              <a:t>(any modern browser)</a:t>
            </a:r>
            <a:endParaRPr b="0">
              <a:solidFill>
                <a:schemeClr val="dk1"/>
              </a:solidFill>
            </a:endParaRPr>
          </a:p>
          <a:p>
            <a:pPr indent="-313690" lvl="0" marL="457200" rtl="0" algn="l">
              <a:spcBef>
                <a:spcPts val="0"/>
              </a:spcBef>
              <a:spcAft>
                <a:spcPts val="0"/>
              </a:spcAft>
              <a:buClr>
                <a:schemeClr val="dk1"/>
              </a:buClr>
              <a:buSzPts val="1340"/>
              <a:buChar char="●"/>
            </a:pPr>
            <a:r>
              <a:rPr lang="el-GR">
                <a:solidFill>
                  <a:schemeClr val="dk1"/>
                </a:solidFill>
              </a:rPr>
              <a:t>CLI tools</a:t>
            </a:r>
            <a:endParaRPr>
              <a:solidFill>
                <a:schemeClr val="dk1"/>
              </a:solidFill>
            </a:endParaRPr>
          </a:p>
          <a:p>
            <a:pPr indent="-313690" lvl="0" marL="457200" rtl="0" algn="l">
              <a:spcBef>
                <a:spcPts val="0"/>
              </a:spcBef>
              <a:spcAft>
                <a:spcPts val="0"/>
              </a:spcAft>
              <a:buClr>
                <a:schemeClr val="dk1"/>
              </a:buClr>
              <a:buSzPts val="1340"/>
              <a:buChar char="●"/>
            </a:pPr>
            <a:r>
              <a:rPr lang="el-GR">
                <a:solidFill>
                  <a:schemeClr val="dk1"/>
                </a:solidFill>
              </a:rPr>
              <a:t>Git</a:t>
            </a:r>
            <a:r>
              <a:rPr b="0" lang="el-GR">
                <a:solidFill>
                  <a:schemeClr val="dk1"/>
                </a:solidFill>
              </a:rPr>
              <a:t>: </a:t>
            </a:r>
            <a:r>
              <a:rPr b="0" lang="el-GR" u="sng">
                <a:solidFill>
                  <a:schemeClr val="hlink"/>
                </a:solidFill>
                <a:hlinkClick r:id="rId6"/>
              </a:rPr>
              <a:t>Git</a:t>
            </a:r>
            <a:r>
              <a:rPr b="0" lang="el-GR">
                <a:solidFill>
                  <a:schemeClr val="dk1"/>
                </a:solidFill>
              </a:rPr>
              <a:t> for version control</a:t>
            </a:r>
            <a:endParaRPr b="0">
              <a:solidFill>
                <a:schemeClr val="dk1"/>
              </a:solidFill>
            </a:endParaRPr>
          </a:p>
          <a:p>
            <a:pPr indent="-313690" lvl="0" marL="457200" rtl="0" algn="l">
              <a:spcBef>
                <a:spcPts val="0"/>
              </a:spcBef>
              <a:spcAft>
                <a:spcPts val="0"/>
              </a:spcAft>
              <a:buClr>
                <a:schemeClr val="dk1"/>
              </a:buClr>
              <a:buSzPts val="1340"/>
              <a:buChar char="●"/>
            </a:pPr>
            <a:r>
              <a:rPr lang="el-GR">
                <a:solidFill>
                  <a:schemeClr val="dk1"/>
                </a:solidFill>
              </a:rPr>
              <a:t>API testing tool </a:t>
            </a:r>
            <a:r>
              <a:rPr b="0" lang="el-GR">
                <a:solidFill>
                  <a:schemeClr val="dk1"/>
                </a:solidFill>
              </a:rPr>
              <a:t>(Postman) </a:t>
            </a:r>
            <a:endParaRPr b="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git clone</a:t>
            </a:r>
            <a:endParaRPr/>
          </a:p>
        </p:txBody>
      </p:sp>
      <p:sp>
        <p:nvSpPr>
          <p:cNvPr id="89" name="Google Shape;89;p17"/>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Ενδεδειγμένη χρήση :</a:t>
            </a:r>
            <a:endParaRPr/>
          </a:p>
          <a:p>
            <a:pPr indent="-307340" lvl="0" marL="457200" rtl="0" algn="l">
              <a:spcBef>
                <a:spcPts val="1260"/>
              </a:spcBef>
              <a:spcAft>
                <a:spcPts val="0"/>
              </a:spcAft>
              <a:buSzPts val="1240"/>
              <a:buAutoNum type="arabicPeriod"/>
            </a:pPr>
            <a:r>
              <a:rPr lang="el-GR" sz="1600"/>
              <a:t>Cloning the repository :</a:t>
            </a:r>
            <a:endParaRPr sz="1600"/>
          </a:p>
          <a:p>
            <a:pPr indent="0" lvl="0" marL="457200" rtl="0" algn="l">
              <a:spcBef>
                <a:spcPts val="1260"/>
              </a:spcBef>
              <a:spcAft>
                <a:spcPts val="0"/>
              </a:spcAft>
              <a:buNone/>
            </a:pPr>
            <a:r>
              <a:rPr lang="el-GR" sz="1600"/>
              <a:t>git clone https://github.com/ntua/softeng23-21</a:t>
            </a:r>
            <a:endParaRPr sz="1600"/>
          </a:p>
          <a:p>
            <a:pPr indent="-307340" lvl="0" marL="457200" rtl="0" algn="l">
              <a:spcBef>
                <a:spcPts val="1260"/>
              </a:spcBef>
              <a:spcAft>
                <a:spcPts val="0"/>
              </a:spcAft>
              <a:buSzPts val="1240"/>
              <a:buAutoNum type="arabicPeriod"/>
            </a:pPr>
            <a:r>
              <a:rPr lang="el-GR" sz="1600"/>
              <a:t>Navigate to the project directory:</a:t>
            </a:r>
            <a:endParaRPr sz="1600"/>
          </a:p>
          <a:p>
            <a:pPr indent="0" lvl="0" marL="457200" rtl="0" algn="l">
              <a:spcBef>
                <a:spcPts val="1260"/>
              </a:spcBef>
              <a:spcAft>
                <a:spcPts val="0"/>
              </a:spcAft>
              <a:buNone/>
            </a:pPr>
            <a:r>
              <a:rPr lang="el-GR" sz="1600"/>
              <a:t>cd softeng23-21</a:t>
            </a:r>
            <a:endParaRPr sz="1600"/>
          </a:p>
          <a:p>
            <a:pPr indent="-307340" lvl="0" marL="457200" rtl="0" algn="l">
              <a:spcBef>
                <a:spcPts val="1260"/>
              </a:spcBef>
              <a:spcAft>
                <a:spcPts val="0"/>
              </a:spcAft>
              <a:buSzPts val="1240"/>
              <a:buAutoNum type="arabicPeriod"/>
            </a:pPr>
            <a:r>
              <a:rPr lang="el-GR" sz="1600"/>
              <a:t>Install the necessary Node.js packages:</a:t>
            </a:r>
            <a:endParaRPr sz="1600"/>
          </a:p>
          <a:p>
            <a:pPr indent="0" lvl="0" marL="0" rtl="0" algn="l">
              <a:spcBef>
                <a:spcPts val="1260"/>
              </a:spcBef>
              <a:spcAft>
                <a:spcPts val="0"/>
              </a:spcAft>
              <a:buNone/>
            </a:pPr>
            <a:r>
              <a:rPr lang="el-GR" sz="1600"/>
              <a:t> 	npm install</a:t>
            </a:r>
            <a:endParaRPr sz="1600"/>
          </a:p>
          <a:p>
            <a:pPr indent="-330200" lvl="0" marL="457200" rtl="0" algn="l">
              <a:spcBef>
                <a:spcPts val="1260"/>
              </a:spcBef>
              <a:spcAft>
                <a:spcPts val="0"/>
              </a:spcAft>
              <a:buSzPts val="1600"/>
              <a:buAutoNum type="arabicPeriod"/>
            </a:pPr>
            <a:r>
              <a:rPr lang="el-GR" sz="1600"/>
              <a:t>run .js services</a:t>
            </a:r>
            <a:endParaRPr sz="1600"/>
          </a:p>
          <a:p>
            <a:pPr indent="0" lvl="0" marL="457200" rtl="0" algn="l">
              <a:spcBef>
                <a:spcPts val="1260"/>
              </a:spcBef>
              <a:spcAft>
                <a:spcPts val="0"/>
              </a:spcAft>
              <a:buNone/>
            </a:pPr>
            <a:r>
              <a:rPr lang="el-GR" sz="1600"/>
              <a:t>node server.js</a:t>
            </a:r>
            <a:endParaRPr sz="1600"/>
          </a:p>
          <a:p>
            <a:pPr indent="0" lvl="0" marL="0" rtl="0" algn="l">
              <a:spcBef>
                <a:spcPts val="1260"/>
              </a:spcBef>
              <a:spcAft>
                <a:spcPts val="0"/>
              </a:spcAft>
              <a:buNone/>
            </a:pPr>
            <a:r>
              <a:t/>
            </a:r>
            <a:endParaRPr sz="1400"/>
          </a:p>
          <a:p>
            <a:pPr indent="0" lvl="0" marL="0" rtl="0" algn="l">
              <a:spcBef>
                <a:spcPts val="1260"/>
              </a:spcBef>
              <a:spcAft>
                <a:spcPts val="0"/>
              </a:spcAft>
              <a:buNone/>
            </a:pPr>
            <a:r>
              <a:rPr lang="el-GR"/>
              <a:t>Database setup:</a:t>
            </a:r>
            <a:endParaRPr/>
          </a:p>
          <a:p>
            <a:pPr indent="-330200" lvl="0" marL="457200" rtl="0" algn="l">
              <a:spcBef>
                <a:spcPts val="1260"/>
              </a:spcBef>
              <a:spcAft>
                <a:spcPts val="0"/>
              </a:spcAft>
              <a:buSzPts val="1600"/>
              <a:buAutoNum type="arabicPeriod"/>
            </a:pPr>
            <a:r>
              <a:rPr lang="el-GR" sz="1600"/>
              <a:t>Open MySQL in terminal:</a:t>
            </a:r>
            <a:endParaRPr sz="1600"/>
          </a:p>
          <a:p>
            <a:pPr indent="-330200" lvl="0" marL="457200" rtl="0" algn="l">
              <a:spcBef>
                <a:spcPts val="0"/>
              </a:spcBef>
              <a:spcAft>
                <a:spcPts val="0"/>
              </a:spcAft>
              <a:buSzPts val="1600"/>
              <a:buAutoNum type="arabicPeriod"/>
            </a:pPr>
            <a:r>
              <a:rPr lang="el-GR" sz="1600"/>
              <a:t>Create database, add constraints, indexes, data:</a:t>
            </a:r>
            <a:endParaRPr sz="1600"/>
          </a:p>
          <a:p>
            <a:pPr indent="0" lvl="0" marL="457200" rtl="0" algn="l">
              <a:spcBef>
                <a:spcPts val="1260"/>
              </a:spcBef>
              <a:spcAft>
                <a:spcPts val="0"/>
              </a:spcAft>
              <a:buNone/>
            </a:pPr>
            <a:r>
              <a:t/>
            </a:r>
            <a:endParaRPr sz="1600"/>
          </a:p>
          <a:p>
            <a:pPr indent="0" lvl="0" marL="0" rtl="0" algn="l">
              <a:spcBef>
                <a:spcPts val="126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Data </a:t>
            </a:r>
            <a:endParaRPr/>
          </a:p>
        </p:txBody>
      </p:sp>
      <p:sp>
        <p:nvSpPr>
          <p:cNvPr id="96" name="Google Shape;96;p18"/>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320040" lvl="0" marL="457200" rtl="0" algn="l">
              <a:spcBef>
                <a:spcPts val="1260"/>
              </a:spcBef>
              <a:spcAft>
                <a:spcPts val="0"/>
              </a:spcAft>
              <a:buSzPts val="1440"/>
              <a:buChar char="●"/>
            </a:pPr>
            <a:r>
              <a:rPr lang="el-GR"/>
              <a:t>Χρησιμοποιήθηκε μέρος των data για ταινίες, </a:t>
            </a:r>
            <a:r>
              <a:rPr lang="el-GR"/>
              <a:t>επεισόδια</a:t>
            </a:r>
            <a:r>
              <a:rPr lang="el-GR"/>
              <a:t>, ονόματα συντελεστών που δίνονται από το IMDb. </a:t>
            </a:r>
            <a:endParaRPr/>
          </a:p>
          <a:p>
            <a:pPr indent="-320040" lvl="0" marL="457200" rtl="0" algn="l">
              <a:spcBef>
                <a:spcPts val="0"/>
              </a:spcBef>
              <a:spcAft>
                <a:spcPts val="0"/>
              </a:spcAft>
              <a:buSzPts val="1440"/>
              <a:buChar char="●"/>
            </a:pPr>
            <a:r>
              <a:rPr lang="el-GR"/>
              <a:t>Γίνεται επεξεργασία/ normalization για αποθήκευση σε τοπική relational βάση σε 3NF.</a:t>
            </a:r>
            <a:endParaRPr/>
          </a:p>
          <a:p>
            <a:pPr indent="-320040" lvl="0" marL="457200" rtl="0" algn="l">
              <a:spcBef>
                <a:spcPts val="0"/>
              </a:spcBef>
              <a:spcAft>
                <a:spcPts val="0"/>
              </a:spcAft>
              <a:buSzPts val="1440"/>
              <a:buChar char="●"/>
            </a:pPr>
            <a:r>
              <a:rPr lang="el-GR"/>
              <a:t>Βασικές οντότητες είναι οι τίτλοι (ταινίες, επισόδια), ονόματα (συντελεστές) και οι χρήστες. </a:t>
            </a:r>
            <a:endParaRPr/>
          </a:p>
        </p:txBody>
      </p:sp>
      <p:pic>
        <p:nvPicPr>
          <p:cNvPr id="97" name="Google Shape;97;p18"/>
          <p:cNvPicPr preferRelativeResize="0"/>
          <p:nvPr/>
        </p:nvPicPr>
        <p:blipFill>
          <a:blip r:embed="rId3">
            <a:alphaModFix/>
          </a:blip>
          <a:stretch>
            <a:fillRect/>
          </a:stretch>
        </p:blipFill>
        <p:spPr>
          <a:xfrm>
            <a:off x="2086375" y="3072003"/>
            <a:ext cx="6149974" cy="3535775"/>
          </a:xfrm>
          <a:prstGeom prst="rect">
            <a:avLst/>
          </a:prstGeom>
          <a:noFill/>
          <a:ln>
            <a:noFill/>
          </a:ln>
        </p:spPr>
      </p:pic>
      <p:sp>
        <p:nvSpPr>
          <p:cNvPr id="98" name="Google Shape;98;p18"/>
          <p:cNvSpPr/>
          <p:nvPr/>
        </p:nvSpPr>
        <p:spPr>
          <a:xfrm>
            <a:off x="2682600" y="4209075"/>
            <a:ext cx="662100" cy="2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 CLI</a:t>
            </a:r>
            <a:endParaRPr/>
          </a:p>
        </p:txBody>
      </p:sp>
      <p:sp>
        <p:nvSpPr>
          <p:cNvPr id="105" name="Google Shape;105;p19"/>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rPr lang="el-GR"/>
              <a:t>CLI client setup:</a:t>
            </a:r>
            <a:endParaRPr/>
          </a:p>
          <a:p>
            <a:pPr indent="-320040" lvl="0" marL="457200" rtl="0" algn="l">
              <a:spcBef>
                <a:spcPts val="1260"/>
              </a:spcBef>
              <a:spcAft>
                <a:spcPts val="0"/>
              </a:spcAft>
              <a:buSzPts val="1440"/>
              <a:buChar char="●"/>
            </a:pPr>
            <a:r>
              <a:rPr lang="el-GR"/>
              <a:t>Create symbolic link: ln -s /absolute/path/to/cli.js /usr/local/bin/se2321</a:t>
            </a:r>
            <a:endParaRPr/>
          </a:p>
          <a:p>
            <a:pPr indent="-320040" lvl="0" marL="457200" rtl="0" algn="l">
              <a:spcBef>
                <a:spcPts val="0"/>
              </a:spcBef>
              <a:spcAft>
                <a:spcPts val="0"/>
              </a:spcAft>
              <a:buSzPts val="1440"/>
              <a:buChar char="●"/>
            </a:pPr>
            <a:r>
              <a:rPr lang="el-GR"/>
              <a:t>Make cli.js executable: chmod +x /absolute/path/to/cli.js</a:t>
            </a:r>
            <a:endParaRPr/>
          </a:p>
          <a:p>
            <a:pPr indent="-320040" lvl="0" marL="457200" rtl="0" algn="l">
              <a:spcBef>
                <a:spcPts val="0"/>
              </a:spcBef>
              <a:spcAft>
                <a:spcPts val="0"/>
              </a:spcAft>
              <a:buSzPts val="1440"/>
              <a:buChar char="●"/>
            </a:pPr>
            <a:r>
              <a:rPr lang="el-GR"/>
              <a:t>Use se2321 command: se2321 login -u username -p password</a:t>
            </a:r>
            <a:endParaRPr/>
          </a:p>
          <a:p>
            <a:pPr indent="0" lvl="0" marL="457200" rtl="0" algn="l">
              <a:spcBef>
                <a:spcPts val="1260"/>
              </a:spcBef>
              <a:spcAft>
                <a:spcPts val="0"/>
              </a:spcAft>
              <a:buNone/>
            </a:pPr>
            <a:r>
              <a:t/>
            </a:r>
            <a:endParaRPr/>
          </a:p>
          <a:p>
            <a:pPr indent="0" lvl="0" marL="457200" rtl="0" algn="l">
              <a:spcBef>
                <a:spcPts val="1260"/>
              </a:spcBef>
              <a:spcAft>
                <a:spcPts val="0"/>
              </a:spcAft>
              <a:buNone/>
            </a:pPr>
            <a:r>
              <a:rPr lang="el-GR"/>
              <a:t>Usage Example(add a user):</a:t>
            </a:r>
            <a:endParaRPr/>
          </a:p>
          <a:p>
            <a:pPr indent="-320040" lvl="0" marL="457200" rtl="0" algn="l">
              <a:spcBef>
                <a:spcPts val="1260"/>
              </a:spcBef>
              <a:spcAft>
                <a:spcPts val="0"/>
              </a:spcAft>
              <a:buSzPts val="1440"/>
              <a:buChar char="●"/>
            </a:pPr>
            <a:r>
              <a:rPr lang="el-GR"/>
              <a:t>se2321 adduser -u newusername -p newpassword -e user@example.com -a 0</a:t>
            </a:r>
            <a:endParaRPr/>
          </a:p>
          <a:p>
            <a:pPr indent="0" lvl="0" marL="0" rtl="0" algn="l">
              <a:spcBef>
                <a:spcPts val="126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0" y="0"/>
            <a:ext cx="9906000" cy="50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l-GR"/>
              <a:t>Επίδειξη</a:t>
            </a:r>
            <a:r>
              <a:rPr lang="el-GR"/>
              <a:t> API (API calls) </a:t>
            </a:r>
            <a:endParaRPr/>
          </a:p>
        </p:txBody>
      </p:sp>
      <p:sp>
        <p:nvSpPr>
          <p:cNvPr id="112" name="Google Shape;112;p20"/>
          <p:cNvSpPr txBox="1"/>
          <p:nvPr>
            <p:ph idx="1" type="body"/>
          </p:nvPr>
        </p:nvSpPr>
        <p:spPr>
          <a:xfrm>
            <a:off x="56456" y="620688"/>
            <a:ext cx="9207600" cy="5184600"/>
          </a:xfrm>
          <a:prstGeom prst="rect">
            <a:avLst/>
          </a:prstGeom>
        </p:spPr>
        <p:txBody>
          <a:bodyPr anchorCtr="0" anchor="t" bIns="45700" lIns="91425" spcFirstLastPara="1" rIns="91425" wrap="square" tIns="45700">
            <a:noAutofit/>
          </a:bodyPr>
          <a:lstStyle/>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a:p>
            <a:pPr indent="0" lvl="0" marL="0" rtl="0" algn="l">
              <a:spcBef>
                <a:spcPts val="1260"/>
              </a:spcBef>
              <a:spcAft>
                <a:spcPts val="0"/>
              </a:spcAft>
              <a:buNone/>
            </a:pPr>
            <a:r>
              <a:t/>
            </a:r>
            <a:endParaRPr/>
          </a:p>
        </p:txBody>
      </p:sp>
      <p:pic>
        <p:nvPicPr>
          <p:cNvPr id="113" name="Google Shape;113;p20"/>
          <p:cNvPicPr preferRelativeResize="0"/>
          <p:nvPr/>
        </p:nvPicPr>
        <p:blipFill>
          <a:blip r:embed="rId3">
            <a:alphaModFix/>
          </a:blip>
          <a:stretch>
            <a:fillRect/>
          </a:stretch>
        </p:blipFill>
        <p:spPr>
          <a:xfrm>
            <a:off x="1945650" y="715999"/>
            <a:ext cx="5544949" cy="2960000"/>
          </a:xfrm>
          <a:prstGeom prst="rect">
            <a:avLst/>
          </a:prstGeom>
          <a:noFill/>
          <a:ln>
            <a:noFill/>
          </a:ln>
        </p:spPr>
      </p:pic>
      <p:pic>
        <p:nvPicPr>
          <p:cNvPr id="114" name="Google Shape;114;p20"/>
          <p:cNvPicPr preferRelativeResize="0"/>
          <p:nvPr/>
        </p:nvPicPr>
        <p:blipFill>
          <a:blip r:embed="rId3">
            <a:alphaModFix/>
          </a:blip>
          <a:stretch>
            <a:fillRect/>
          </a:stretch>
        </p:blipFill>
        <p:spPr>
          <a:xfrm>
            <a:off x="1822037" y="3888000"/>
            <a:ext cx="5544963" cy="296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
      <a:dk1>
        <a:srgbClr val="000000"/>
      </a:dk1>
      <a:lt1>
        <a:srgbClr val="FFFFFF"/>
      </a:lt1>
      <a:dk2>
        <a:srgbClr val="333399"/>
      </a:dk2>
      <a:lt2>
        <a:srgbClr val="006699"/>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