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E7"/>
          </a:solidFill>
        </a:fill>
      </a:tcStyle>
    </a:wholeTbl>
    <a:band2H>
      <a:tcTxStyle/>
      <a:tcStyle>
        <a:tcBdr/>
        <a:fill>
          <a:solidFill>
            <a:srgbClr val="E7F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DFB"/>
          </a:solidFill>
        </a:fill>
      </a:tcStyle>
    </a:wholeTbl>
    <a:band2H>
      <a:tcTxStyle/>
      <a:tcStyle>
        <a:tcBdr/>
        <a:fill>
          <a:solidFill>
            <a:srgbClr val="F4E8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3" name="Shape 5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idx="21"/>
          </p:nvPr>
        </p:nvSpPr>
        <p:spPr>
          <a:xfrm>
            <a:off x="-2947" y="0"/>
            <a:ext cx="6098947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7905" y="5286195"/>
            <a:ext cx="4179376" cy="356463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1pPr>
            <a:lvl2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2pPr>
            <a:lvl3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3pPr>
            <a:lvl4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4pPr>
            <a:lvl5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487905" y="2715790"/>
            <a:ext cx="4179377" cy="2387601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" name="Straight Connector 6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5"/>
          <p:cNvSpPr>
            <a:spLocks noGrp="1"/>
          </p:cNvSpPr>
          <p:nvPr>
            <p:ph type="pic" sz="half" idx="21"/>
          </p:nvPr>
        </p:nvSpPr>
        <p:spPr>
          <a:xfrm>
            <a:off x="0" y="1215342"/>
            <a:ext cx="5822209" cy="4427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7905" y="5286195"/>
            <a:ext cx="4179376" cy="356463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1pPr>
            <a:lvl2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2pPr>
            <a:lvl3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3pPr>
            <a:lvl4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4pPr>
            <a:lvl5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6487905" y="2715790"/>
            <a:ext cx="4179377" cy="2387601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10" name="Straight Connector 11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icture Placeholder 5"/>
          <p:cNvSpPr>
            <a:spLocks noGrp="1"/>
          </p:cNvSpPr>
          <p:nvPr>
            <p:ph type="pic" sz="half" idx="21"/>
          </p:nvPr>
        </p:nvSpPr>
        <p:spPr>
          <a:xfrm>
            <a:off x="0" y="1928264"/>
            <a:ext cx="5822209" cy="4427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7905" y="4498669"/>
            <a:ext cx="4179376" cy="356463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1pPr>
            <a:lvl2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2pPr>
            <a:lvl3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3pPr>
            <a:lvl4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4pPr>
            <a:lvl5pPr algn="r"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6487905" y="1928264"/>
            <a:ext cx="4179377" cy="2387601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21" name="Straight Connector 6"/>
          <p:cNvSpPr/>
          <p:nvPr/>
        </p:nvSpPr>
        <p:spPr>
          <a:xfrm>
            <a:off x="0" y="1405467"/>
            <a:ext cx="12192001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Picture Placeholder 21"/>
          <p:cNvGrpSpPr/>
          <p:nvPr/>
        </p:nvGrpSpPr>
        <p:grpSpPr>
          <a:xfrm>
            <a:off x="1124486" y="0"/>
            <a:ext cx="11067516" cy="6858000"/>
            <a:chOff x="0" y="0"/>
            <a:chExt cx="11067514" cy="6858000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11067515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0" name="image1.jpeg" descr="image1.jpeg"/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0" y="0"/>
              <a:ext cx="11067515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2" name="Picture Placeholder 5"/>
          <p:cNvSpPr>
            <a:spLocks noGrp="1"/>
          </p:cNvSpPr>
          <p:nvPr>
            <p:ph type="pic" idx="21"/>
          </p:nvPr>
        </p:nvSpPr>
        <p:spPr>
          <a:xfrm>
            <a:off x="1124486" y="-2"/>
            <a:ext cx="11067516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5286195"/>
            <a:ext cx="4179376" cy="3564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  <a:lvl2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2pPr>
            <a:lvl3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3pPr>
            <a:lvl4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4pPr>
            <a:lvl5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1524000" y="2715790"/>
            <a:ext cx="4179376" cy="238760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Straight Connector 7"/>
          <p:cNvSpPr/>
          <p:nvPr/>
        </p:nvSpPr>
        <p:spPr>
          <a:xfrm flipH="1">
            <a:off x="1124486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Picture Placeholder 21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43" name="Rectangle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4" name="image1.jpeg" descr="image1.jpeg"/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0" y="0"/>
              <a:ext cx="121920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Picture Placeholder 5"/>
          <p:cNvSpPr>
            <a:spLocks noGrp="1"/>
          </p:cNvSpPr>
          <p:nvPr>
            <p:ph type="pic" idx="21"/>
          </p:nvPr>
        </p:nvSpPr>
        <p:spPr>
          <a:xfrm>
            <a:off x="0" y="-2"/>
            <a:ext cx="12192003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5286195"/>
            <a:ext cx="4179376" cy="3564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  <a:lvl2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2pPr>
            <a:lvl3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3pPr>
            <a:lvl4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4pPr>
            <a:lvl5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1524000" y="2715790"/>
            <a:ext cx="4179376" cy="238760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traight Connector 8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icture Placeholder 8"/>
          <p:cNvSpPr>
            <a:spLocks noGrp="1"/>
          </p:cNvSpPr>
          <p:nvPr>
            <p:ph type="pic" idx="21"/>
          </p:nvPr>
        </p:nvSpPr>
        <p:spPr>
          <a:xfrm>
            <a:off x="0" y="3482976"/>
            <a:ext cx="10668000" cy="3375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35661" y="339643"/>
            <a:ext cx="5014994" cy="280651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228600" indent="-228600">
              <a:lnSpc>
                <a:spcPct val="90000"/>
              </a:lnSpc>
              <a:buSzPct val="100000"/>
              <a:buFont typeface="Arial"/>
              <a:buChar char="•"/>
            </a:lvl1pPr>
            <a:lvl2pPr marL="685800" indent="-228600">
              <a:lnSpc>
                <a:spcPct val="90000"/>
              </a:lnSpc>
              <a:buSzPct val="100000"/>
              <a:buFont typeface="Arial"/>
              <a:buChar char="•"/>
            </a:lvl2pPr>
            <a:lvl3pPr marL="1143000" indent="-228600">
              <a:lnSpc>
                <a:spcPct val="90000"/>
              </a:lnSpc>
              <a:buSzPct val="100000"/>
              <a:buFont typeface="Arial"/>
              <a:buChar char="•"/>
            </a:lvl3pPr>
            <a:lvl4pPr marL="1600200" indent="-228600">
              <a:lnSpc>
                <a:spcPct val="90000"/>
              </a:lnSpc>
              <a:buSzPct val="100000"/>
              <a:buFont typeface="Arial"/>
              <a:buChar char="•"/>
            </a:lvl4pPr>
            <a:lvl5pPr marL="2057400" indent="-228600">
              <a:lnSpc>
                <a:spcPct val="90000"/>
              </a:lnSpc>
              <a:buSzPct val="100000"/>
              <a:buFont typeface="Arial"/>
              <a:buChar char="•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820856" y="339643"/>
            <a:ext cx="4179376" cy="280651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70" name="Straight Connector 10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icture Placeholder 8"/>
          <p:cNvSpPr>
            <a:spLocks noGrp="1"/>
          </p:cNvSpPr>
          <p:nvPr>
            <p:ph type="pic" idx="21"/>
          </p:nvPr>
        </p:nvSpPr>
        <p:spPr>
          <a:xfrm>
            <a:off x="608843" y="3482976"/>
            <a:ext cx="10961177" cy="3375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traight Connector 9"/>
          <p:cNvSpPr/>
          <p:nvPr/>
        </p:nvSpPr>
        <p:spPr>
          <a:xfrm>
            <a:off x="0" y="421214"/>
            <a:ext cx="12192001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567464" y="568512"/>
            <a:ext cx="6002557" cy="280651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228600" indent="-228600">
              <a:lnSpc>
                <a:spcPct val="90000"/>
              </a:lnSpc>
              <a:buSzPct val="100000"/>
              <a:buFont typeface="Arial"/>
              <a:buChar char="•"/>
            </a:lvl1pPr>
            <a:lvl2pPr marL="685800" indent="-228600">
              <a:lnSpc>
                <a:spcPct val="90000"/>
              </a:lnSpc>
              <a:buSzPct val="100000"/>
              <a:buFont typeface="Arial"/>
              <a:buChar char="•"/>
            </a:lvl2pPr>
            <a:lvl3pPr marL="1143000" indent="-228600">
              <a:lnSpc>
                <a:spcPct val="90000"/>
              </a:lnSpc>
              <a:buSzPct val="100000"/>
              <a:buFont typeface="Arial"/>
              <a:buChar char="•"/>
            </a:lvl3pPr>
            <a:lvl4pPr marL="1600200" indent="-228600">
              <a:lnSpc>
                <a:spcPct val="90000"/>
              </a:lnSpc>
              <a:buSzPct val="100000"/>
              <a:buFont typeface="Arial"/>
              <a:buChar char="•"/>
            </a:lvl4pPr>
            <a:lvl5pPr marL="2057400" indent="-228600">
              <a:lnSpc>
                <a:spcPct val="90000"/>
              </a:lnSpc>
              <a:buSzPct val="100000"/>
              <a:buFont typeface="Arial"/>
              <a:buChar char="•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" name="Title Text"/>
          <p:cNvSpPr txBox="1">
            <a:spLocks noGrp="1"/>
          </p:cNvSpPr>
          <p:nvPr>
            <p:ph type="title"/>
          </p:nvPr>
        </p:nvSpPr>
        <p:spPr>
          <a:xfrm>
            <a:off x="608843" y="568512"/>
            <a:ext cx="4179377" cy="280651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icture Placeholder 8"/>
          <p:cNvSpPr>
            <a:spLocks noGrp="1"/>
          </p:cNvSpPr>
          <p:nvPr>
            <p:ph type="pic" idx="21"/>
          </p:nvPr>
        </p:nvSpPr>
        <p:spPr>
          <a:xfrm>
            <a:off x="0" y="3482976"/>
            <a:ext cx="12192000" cy="3375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0" name="Straight Connector 4"/>
          <p:cNvSpPr/>
          <p:nvPr/>
        </p:nvSpPr>
        <p:spPr>
          <a:xfrm flipH="1">
            <a:off x="4961621" y="339643"/>
            <a:ext cx="1" cy="2806514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351243" y="339643"/>
            <a:ext cx="6002557" cy="280651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228600" indent="-228600">
              <a:lnSpc>
                <a:spcPct val="90000"/>
              </a:lnSpc>
              <a:buSzPct val="100000"/>
              <a:buFont typeface="Arial"/>
              <a:buChar char="•"/>
            </a:lvl1pPr>
            <a:lvl2pPr marL="685800" indent="-228600">
              <a:lnSpc>
                <a:spcPct val="90000"/>
              </a:lnSpc>
              <a:buSzPct val="100000"/>
              <a:buFont typeface="Arial"/>
              <a:buChar char="•"/>
            </a:lvl2pPr>
            <a:lvl3pPr marL="1143000" indent="-228600">
              <a:lnSpc>
                <a:spcPct val="90000"/>
              </a:lnSpc>
              <a:buSzPct val="100000"/>
              <a:buFont typeface="Arial"/>
              <a:buChar char="•"/>
            </a:lvl3pPr>
            <a:lvl4pPr marL="1600200" indent="-228600">
              <a:lnSpc>
                <a:spcPct val="90000"/>
              </a:lnSpc>
              <a:buSzPct val="100000"/>
              <a:buFont typeface="Arial"/>
              <a:buChar char="•"/>
            </a:lvl4pPr>
            <a:lvl5pPr marL="2057400" indent="-228600">
              <a:lnSpc>
                <a:spcPct val="90000"/>
              </a:lnSpc>
              <a:buSzPct val="100000"/>
              <a:buFont typeface="Arial"/>
              <a:buChar char="•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392623" y="339643"/>
            <a:ext cx="4179376" cy="280651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8"/>
          <p:cNvSpPr>
            <a:spLocks noGrp="1"/>
          </p:cNvSpPr>
          <p:nvPr>
            <p:ph type="pic" idx="21"/>
          </p:nvPr>
        </p:nvSpPr>
        <p:spPr>
          <a:xfrm>
            <a:off x="0" y="3482976"/>
            <a:ext cx="12192000" cy="3375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351243" y="568512"/>
            <a:ext cx="6002557" cy="280651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228600" indent="-228600">
              <a:lnSpc>
                <a:spcPct val="90000"/>
              </a:lnSpc>
              <a:buSzPct val="100000"/>
              <a:buFont typeface="Arial"/>
              <a:buChar char="•"/>
            </a:lvl1pPr>
            <a:lvl2pPr marL="685800" indent="-228600">
              <a:lnSpc>
                <a:spcPct val="90000"/>
              </a:lnSpc>
              <a:buSzPct val="100000"/>
              <a:buFont typeface="Arial"/>
              <a:buChar char="•"/>
            </a:lvl2pPr>
            <a:lvl3pPr marL="1143000" indent="-228600">
              <a:lnSpc>
                <a:spcPct val="90000"/>
              </a:lnSpc>
              <a:buSzPct val="100000"/>
              <a:buFont typeface="Arial"/>
              <a:buChar char="•"/>
            </a:lvl3pPr>
            <a:lvl4pPr marL="1600200" indent="-228600">
              <a:lnSpc>
                <a:spcPct val="90000"/>
              </a:lnSpc>
              <a:buSzPct val="100000"/>
              <a:buFont typeface="Arial"/>
              <a:buChar char="•"/>
            </a:lvl4pPr>
            <a:lvl5pPr marL="2057400" indent="-228600">
              <a:lnSpc>
                <a:spcPct val="90000"/>
              </a:lnSpc>
              <a:buSzPct val="100000"/>
              <a:buFont typeface="Arial"/>
              <a:buChar char="•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392623" y="568512"/>
            <a:ext cx="4179376" cy="280651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03" name="Straight Connector 14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TITLE GOE HER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27321" y="2330824"/>
            <a:ext cx="4693728" cy="3846139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buSzPct val="100000"/>
              <a:buFont typeface="Arial"/>
              <a:buChar char="•"/>
            </a:lvl1pPr>
            <a:lvl2pPr marL="685800" indent="-228600">
              <a:buSzPct val="100000"/>
              <a:buFont typeface="Arial"/>
              <a:buChar char="•"/>
            </a:lvl2pPr>
            <a:lvl3pPr marL="1143000" indent="-228600">
              <a:buSzPct val="100000"/>
              <a:buFont typeface="Arial"/>
              <a:buChar char="•"/>
            </a:lvl3pPr>
            <a:lvl4pPr marL="1600200" indent="-228600">
              <a:buSzPct val="100000"/>
              <a:buFont typeface="Arial"/>
              <a:buChar char="•"/>
            </a:lvl4pPr>
            <a:lvl5pPr marL="2057400" indent="-228600">
              <a:buSzPct val="100000"/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627322" y="1468739"/>
            <a:ext cx="4672156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1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7067963" y="1468739"/>
            <a:ext cx="4695166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3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0134370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2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2623" y="2330824"/>
            <a:ext cx="4693728" cy="3846139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buSzPct val="100000"/>
              <a:buFont typeface="Arial"/>
              <a:buChar char="•"/>
            </a:lvl1pPr>
            <a:lvl2pPr marL="685800" indent="-228600">
              <a:buSzPct val="100000"/>
              <a:buFont typeface="Arial"/>
              <a:buChar char="•"/>
            </a:lvl2pPr>
            <a:lvl3pPr marL="1143000" indent="-228600">
              <a:buSzPct val="100000"/>
              <a:buFont typeface="Arial"/>
              <a:buChar char="•"/>
            </a:lvl3pPr>
            <a:lvl4pPr marL="1600200" indent="-228600">
              <a:buSzPct val="100000"/>
              <a:buFont typeface="Arial"/>
              <a:buChar char="•"/>
            </a:lvl4pPr>
            <a:lvl5pPr marL="2057400" indent="-228600">
              <a:buSzPct val="100000"/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92624" y="1468739"/>
            <a:ext cx="4672156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26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5833264" y="1468739"/>
            <a:ext cx="4695166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27" name="Straight Connector 16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5"/>
          <p:cNvSpPr>
            <a:spLocks noGrp="1"/>
          </p:cNvSpPr>
          <p:nvPr>
            <p:ph type="pic" idx="21"/>
          </p:nvPr>
        </p:nvSpPr>
        <p:spPr>
          <a:xfrm>
            <a:off x="6093054" y="0"/>
            <a:ext cx="6098947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traight Connector 2"/>
          <p:cNvSpPr/>
          <p:nvPr/>
        </p:nvSpPr>
        <p:spPr>
          <a:xfrm>
            <a:off x="-1" y="1720312"/>
            <a:ext cx="609305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5286195"/>
            <a:ext cx="4179376" cy="3564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1pPr>
            <a:lvl2pPr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2pPr>
            <a:lvl3pPr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3pPr>
            <a:lvl4pPr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4pPr>
            <a:lvl5pPr>
              <a:lnSpc>
                <a:spcPct val="90000"/>
              </a:lnSpc>
              <a:defRPr sz="1800" b="1" cap="all" spc="300"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524000" y="2715790"/>
            <a:ext cx="4179376" cy="23876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5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2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2623" y="2330824"/>
            <a:ext cx="5181601" cy="3846139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buSzPct val="100000"/>
              <a:buFont typeface="Arial"/>
              <a:buChar char="•"/>
            </a:lvl1pPr>
            <a:lvl2pPr marL="685800" indent="-228600">
              <a:buSzPct val="100000"/>
              <a:buFont typeface="Arial"/>
              <a:buChar char="•"/>
            </a:lvl2pPr>
            <a:lvl3pPr marL="1143000" indent="-228600">
              <a:buSzPct val="100000"/>
              <a:buFont typeface="Arial"/>
              <a:buChar char="•"/>
            </a:lvl3pPr>
            <a:lvl4pPr marL="1600200" indent="-228600">
              <a:buSzPct val="100000"/>
              <a:buFont typeface="Arial"/>
              <a:buChar char="•"/>
            </a:lvl4pPr>
            <a:lvl5pPr marL="2057400" indent="-228600">
              <a:buSzPct val="100000"/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392622" y="1468739"/>
            <a:ext cx="5157789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172200" y="1468739"/>
            <a:ext cx="5183188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39" name="Straight Connector 12"/>
          <p:cNvSpPr/>
          <p:nvPr/>
        </p:nvSpPr>
        <p:spPr>
          <a:xfrm>
            <a:off x="392622" y="1405467"/>
            <a:ext cx="11369070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icture Placeholder 5"/>
          <p:cNvSpPr>
            <a:spLocks noGrp="1"/>
          </p:cNvSpPr>
          <p:nvPr>
            <p:ph type="pic" idx="21"/>
          </p:nvPr>
        </p:nvSpPr>
        <p:spPr>
          <a:xfrm>
            <a:off x="0" y="-2"/>
            <a:ext cx="12192003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Straight Connector 13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9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2623" y="2330824"/>
            <a:ext cx="5181601" cy="3846139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lvl1pPr>
            <a:lvl2pPr marL="685800" indent="-2286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lvl3pPr>
            <a:lvl4pPr marL="1600200" indent="-2286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lvl4pPr>
            <a:lvl5pPr marL="2057400" indent="-2286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392622" y="1468739"/>
            <a:ext cx="5157789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5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172200" y="1468739"/>
            <a:ext cx="5183188" cy="82391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>
              <a:lnSpc>
                <a:spcPct val="90000"/>
              </a:lnSpc>
              <a:defRPr sz="2800" b="1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253" name="Straight Connector 12"/>
          <p:cNvSpPr/>
          <p:nvPr/>
        </p:nvSpPr>
        <p:spPr>
          <a:xfrm>
            <a:off x="392622" y="1405467"/>
            <a:ext cx="11369070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icture Placeholder 5"/>
          <p:cNvSpPr>
            <a:spLocks noGrp="1"/>
          </p:cNvSpPr>
          <p:nvPr>
            <p:ph type="pic" idx="21"/>
          </p:nvPr>
        </p:nvSpPr>
        <p:spPr>
          <a:xfrm>
            <a:off x="392622" y="588936"/>
            <a:ext cx="11432586" cy="59766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1" name="Straight Connector 4"/>
          <p:cNvSpPr/>
          <p:nvPr/>
        </p:nvSpPr>
        <p:spPr>
          <a:xfrm>
            <a:off x="0" y="292425"/>
            <a:ext cx="12192001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400" cap="none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cture Placeholder 5"/>
          <p:cNvSpPr>
            <a:spLocks noGrp="1"/>
          </p:cNvSpPr>
          <p:nvPr>
            <p:ph type="pic" idx="21"/>
          </p:nvPr>
        </p:nvSpPr>
        <p:spPr>
          <a:xfrm>
            <a:off x="392623" y="292426"/>
            <a:ext cx="10219457" cy="62731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1" name="Straight Connector 3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400" cap="none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icture Placeholder 5"/>
          <p:cNvSpPr>
            <a:spLocks noGrp="1"/>
          </p:cNvSpPr>
          <p:nvPr>
            <p:ph type="pic" idx="21"/>
          </p:nvPr>
        </p:nvSpPr>
        <p:spPr>
          <a:xfrm>
            <a:off x="1134319" y="0"/>
            <a:ext cx="1105768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1" name="Straight Connector 4"/>
          <p:cNvSpPr/>
          <p:nvPr/>
        </p:nvSpPr>
        <p:spPr>
          <a:xfrm flipH="1">
            <a:off x="1124486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400" cap="none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1" name="Straight Connector 6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4400" cap="none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1" name="Picture Placeholder 8"/>
          <p:cNvSpPr>
            <a:spLocks noGrp="1"/>
          </p:cNvSpPr>
          <p:nvPr>
            <p:ph type="pic" idx="21"/>
          </p:nvPr>
        </p:nvSpPr>
        <p:spPr>
          <a:xfrm>
            <a:off x="6993359" y="1"/>
            <a:ext cx="5198641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2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1648660" y="339644"/>
            <a:ext cx="4890579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580" y="1507065"/>
            <a:ext cx="4890579" cy="48492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1" name="Picture Placeholder 8"/>
          <p:cNvSpPr>
            <a:spLocks noGrp="1"/>
          </p:cNvSpPr>
          <p:nvPr>
            <p:ph type="pic" idx="21"/>
          </p:nvPr>
        </p:nvSpPr>
        <p:spPr>
          <a:xfrm>
            <a:off x="0" y="1"/>
            <a:ext cx="5198641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2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5711876" y="339644"/>
            <a:ext cx="4890579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08796" y="1507065"/>
            <a:ext cx="4890579" cy="48492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traight Connector 13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icture Placeholder 8"/>
          <p:cNvSpPr>
            <a:spLocks noGrp="1"/>
          </p:cNvSpPr>
          <p:nvPr>
            <p:ph type="pic" idx="21"/>
          </p:nvPr>
        </p:nvSpPr>
        <p:spPr>
          <a:xfrm>
            <a:off x="1134319" y="1"/>
            <a:ext cx="11057681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3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1648660" y="339644"/>
            <a:ext cx="4890579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3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580" y="1507065"/>
            <a:ext cx="4890579" cy="48492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Straight Connector 9"/>
          <p:cNvSpPr/>
          <p:nvPr/>
        </p:nvSpPr>
        <p:spPr>
          <a:xfrm flipH="1">
            <a:off x="1124486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icture Placeholder 8"/>
          <p:cNvSpPr>
            <a:spLocks noGrp="1"/>
          </p:cNvSpPr>
          <p:nvPr>
            <p:ph type="pic" idx="21"/>
          </p:nvPr>
        </p:nvSpPr>
        <p:spPr>
          <a:xfrm>
            <a:off x="1" y="1"/>
            <a:ext cx="12192001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traight Connector 11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4890578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3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2623" y="1507065"/>
            <a:ext cx="4890579" cy="48492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5"/>
          <p:cNvSpPr>
            <a:spLocks noGrp="1"/>
          </p:cNvSpPr>
          <p:nvPr>
            <p:ph type="pic" idx="21"/>
          </p:nvPr>
        </p:nvSpPr>
        <p:spPr>
          <a:xfrm>
            <a:off x="1134318" y="0"/>
            <a:ext cx="11057682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traight Connector 2"/>
          <p:cNvSpPr/>
          <p:nvPr/>
        </p:nvSpPr>
        <p:spPr>
          <a:xfrm flipH="1">
            <a:off x="1124486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5286195"/>
            <a:ext cx="4179376" cy="3564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  <a:lvl2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2pPr>
            <a:lvl3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3pPr>
            <a:lvl4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4pPr>
            <a:lvl5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524000" y="2715790"/>
            <a:ext cx="4179376" cy="238760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icture Placeholder 5"/>
          <p:cNvSpPr>
            <a:spLocks noGrp="1"/>
          </p:cNvSpPr>
          <p:nvPr>
            <p:ph type="pic" idx="21"/>
          </p:nvPr>
        </p:nvSpPr>
        <p:spPr>
          <a:xfrm>
            <a:off x="5445942" y="292426"/>
            <a:ext cx="6297515" cy="62731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4" name="TITLE GOEs HERE"/>
          <p:cNvSpPr txBox="1">
            <a:spLocks noGrp="1"/>
          </p:cNvSpPr>
          <p:nvPr>
            <p:ph type="title" hasCustomPrompt="1"/>
          </p:nvPr>
        </p:nvSpPr>
        <p:spPr>
          <a:xfrm>
            <a:off x="1645580" y="4418889"/>
            <a:ext cx="3289101" cy="63750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GOEs HERE</a:t>
            </a:r>
          </a:p>
        </p:txBody>
      </p:sp>
      <p:sp>
        <p:nvSpPr>
          <p:cNvPr id="3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45581" y="5080791"/>
            <a:ext cx="3289101" cy="14847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icture Placeholder 5"/>
          <p:cNvSpPr>
            <a:spLocks noGrp="1"/>
          </p:cNvSpPr>
          <p:nvPr>
            <p:ph type="pic" idx="21"/>
          </p:nvPr>
        </p:nvSpPr>
        <p:spPr>
          <a:xfrm>
            <a:off x="346059" y="292426"/>
            <a:ext cx="6297515" cy="62731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4" name="TITLE GOES HERE"/>
          <p:cNvSpPr txBox="1">
            <a:spLocks noGrp="1"/>
          </p:cNvSpPr>
          <p:nvPr>
            <p:ph type="title" hasCustomPrompt="1"/>
          </p:nvPr>
        </p:nvSpPr>
        <p:spPr>
          <a:xfrm>
            <a:off x="7313354" y="4418889"/>
            <a:ext cx="3289101" cy="63750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GOES HERE</a:t>
            </a:r>
          </a:p>
        </p:txBody>
      </p:sp>
      <p:sp>
        <p:nvSpPr>
          <p:cNvPr id="3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13355" y="5080791"/>
            <a:ext cx="3289101" cy="14847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traight Connector 10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icture Placeholder 5"/>
          <p:cNvSpPr>
            <a:spLocks noGrp="1"/>
          </p:cNvSpPr>
          <p:nvPr>
            <p:ph type="pic" idx="21"/>
          </p:nvPr>
        </p:nvSpPr>
        <p:spPr>
          <a:xfrm>
            <a:off x="5445942" y="292426"/>
            <a:ext cx="6297515" cy="62731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TITLE GOEs HERE"/>
          <p:cNvSpPr txBox="1">
            <a:spLocks noGrp="1"/>
          </p:cNvSpPr>
          <p:nvPr>
            <p:ph type="title" hasCustomPrompt="1"/>
          </p:nvPr>
        </p:nvSpPr>
        <p:spPr>
          <a:xfrm>
            <a:off x="392621" y="4418889"/>
            <a:ext cx="4609684" cy="63750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GOEs HERE</a:t>
            </a:r>
          </a:p>
        </p:txBody>
      </p:sp>
      <p:sp>
        <p:nvSpPr>
          <p:cNvPr id="3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2621" y="5080791"/>
            <a:ext cx="4609684" cy="14847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7" name="Straight Connector 6"/>
          <p:cNvSpPr/>
          <p:nvPr/>
        </p:nvSpPr>
        <p:spPr>
          <a:xfrm>
            <a:off x="392623" y="5080791"/>
            <a:ext cx="4609684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6" name="TITLE GOEs HERE"/>
          <p:cNvSpPr txBox="1">
            <a:spLocks noGrp="1"/>
          </p:cNvSpPr>
          <p:nvPr>
            <p:ph type="title" hasCustomPrompt="1"/>
          </p:nvPr>
        </p:nvSpPr>
        <p:spPr>
          <a:xfrm>
            <a:off x="1645580" y="4418889"/>
            <a:ext cx="3289101" cy="63750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GOEs HERE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45581" y="5080791"/>
            <a:ext cx="3289101" cy="14847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traight Connector 7"/>
          <p:cNvSpPr/>
          <p:nvPr/>
        </p:nvSpPr>
        <p:spPr>
          <a:xfrm flipH="1">
            <a:off x="1134319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7" name="TITLE GOEs HERE"/>
          <p:cNvSpPr txBox="1">
            <a:spLocks noGrp="1"/>
          </p:cNvSpPr>
          <p:nvPr>
            <p:ph type="title" hasCustomPrompt="1"/>
          </p:nvPr>
        </p:nvSpPr>
        <p:spPr>
          <a:xfrm>
            <a:off x="392621" y="3429000"/>
            <a:ext cx="4609684" cy="63750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GOEs HERE</a:t>
            </a:r>
          </a:p>
        </p:txBody>
      </p:sp>
      <p:sp>
        <p:nvSpPr>
          <p:cNvPr id="3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2621" y="4090901"/>
            <a:ext cx="4609684" cy="148478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traight Connector 10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8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1648660" y="339644"/>
            <a:ext cx="10113031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399" name="Rectangle: Rounded Corners 16"/>
          <p:cNvSpPr/>
          <p:nvPr/>
        </p:nvSpPr>
        <p:spPr>
          <a:xfrm>
            <a:off x="1658835" y="229400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1730896" y="236635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1" name="Rectangle: Rounded Corners 16"/>
          <p:cNvSpPr/>
          <p:nvPr/>
        </p:nvSpPr>
        <p:spPr>
          <a:xfrm>
            <a:off x="1658835" y="3519692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730896" y="359203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3" name="Rectangle: Rounded Corners 16"/>
          <p:cNvSpPr/>
          <p:nvPr/>
        </p:nvSpPr>
        <p:spPr>
          <a:xfrm>
            <a:off x="1658835" y="478428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1730896" y="485663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5" name="Rectangle: Rounded Corners 16"/>
          <p:cNvSpPr/>
          <p:nvPr/>
        </p:nvSpPr>
        <p:spPr>
          <a:xfrm>
            <a:off x="6871764" y="229400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949265" y="236635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7" name="Rectangle: Rounded Corners 16"/>
          <p:cNvSpPr/>
          <p:nvPr/>
        </p:nvSpPr>
        <p:spPr>
          <a:xfrm>
            <a:off x="6877205" y="3519692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949265" y="359203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9" name="Rectangle: Rounded Corners 16"/>
          <p:cNvSpPr/>
          <p:nvPr/>
        </p:nvSpPr>
        <p:spPr>
          <a:xfrm>
            <a:off x="6877205" y="478428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949265" y="485663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88784" y="2512450"/>
            <a:ext cx="3995036" cy="42668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488783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13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488784" y="3745505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488783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15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2488784" y="500627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1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2488783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17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7766654" y="251245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7766654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19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7766654" y="3745505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2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766654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2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7766654" y="500627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2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7766654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23" name="Straight Connector 40"/>
          <p:cNvSpPr/>
          <p:nvPr/>
        </p:nvSpPr>
        <p:spPr>
          <a:xfrm flipH="1">
            <a:off x="1134319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1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1" y="339644"/>
            <a:ext cx="10219458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432" name="Rectangle: Rounded Corners 16"/>
          <p:cNvSpPr/>
          <p:nvPr/>
        </p:nvSpPr>
        <p:spPr>
          <a:xfrm>
            <a:off x="392621" y="229400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64682" y="2366353"/>
            <a:ext cx="369944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4" name="Rectangle: Rounded Corners 16"/>
          <p:cNvSpPr/>
          <p:nvPr/>
        </p:nvSpPr>
        <p:spPr>
          <a:xfrm>
            <a:off x="392621" y="3519692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464682" y="3592038"/>
            <a:ext cx="369944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6" name="Rectangle: Rounded Corners 16"/>
          <p:cNvSpPr/>
          <p:nvPr/>
        </p:nvSpPr>
        <p:spPr>
          <a:xfrm>
            <a:off x="392621" y="478428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464682" y="4856634"/>
            <a:ext cx="369944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8" name="Rectangle: Rounded Corners 16"/>
          <p:cNvSpPr/>
          <p:nvPr/>
        </p:nvSpPr>
        <p:spPr>
          <a:xfrm>
            <a:off x="5605550" y="229400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683051" y="236635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40" name="Rectangle: Rounded Corners 16"/>
          <p:cNvSpPr/>
          <p:nvPr/>
        </p:nvSpPr>
        <p:spPr>
          <a:xfrm>
            <a:off x="5610992" y="3519692"/>
            <a:ext cx="506948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3051" y="359203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42" name="Rectangle: Rounded Corners 16"/>
          <p:cNvSpPr/>
          <p:nvPr/>
        </p:nvSpPr>
        <p:spPr>
          <a:xfrm>
            <a:off x="5610992" y="4784288"/>
            <a:ext cx="506948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5683051" y="485663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22571" y="2512450"/>
            <a:ext cx="3995035" cy="42668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1222570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46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222570" y="3745505"/>
            <a:ext cx="3995036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4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22570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48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1222570" y="5006270"/>
            <a:ext cx="3995036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49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222570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5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6500440" y="251245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5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500440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52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500440" y="3745505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5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00440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54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6500440" y="500627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55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500440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56" name="Straight Connector 41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465" name="Straight Connector 14"/>
          <p:cNvSpPr/>
          <p:nvPr/>
        </p:nvSpPr>
        <p:spPr>
          <a:xfrm>
            <a:off x="392622" y="1405467"/>
            <a:ext cx="11369070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Rectangle: Rounded Corners 16"/>
          <p:cNvSpPr/>
          <p:nvPr/>
        </p:nvSpPr>
        <p:spPr>
          <a:xfrm>
            <a:off x="392623" y="2356447"/>
            <a:ext cx="506948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64683" y="2428792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68" name="Rectangle: Rounded Corners 16"/>
          <p:cNvSpPr/>
          <p:nvPr/>
        </p:nvSpPr>
        <p:spPr>
          <a:xfrm>
            <a:off x="392623" y="3582132"/>
            <a:ext cx="506948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464683" y="3654476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0" name="Rectangle: Rounded Corners 16"/>
          <p:cNvSpPr/>
          <p:nvPr/>
        </p:nvSpPr>
        <p:spPr>
          <a:xfrm>
            <a:off x="392623" y="4846728"/>
            <a:ext cx="506948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464683" y="491907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2" name="Rectangle: Rounded Corners 16"/>
          <p:cNvSpPr/>
          <p:nvPr/>
        </p:nvSpPr>
        <p:spPr>
          <a:xfrm>
            <a:off x="6472580" y="2356447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544640" y="2428792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Rectangle: Rounded Corners 16"/>
          <p:cNvSpPr/>
          <p:nvPr/>
        </p:nvSpPr>
        <p:spPr>
          <a:xfrm>
            <a:off x="6472580" y="3582132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544640" y="3654476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6" name="Rectangle: Rounded Corners 16"/>
          <p:cNvSpPr/>
          <p:nvPr/>
        </p:nvSpPr>
        <p:spPr>
          <a:xfrm>
            <a:off x="6472580" y="4846728"/>
            <a:ext cx="506949" cy="506949"/>
          </a:xfrm>
          <a:prstGeom prst="roundRect">
            <a:avLst>
              <a:gd name="adj" fmla="val 16667"/>
            </a:avLst>
          </a:prstGeom>
          <a:ln w="19050">
            <a:solidFill>
              <a:srgbClr val="2626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544640" y="491907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3861" y="2574889"/>
            <a:ext cx="4411705" cy="3650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1213861" y="2328031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80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213861" y="3807945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81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13861" y="3561086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82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1213861" y="5068708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8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213861" y="4821851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84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7358764" y="2574889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85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7358763" y="2328031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86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7358764" y="3807945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87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358763" y="3561086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488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7358764" y="5068708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89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7358763" y="4821851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8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1648660" y="339644"/>
            <a:ext cx="10113031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499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730896" y="236635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0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1730896" y="359203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1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1730896" y="485663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2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949265" y="236635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949265" y="359203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949265" y="485663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88784" y="2512450"/>
            <a:ext cx="3995036" cy="42668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2488783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07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2488784" y="3745505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488783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0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488784" y="500627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2488783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7766654" y="251245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766654" y="226559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13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7766654" y="3745505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7766654" y="3498646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15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7766654" y="5006270"/>
            <a:ext cx="3995035" cy="426686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6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7766654" y="4759411"/>
            <a:ext cx="3995037" cy="365096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17" name="Straight Connector 40"/>
          <p:cNvSpPr/>
          <p:nvPr/>
        </p:nvSpPr>
        <p:spPr>
          <a:xfrm flipH="1">
            <a:off x="1134319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26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527" name="Straight Connector 14"/>
          <p:cNvSpPr/>
          <p:nvPr/>
        </p:nvSpPr>
        <p:spPr>
          <a:xfrm>
            <a:off x="392622" y="2038081"/>
            <a:ext cx="11369070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464683" y="221546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9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464683" y="344114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0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4683" y="470574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1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544640" y="2215463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2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544640" y="3441148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544640" y="4705744"/>
            <a:ext cx="369945" cy="368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3861" y="2361562"/>
            <a:ext cx="4411705" cy="36507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213861" y="2114704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36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213861" y="3594617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7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1213861" y="3347758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38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1213861" y="4855381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213861" y="4608522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40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7358764" y="2361562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58763" y="2114704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42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7358764" y="3594617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7358763" y="3347758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44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7358764" y="4855381"/>
            <a:ext cx="4411705" cy="365078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5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7358763" y="4608522"/>
            <a:ext cx="4411707" cy="31238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  <a:defRPr sz="1800" b="1" cap="all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pPr>
            <a:endParaRPr/>
          </a:p>
        </p:txBody>
      </p:sp>
      <p:sp>
        <p:nvSpPr>
          <p:cNvPr id="546" name="Straight Connector 78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_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5"/>
          <p:cNvSpPr>
            <a:spLocks noGrp="1"/>
          </p:cNvSpPr>
          <p:nvPr>
            <p:ph type="pic" idx="21"/>
          </p:nvPr>
        </p:nvSpPr>
        <p:spPr>
          <a:xfrm>
            <a:off x="-1" y="0"/>
            <a:ext cx="12192003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5286195"/>
            <a:ext cx="4179376" cy="3564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1pPr>
            <a:lvl2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2pPr>
            <a:lvl3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3pPr>
            <a:lvl4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4pPr>
            <a:lvl5pPr>
              <a:lnSpc>
                <a:spcPct val="90000"/>
              </a:lnSpc>
              <a:defRPr sz="1800" b="1" cap="all" spc="300">
                <a:solidFill>
                  <a:srgbClr val="FFFFFF"/>
                </a:solidFill>
                <a:latin typeface="Speak Pro"/>
                <a:ea typeface="Speak Pro"/>
                <a:cs typeface="Speak Pro"/>
                <a:sym typeface="Speak Pro"/>
              </a:defRPr>
            </a:lvl5pPr>
          </a:lstStyle>
          <a:p>
            <a:r>
              <a:t>Subtitle goes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524000" y="2715790"/>
            <a:ext cx="4179376" cy="238760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traight Connector 6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TITLE GOE HER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0115220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392623" y="1507065"/>
            <a:ext cx="10115223" cy="48492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traight Connector 8"/>
          <p:cNvSpPr/>
          <p:nvPr/>
        </p:nvSpPr>
        <p:spPr>
          <a:xfrm flipH="1">
            <a:off x="11057681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/>
          <a:p>
            <a:r>
              <a:t>TITLE GOE HERE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92623" y="1507065"/>
            <a:ext cx="11369072" cy="48492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traight Connector 14"/>
          <p:cNvSpPr/>
          <p:nvPr/>
        </p:nvSpPr>
        <p:spPr>
          <a:xfrm>
            <a:off x="392622" y="1405467"/>
            <a:ext cx="11369070" cy="1"/>
          </a:xfrm>
          <a:prstGeom prst="line">
            <a:avLst/>
          </a:prstGeom>
          <a:ln w="1270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icture Placeholder 5"/>
          <p:cNvSpPr>
            <a:spLocks noGrp="1"/>
          </p:cNvSpPr>
          <p:nvPr>
            <p:ph type="pic" idx="21"/>
          </p:nvPr>
        </p:nvSpPr>
        <p:spPr>
          <a:xfrm>
            <a:off x="0" y="-2"/>
            <a:ext cx="12192003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TITLE GOE HER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traight Connector 8"/>
          <p:cNvSpPr/>
          <p:nvPr/>
        </p:nvSpPr>
        <p:spPr>
          <a:xfrm flipH="1">
            <a:off x="1134319" y="0"/>
            <a:ext cx="1" cy="685800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5"/>
          <p:cNvSpPr>
            <a:spLocks noGrp="1"/>
          </p:cNvSpPr>
          <p:nvPr>
            <p:ph type="pic" idx="21"/>
          </p:nvPr>
        </p:nvSpPr>
        <p:spPr>
          <a:xfrm>
            <a:off x="0" y="-2"/>
            <a:ext cx="12192003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392623" y="339644"/>
            <a:ext cx="11369069" cy="1002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GOE HERE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392623" y="1507065"/>
            <a:ext cx="11369072" cy="48492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traight Connector 11"/>
          <p:cNvSpPr/>
          <p:nvPr/>
        </p:nvSpPr>
        <p:spPr>
          <a:xfrm>
            <a:off x="0" y="5992965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GOE HERE"/>
          <p:cNvSpPr txBox="1">
            <a:spLocks noGrp="1"/>
          </p:cNvSpPr>
          <p:nvPr>
            <p:ph type="title" hasCustomPrompt="1"/>
          </p:nvPr>
        </p:nvSpPr>
        <p:spPr>
          <a:xfrm>
            <a:off x="1627321" y="339644"/>
            <a:ext cx="10134370" cy="1002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GOE HERE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27321" y="1507065"/>
            <a:ext cx="10134373" cy="4849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8"/>
          <p:cNvSpPr/>
          <p:nvPr/>
        </p:nvSpPr>
        <p:spPr>
          <a:xfrm flipH="1">
            <a:off x="1134319" y="0"/>
            <a:ext cx="1" cy="68580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solidFill>
            <a:srgbClr val="034793"/>
          </a:solidFill>
          <a:uFillTx/>
          <a:latin typeface="Sagona ExtraLight"/>
          <a:ea typeface="Sagona ExtraLight"/>
          <a:cs typeface="Sagona ExtraLight"/>
          <a:sym typeface="Sagona ExtraLight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914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1371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1828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2489200" marR="0" indent="-203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946400" marR="0" indent="-203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3403600" marR="0" indent="-203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860800" marR="0" indent="-203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82" y="471490"/>
            <a:ext cx="11038318" cy="59150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8" name="Rectangle 13"/>
          <p:cNvGrpSpPr/>
          <p:nvPr/>
        </p:nvGrpSpPr>
        <p:grpSpPr>
          <a:xfrm>
            <a:off x="1153681" y="0"/>
            <a:ext cx="11038320" cy="6858000"/>
            <a:chOff x="0" y="0"/>
            <a:chExt cx="11038318" cy="6858000"/>
          </a:xfrm>
        </p:grpSpPr>
        <p:sp>
          <p:nvSpPr>
            <p:cNvPr id="556" name="Rectangle"/>
            <p:cNvSpPr/>
            <p:nvPr/>
          </p:nvSpPr>
          <p:spPr>
            <a:xfrm>
              <a:off x="-1" y="0"/>
              <a:ext cx="11038320" cy="6858000"/>
            </a:xfrm>
            <a:prstGeom prst="rect">
              <a:avLst/>
            </a:prstGeom>
            <a:solidFill>
              <a:srgbClr val="023062">
                <a:alpha val="7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endParaRPr/>
            </a:p>
          </p:txBody>
        </p:sp>
        <p:sp>
          <p:nvSpPr>
            <p:cNvPr id="557" name="SmartRep: AI…"/>
            <p:cNvSpPr txBox="1"/>
            <p:nvPr/>
          </p:nvSpPr>
          <p:spPr>
            <a:xfrm>
              <a:off x="45719" y="1033780"/>
              <a:ext cx="10946880" cy="479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4800" b="1">
                  <a:solidFill>
                    <a:srgbClr val="FFFFFF"/>
                  </a:solidFill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endParaRPr/>
            </a:p>
            <a:p>
              <a:pPr>
                <a:defRPr sz="4800" b="1">
                  <a:solidFill>
                    <a:srgbClr val="FFFFFF"/>
                  </a:solidFill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endParaRPr/>
            </a:p>
            <a:p>
              <a:pPr>
                <a:defRPr sz="4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r>
                <a:t>SmartRep: </a:t>
              </a:r>
              <a:r>
                <a:rPr b="0"/>
                <a:t>AI </a:t>
              </a:r>
            </a:p>
            <a:p>
              <a:pPr>
                <a:defRPr sz="48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r>
                <a:t>Manual Assistant για το BMW X1</a:t>
              </a:r>
            </a:p>
            <a:p>
              <a:pPr>
                <a:defRPr sz="4800">
                  <a:solidFill>
                    <a:srgbClr val="FFFFFF"/>
                  </a:solidFill>
                  <a:latin typeface="Montserrat Bold "/>
                  <a:ea typeface="Montserrat Bold "/>
                  <a:cs typeface="Montserrat Bold "/>
                  <a:sym typeface="Montserrat Bold 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t>Προτεινόμενη λύση για ψηφιοποιημένη, διαλογική πρόσβαση στο εγχειρίδιο χρήσης</a:t>
              </a:r>
            </a:p>
          </p:txBody>
        </p:sp>
      </p:grpSp>
      <p:sp>
        <p:nvSpPr>
          <p:cNvPr id="559" name="TextBox 19"/>
          <p:cNvSpPr txBox="1"/>
          <p:nvPr/>
        </p:nvSpPr>
        <p:spPr>
          <a:xfrm>
            <a:off x="1199401" y="5782502"/>
            <a:ext cx="42161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Makeathon 2025 | Ομάδα EMPAPEI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Makeathon 2025 | Ομάδα EMPAPEI</a:t>
            </a:r>
          </a:p>
        </p:txBody>
      </p:sp>
      <p:sp>
        <p:nvSpPr>
          <p:cNvPr id="562" name="Title 2"/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70" cy="1002553"/>
          </a:xfrm>
          <a:prstGeom prst="rect">
            <a:avLst/>
          </a:prstGeom>
        </p:spPr>
        <p:txBody>
          <a:bodyPr/>
          <a:lstStyle/>
          <a:p>
            <a:r>
              <a:t>ΤΟ ΠΛΑΙΣΙΟ ΚΑΙ Η ΑΝΑΓΚΗ</a:t>
            </a:r>
          </a:p>
        </p:txBody>
      </p:sp>
      <p:sp>
        <p:nvSpPr>
          <p:cNvPr id="563" name="Text Placeholder 6"/>
          <p:cNvSpPr txBox="1">
            <a:spLocks noGrp="1"/>
          </p:cNvSpPr>
          <p:nvPr>
            <p:ph type="body" sz="half" idx="1"/>
          </p:nvPr>
        </p:nvSpPr>
        <p:spPr>
          <a:xfrm>
            <a:off x="1627321" y="1507067"/>
            <a:ext cx="10134373" cy="240220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Η τεχνολογία εξελίχθηκε. Η υποστήριξη του οδηγού; Όχι ακόμη.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 BMW Assistant αποτελεί μία καινοτόμα προσέγγιση βασισμένη σε τεχνητή νοημοσύνη που στοχεύει στην παροχή </a:t>
            </a:r>
            <a:r>
              <a:rPr>
                <a:solidFill>
                  <a:schemeClr val="accent4"/>
                </a:solidFill>
              </a:rPr>
              <a:t>διαδραστικής υποστήριξης</a:t>
            </a:r>
            <a:r>
              <a:t>, αντικαθιστώντας το παραδοσιακό εγχειρίδιο χρήσης με ένα έξυπνο, φιλικό και </a:t>
            </a:r>
            <a:r>
              <a:rPr>
                <a:solidFill>
                  <a:schemeClr val="accent4"/>
                </a:solidFill>
              </a:rPr>
              <a:t>προσωποποιημένο σύστημα καθοδήγησης</a:t>
            </a:r>
            <a:r>
              <a:t>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Μέσω </a:t>
            </a:r>
            <a:r>
              <a:rPr>
                <a:solidFill>
                  <a:schemeClr val="accent4"/>
                </a:solidFill>
              </a:rPr>
              <a:t>φυσικής γλώσσας</a:t>
            </a:r>
            <a:r>
              <a:t>, ο οδηγός μπορεί να λάβει απαντήσεις, οπτικοποιήσεις και 3D παραδείγματα λειτουργιών, βελτιώνοντας την </a:t>
            </a:r>
            <a:r>
              <a:rPr>
                <a:solidFill>
                  <a:schemeClr val="accent4"/>
                </a:solidFill>
              </a:rPr>
              <a:t>οδηγική εμπειρία </a:t>
            </a:r>
            <a:r>
              <a:t>και μειώνοντας τον </a:t>
            </a:r>
            <a:r>
              <a:rPr>
                <a:solidFill>
                  <a:schemeClr val="accent4"/>
                </a:solidFill>
              </a:rPr>
              <a:t>χρόνο εξοικείωσης </a:t>
            </a:r>
            <a:r>
              <a:t>με το όχημα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.</a:t>
            </a:r>
          </a:p>
        </p:txBody>
      </p:sp>
      <p:sp>
        <p:nvSpPr>
          <p:cNvPr id="564" name="Date Placeholder 1"/>
          <p:cNvSpPr txBox="1"/>
          <p:nvPr/>
        </p:nvSpPr>
        <p:spPr>
          <a:xfrm>
            <a:off x="883919" y="6414760"/>
            <a:ext cx="26517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5/24/2025</a:t>
            </a:r>
          </a:p>
        </p:txBody>
      </p:sp>
      <p:sp>
        <p:nvSpPr>
          <p:cNvPr id="56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66" name="TextBox 11"/>
          <p:cNvSpPr txBox="1"/>
          <p:nvPr/>
        </p:nvSpPr>
        <p:spPr>
          <a:xfrm>
            <a:off x="1909474" y="3433314"/>
            <a:ext cx="6022737" cy="310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r>
              <a:t>Στατιστικά:</a:t>
            </a:r>
          </a:p>
          <a:p>
            <a:pPr>
              <a:defRPr sz="1400" b="1"/>
            </a:pPr>
            <a:endParaRPr/>
          </a:p>
          <a:p>
            <a:pPr>
              <a:defRPr sz="1400" b="1"/>
            </a:pPr>
            <a:r>
              <a:t>51% – Μπερδεμένοι με προειδοποιήσεις στο ταμπλό</a:t>
            </a:r>
          </a:p>
          <a:p>
            <a:pPr>
              <a:defRPr sz="1400" b="1"/>
            </a:pPr>
            <a:r>
              <a:t>35% – Αγνοούν τις προειδοποιήσεις όταν εμφανίζονται</a:t>
            </a:r>
            <a:br/>
            <a:r>
              <a:rPr b="0">
                <a:latin typeface="+mn-lt"/>
                <a:ea typeface="+mn-ea"/>
                <a:cs typeface="+mn-cs"/>
                <a:sym typeface="Helvetica"/>
              </a:rPr>
              <a:t>📌 </a:t>
            </a:r>
            <a:r>
              <a:rPr b="0"/>
              <a:t>The Sun – Drivers Confused by Dashboard Lights</a:t>
            </a:r>
          </a:p>
          <a:p>
            <a:pPr>
              <a:defRPr sz="1400" b="1"/>
            </a:pPr>
            <a:endParaRPr b="0"/>
          </a:p>
          <a:p>
            <a:pPr>
              <a:defRPr sz="1400" b="1"/>
            </a:pPr>
            <a:r>
              <a:t>15% – Δεν είναι εξοικειωμένοι με το manual</a:t>
            </a:r>
            <a:br/>
            <a:r>
              <a:rPr b="0">
                <a:latin typeface="+mn-lt"/>
                <a:ea typeface="+mn-ea"/>
                <a:cs typeface="+mn-cs"/>
                <a:sym typeface="Helvetica"/>
              </a:rPr>
              <a:t>📌 </a:t>
            </a:r>
            <a:r>
              <a:rPr b="0"/>
              <a:t>TalkerResearch.com</a:t>
            </a:r>
          </a:p>
          <a:p>
            <a:pPr>
              <a:defRPr sz="1400"/>
            </a:pPr>
            <a:endParaRPr b="0"/>
          </a:p>
          <a:p>
            <a:pPr>
              <a:defRPr sz="1400" b="1"/>
            </a:pPr>
            <a:r>
              <a:t>40% – Εξεπλάγησαν από λειτουργία του αυτοκινήτου</a:t>
            </a:r>
            <a:br/>
            <a:r>
              <a:rPr b="0">
                <a:latin typeface="+mn-lt"/>
                <a:ea typeface="+mn-ea"/>
                <a:cs typeface="+mn-cs"/>
                <a:sym typeface="Helvetica"/>
              </a:rPr>
              <a:t>📌</a:t>
            </a:r>
            <a:r>
              <a:rPr b="0"/>
              <a:t> Έρευνα Πανεπιστημίου Iowa και AAA Foundation</a:t>
            </a:r>
            <a:br>
              <a:rPr b="0"/>
            </a:br>
            <a:endParaRPr b="0"/>
          </a:p>
        </p:txBody>
      </p:sp>
      <p:pic>
        <p:nvPicPr>
          <p:cNvPr id="567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80" y="3433314"/>
            <a:ext cx="4756688" cy="273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4" y="0"/>
            <a:ext cx="1106787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Rectangle 14"/>
          <p:cNvSpPr/>
          <p:nvPr/>
        </p:nvSpPr>
        <p:spPr>
          <a:xfrm>
            <a:off x="1109345" y="-2"/>
            <a:ext cx="11067875" cy="6858001"/>
          </a:xfrm>
          <a:prstGeom prst="rect">
            <a:avLst/>
          </a:prstGeom>
          <a:solidFill>
            <a:srgbClr val="023062">
              <a:alpha val="7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4800">
                <a:solidFill>
                  <a:srgbClr val="FFFFFF"/>
                </a:solidFill>
                <a:latin typeface="Montserrat Bold "/>
                <a:ea typeface="Montserrat Bold "/>
                <a:cs typeface="Montserrat Bold "/>
                <a:sym typeface="Montserrat Bold "/>
              </a:defRPr>
            </a:pPr>
            <a:endParaRPr/>
          </a:p>
        </p:txBody>
      </p:sp>
      <p:sp>
        <p:nvSpPr>
          <p:cNvPr id="571" name="TextBox 13"/>
          <p:cNvSpPr txBox="1"/>
          <p:nvPr/>
        </p:nvSpPr>
        <p:spPr>
          <a:xfrm>
            <a:off x="1295679" y="796954"/>
            <a:ext cx="59570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Bold "/>
                <a:ea typeface="Montserrat Bold "/>
                <a:cs typeface="Montserrat Bold "/>
                <a:sym typeface="Montserrat Bold "/>
              </a:defRPr>
            </a:pPr>
            <a:r>
              <a:t>🎙Tο </a:t>
            </a:r>
            <a:r>
              <a:rPr b="1"/>
              <a:t>Manual</a:t>
            </a:r>
            <a:r>
              <a:t> αποκτά φωνή</a:t>
            </a:r>
          </a:p>
        </p:txBody>
      </p:sp>
      <p:sp>
        <p:nvSpPr>
          <p:cNvPr id="572" name="TextBox 15"/>
          <p:cNvSpPr txBox="1"/>
          <p:nvPr/>
        </p:nvSpPr>
        <p:spPr>
          <a:xfrm>
            <a:off x="1295680" y="1644242"/>
            <a:ext cx="5730520" cy="340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Ένας Conversational AI Agent που:</a:t>
            </a:r>
          </a:p>
          <a:p>
            <a: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  <a:p>
            <a:pPr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Απαντά φυσικά σε ερωτήσεις οδηγού</a:t>
            </a:r>
          </a:p>
          <a:p>
            <a: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  <a:p>
            <a:pPr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Εντοπίζει τις απαντήσεις μέσα από το επίσημο manual</a:t>
            </a:r>
          </a:p>
          <a:p>
            <a: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  <a:p>
            <a:pPr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Υποστηρίζει </a:t>
            </a:r>
            <a:r>
              <a:rPr b="1"/>
              <a:t>follow-up ερωτήσεις και εικόνες</a:t>
            </a:r>
          </a:p>
          <a:p>
            <a: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 b="1"/>
          </a:p>
          <a:p>
            <a:pPr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Είναι διαθέσιμος </a:t>
            </a:r>
            <a:r>
              <a:rPr b="1"/>
              <a:t>24/7</a:t>
            </a:r>
            <a:r>
              <a:t> – χωρίς επιπλέον ανθρώπινο κόστος</a:t>
            </a:r>
          </a:p>
        </p:txBody>
      </p:sp>
      <p:pic>
        <p:nvPicPr>
          <p:cNvPr id="573" name="image-2.png" descr="imag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59" y="2139967"/>
            <a:ext cx="3222339" cy="4720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ChatGPT-KI-Auto-Fahrzeug.jpeg" descr="ChatGPT-KI-Auto-Fahrzeug.jpeg"/>
          <p:cNvPicPr>
            <a:picLocks noChangeAspect="1"/>
          </p:cNvPicPr>
          <p:nvPr/>
        </p:nvPicPr>
        <p:blipFill>
          <a:blip r:embed="rId2">
            <a:alphaModFix amt="18414"/>
          </a:blip>
          <a:stretch>
            <a:fillRect/>
          </a:stretch>
        </p:blipFill>
        <p:spPr>
          <a:xfrm>
            <a:off x="1175205" y="167237"/>
            <a:ext cx="11416170" cy="6523527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ΈΤΟΙΜΟ ΝΑ ΛΥΣΕΙ…"/>
          <p:cNvSpPr txBox="1"/>
          <p:nvPr/>
        </p:nvSpPr>
        <p:spPr>
          <a:xfrm>
            <a:off x="1386336" y="728222"/>
            <a:ext cx="5393307" cy="139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Sagona ExtraLight"/>
                <a:ea typeface="Sagona ExtraLight"/>
                <a:cs typeface="Sagona ExtraLight"/>
                <a:sym typeface="Sagona ExtraLight"/>
              </a:defRPr>
            </a:pPr>
            <a:r>
              <a:t>ΈΤΟΙΜΟ ΝΑ ΛΥΣΕΙ</a:t>
            </a:r>
          </a:p>
          <a:p>
            <a:pPr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Sagona ExtraLight"/>
                <a:ea typeface="Sagona ExtraLight"/>
                <a:cs typeface="Sagona ExtraLight"/>
                <a:sym typeface="Sagona ExtraLight"/>
              </a:defRPr>
            </a:pPr>
            <a:r>
              <a:t>ΚΑΘΕ ΑΠΟΡΙΑ </a:t>
            </a:r>
          </a:p>
        </p:txBody>
      </p:sp>
      <p:sp>
        <p:nvSpPr>
          <p:cNvPr id="577" name="💬 Απαντά με απλό και κατανοητό τρόπο…"/>
          <p:cNvSpPr txBox="1"/>
          <p:nvPr/>
        </p:nvSpPr>
        <p:spPr>
          <a:xfrm>
            <a:off x="1374852" y="2376138"/>
            <a:ext cx="5017578" cy="1755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💬 </a:t>
            </a:r>
            <a:r>
              <a:rPr b="1"/>
              <a:t>Απαντά με απλό και κατανοητό τρόπο</a:t>
            </a:r>
          </a:p>
          <a:p>
            <a:r>
              <a:t>👋 </a:t>
            </a:r>
            <a:r>
              <a:rPr b="1">
                <a:latin typeface="Open Sans Light"/>
                <a:ea typeface="Open Sans Light"/>
                <a:cs typeface="Open Sans Light"/>
                <a:sym typeface="Open Sans Light"/>
              </a:rPr>
              <a:t>Προσφέρει φιλική και ανθρώπινη εμπειρία</a:t>
            </a:r>
          </a:p>
          <a:p>
            <a:pPr>
              <a:defRPr b="1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🚀 Ταχύτητα που ταιριάζει στη BMW: 1.5”</a:t>
            </a:r>
          </a:p>
          <a:p>
            <a:endParaRPr/>
          </a:p>
        </p:txBody>
      </p:sp>
      <p:pic>
        <p:nvPicPr>
          <p:cNvPr id="57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55" y="908340"/>
            <a:ext cx="3794544" cy="541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1"/>
          <p:cNvSpPr txBox="1">
            <a:spLocks noGrp="1"/>
          </p:cNvSpPr>
          <p:nvPr>
            <p:ph type="title"/>
          </p:nvPr>
        </p:nvSpPr>
        <p:spPr>
          <a:xfrm>
            <a:off x="1516837" y="543712"/>
            <a:ext cx="5953235" cy="1111596"/>
          </a:xfrm>
          <a:prstGeom prst="rect">
            <a:avLst/>
          </a:prstGeom>
        </p:spPr>
        <p:txBody>
          <a:bodyPr/>
          <a:lstStyle>
            <a:lvl1pPr defTabSz="722376">
              <a:defRPr sz="3792" b="1">
                <a:latin typeface="Montserrat Bold "/>
                <a:ea typeface="Montserrat Bold "/>
                <a:cs typeface="Montserrat Bold "/>
                <a:sym typeface="Montserrat Bold "/>
              </a:defRPr>
            </a:lvl1pPr>
          </a:lstStyle>
          <a:p>
            <a:r>
              <a:t>ΑΚΟΜΗ ΚΑΙ όταν δεν είστε σίγουροι</a:t>
            </a:r>
          </a:p>
        </p:txBody>
      </p:sp>
      <p:sp>
        <p:nvSpPr>
          <p:cNvPr id="58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29712" y="2068195"/>
            <a:ext cx="5237653" cy="2957287"/>
          </a:xfrm>
          <a:prstGeom prst="rect">
            <a:avLst/>
          </a:prstGeom>
        </p:spPr>
        <p:txBody>
          <a:bodyPr/>
          <a:lstStyle/>
          <a:p>
            <a:pPr defTabSz="361188">
              <a:spcBef>
                <a:spcPts val="900"/>
              </a:spcBef>
              <a:defRPr sz="1817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Δεν χρειάζεται να ξέρεις τι ακριβώς συμβαίνει.</a:t>
            </a:r>
            <a:br/>
            <a:r>
              <a:t>Αρκεί να το περιγράψεις με τα λόγια σου — όπως θα το έλεγες σε έναν φίλο ή έναν μηχανικό.</a:t>
            </a:r>
          </a:p>
          <a:p>
            <a:pPr defTabSz="361188">
              <a:spcBef>
                <a:spcPts val="900"/>
              </a:spcBef>
              <a:defRPr sz="1817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Ο SmartRep καταλαβαίνει. Αναγνωρίζει την πρόθεση, ψάχνει στο εγχειρίδιο και σου δίνει τη σωστή απάντηση.</a:t>
            </a:r>
          </a:p>
          <a:p>
            <a:pPr defTabSz="361188">
              <a:spcBef>
                <a:spcPts val="900"/>
              </a:spcBef>
              <a:defRPr sz="1817" b="1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Απλά, κατανοητά, ανθρώπινα</a:t>
            </a:r>
            <a:endParaRPr b="0"/>
          </a:p>
        </p:txBody>
      </p:sp>
      <p:pic>
        <p:nvPicPr>
          <p:cNvPr id="582" name="image-3.png" descr="imag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898" y="1875386"/>
            <a:ext cx="3414951" cy="5023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Makeathon 2025 | Ομάδα EMPAPEI</a:t>
            </a:r>
          </a:p>
        </p:txBody>
      </p:sp>
      <p:sp>
        <p:nvSpPr>
          <p:cNvPr id="588" name="Title 21"/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70" cy="1002553"/>
          </a:xfrm>
          <a:prstGeom prst="rect">
            <a:avLst/>
          </a:prstGeom>
        </p:spPr>
        <p:txBody>
          <a:bodyPr/>
          <a:lstStyle>
            <a:lvl1pPr>
              <a:defRPr sz="4200" b="1">
                <a:latin typeface="Montserrat Bold "/>
                <a:ea typeface="Montserrat Bold "/>
                <a:cs typeface="Montserrat Bold "/>
                <a:sym typeface="Montserrat Bold "/>
              </a:defRPr>
            </a:lvl1pPr>
          </a:lstStyle>
          <a:p>
            <a:r>
              <a:t>Τρόπος υλοποίησησ</a:t>
            </a:r>
          </a:p>
        </p:txBody>
      </p:sp>
      <p:sp>
        <p:nvSpPr>
          <p:cNvPr id="58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627320" y="2330824"/>
            <a:ext cx="4693729" cy="384613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SzTx/>
              <a:buFontTx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Η διεπαφή υλοποιείται ως </a:t>
            </a:r>
            <a:r>
              <a:rPr b="1"/>
              <a:t>μονοσέλιδη εφαρμογή</a:t>
            </a:r>
            <a:r>
              <a:t> (SPA) με χρήση: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React</a:t>
            </a:r>
            <a:r>
              <a:t> και </a:t>
            </a:r>
            <a:r>
              <a:rPr b="1"/>
              <a:t>Vite</a:t>
            </a:r>
            <a:r>
              <a:t> για υψηλές επιδόσεις και ταχύτατη ανάπτυξη.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Tailwind CSS (μέσω CDN)</a:t>
            </a:r>
            <a:r>
              <a:t> για καθαρό και ευέλικτο styling.</a:t>
            </a:r>
          </a:p>
          <a:p>
            <a:pPr marL="0" indent="0" defTabSz="457200">
              <a:spcBef>
                <a:spcPts val="1500"/>
              </a:spcBef>
              <a:buSzTx/>
              <a:buFontTx/>
              <a:buNone/>
              <a:defRPr sz="1400" b="1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Δομή UI: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Κεφαλίδα</a:t>
            </a:r>
            <a:r>
              <a:t>: “BMW X1 Manual Assistant”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Chat Interface</a:t>
            </a:r>
            <a:r>
              <a:t> με φυσαλίδες μηνυμάτων (χρήστη &amp; βοηθού).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/>
              <a:t>Πλαίσιο εισαγωγής</a:t>
            </a:r>
            <a:r>
              <a:t> στο κάτω μέρος της οθόνης.</a:t>
            </a:r>
          </a:p>
        </p:txBody>
      </p:sp>
      <p:sp>
        <p:nvSpPr>
          <p:cNvPr id="590" name="Content Placeholder 15"/>
          <p:cNvSpPr txBox="1"/>
          <p:nvPr/>
        </p:nvSpPr>
        <p:spPr>
          <a:xfrm>
            <a:off x="7087934" y="2419195"/>
            <a:ext cx="4602288" cy="384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352043">
              <a:spcBef>
                <a:spcPts val="900"/>
              </a:spcBef>
              <a:defRPr sz="1232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Ο server βασίζεται σε </a:t>
            </a:r>
            <a:r>
              <a:rPr b="1"/>
              <a:t>FastAPI</a:t>
            </a:r>
            <a:r>
              <a:t> με </a:t>
            </a:r>
            <a:r>
              <a:rPr b="1"/>
              <a:t>Uvicorn</a:t>
            </a:r>
            <a:r>
              <a:t>, προσφέροντας RESTful Web API.</a:t>
            </a:r>
          </a:p>
          <a:p>
            <a:pPr defTabSz="352043">
              <a:spcBef>
                <a:spcPts val="1200"/>
              </a:spcBef>
              <a:defRPr sz="1232" b="1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🔍 Αναζήτηση Περιεχομένου: Azure Cognitive Search</a:t>
            </a:r>
          </a:p>
          <a:p>
            <a:pPr marL="352043" indent="-244475" defTabSz="352043">
              <a:spcBef>
                <a:spcPts val="900"/>
              </a:spcBef>
              <a:buSzPct val="100000"/>
              <a:buFont typeface="Times Roman"/>
              <a:buChar char="•"/>
              <a:defRPr sz="1232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Ενσωματωμένος </a:t>
            </a:r>
            <a:r>
              <a:rPr b="1"/>
              <a:t>δείκτης</a:t>
            </a:r>
            <a:r>
              <a:t> που βασίζεται στο PDF του επίσημου εγχειριδίου.</a:t>
            </a:r>
          </a:p>
          <a:p>
            <a:pPr marL="352043" indent="-244475" defTabSz="352043">
              <a:spcBef>
                <a:spcPts val="900"/>
              </a:spcBef>
              <a:buSzPct val="100000"/>
              <a:buFont typeface="Times Roman"/>
              <a:buChar char="•"/>
              <a:defRPr sz="1232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Το περιεχόμενο είναι χωρισμένο σε </a:t>
            </a:r>
            <a:r>
              <a:rPr b="1"/>
              <a:t>ενότητες (chunks)</a:t>
            </a:r>
            <a:r>
              <a:t> ανά κεφάλαιο, με τίτλους και σώμα κειμένου.</a:t>
            </a:r>
          </a:p>
          <a:p>
            <a:pPr defTabSz="352043">
              <a:spcBef>
                <a:spcPts val="1200"/>
              </a:spcBef>
              <a:defRPr sz="1232" b="1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💬 Δημιουργία Απάντησης: Azure OpenAI Chat</a:t>
            </a:r>
          </a:p>
          <a:p>
            <a:pPr marL="352043" indent="-244475" defTabSz="352043">
              <a:spcBef>
                <a:spcPts val="900"/>
              </a:spcBef>
              <a:buSzPct val="100000"/>
              <a:buFont typeface="Times Roman"/>
              <a:buChar char="•"/>
              <a:defRPr sz="1232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Το LLM λαμβάνει ως είσοδο το ερώτημα και τα σχετικά αποσπάσματα.</a:t>
            </a:r>
          </a:p>
          <a:p>
            <a:pPr marL="352043" indent="-244475" defTabSz="352043">
              <a:spcBef>
                <a:spcPts val="900"/>
              </a:spcBef>
              <a:buSzPct val="100000"/>
              <a:buFont typeface="Times Roman"/>
              <a:buChar char="•"/>
              <a:defRPr sz="1232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Παράγει απάντηση βασισμένη αποκλειστικά στο εγχειρίδιο, με </a:t>
            </a:r>
            <a:r>
              <a:rPr b="1"/>
              <a:t>σαφή αναφορά πηγής</a:t>
            </a:r>
            <a:r>
              <a:t> (π.χ. “Κεφ. 3.2” ή “σελ. 102”).</a:t>
            </a:r>
          </a:p>
        </p:txBody>
      </p:sp>
      <p:sp>
        <p:nvSpPr>
          <p:cNvPr id="591" name="Text Placeholder 16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lnSpc>
                <a:spcPct val="90000"/>
              </a:lnSpc>
              <a:defRPr sz="2800" b="1"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r>
              <a:t>🖥️ Frontend – React + Vite</a:t>
            </a:r>
          </a:p>
        </p:txBody>
      </p:sp>
      <p:sp>
        <p:nvSpPr>
          <p:cNvPr id="592" name="Text Placeholder 6"/>
          <p:cNvSpPr>
            <a:spLocks noGrp="1"/>
          </p:cNvSpPr>
          <p:nvPr>
            <p:ph type="body" idx="22"/>
          </p:nvPr>
        </p:nvSpPr>
        <p:spPr>
          <a:xfrm>
            <a:off x="7055088" y="1610357"/>
            <a:ext cx="4932235" cy="8239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777240">
              <a:lnSpc>
                <a:spcPct val="90000"/>
              </a:lnSpc>
              <a:spcBef>
                <a:spcPts val="800"/>
              </a:spcBef>
              <a:defRPr sz="2380" b="1">
                <a:latin typeface="Speak Pro"/>
                <a:ea typeface="Speak Pro"/>
                <a:cs typeface="Speak Pro"/>
                <a:sym typeface="Speak Pro"/>
              </a:defRPr>
            </a:lvl1pPr>
          </a:lstStyle>
          <a:p>
            <a:r>
              <a:t>🧠 Backend – FastAPI + Azure Services</a:t>
            </a:r>
          </a:p>
        </p:txBody>
      </p:sp>
      <p:sp>
        <p:nvSpPr>
          <p:cNvPr id="593" name="Date Placeholder 1"/>
          <p:cNvSpPr txBox="1"/>
          <p:nvPr/>
        </p:nvSpPr>
        <p:spPr>
          <a:xfrm>
            <a:off x="883919" y="6414760"/>
            <a:ext cx="26517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5/24/2025</a:t>
            </a:r>
          </a:p>
        </p:txBody>
      </p:sp>
      <p:sp>
        <p:nvSpPr>
          <p:cNvPr id="59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ooter Placeholder 3"/>
          <p:cNvSpPr txBox="1"/>
          <p:nvPr/>
        </p:nvSpPr>
        <p:spPr>
          <a:xfrm>
            <a:off x="4084319" y="6414760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Makeathon 2025 | Ομάδα EMPAPEI</a:t>
            </a:r>
          </a:p>
        </p:txBody>
      </p:sp>
      <p:sp>
        <p:nvSpPr>
          <p:cNvPr id="597" name="Date Placeholder 1"/>
          <p:cNvSpPr txBox="1"/>
          <p:nvPr/>
        </p:nvSpPr>
        <p:spPr>
          <a:xfrm>
            <a:off x="883919" y="6414760"/>
            <a:ext cx="26517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5/24/2025</a:t>
            </a:r>
          </a:p>
        </p:txBody>
      </p:sp>
      <p:sp>
        <p:nvSpPr>
          <p:cNvPr id="59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599" name="bmw-m-dex-about-mission-4x3.jpg" descr="bmw-m-dex-about-mission-4x3.jpg"/>
          <p:cNvPicPr>
            <a:picLocks noChangeAspect="1"/>
          </p:cNvPicPr>
          <p:nvPr/>
        </p:nvPicPr>
        <p:blipFill>
          <a:blip r:embed="rId2">
            <a:alphaModFix amt="28446"/>
          </a:blip>
          <a:srcRect/>
          <a:stretch>
            <a:fillRect/>
          </a:stretch>
        </p:blipFill>
        <p:spPr>
          <a:xfrm>
            <a:off x="1155592" y="-721571"/>
            <a:ext cx="10628469" cy="7971353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ΟΦΕΛΗ ΓΙΑ ΤΟΝ ΧΡΗΣΤΗ"/>
          <p:cNvSpPr txBox="1"/>
          <p:nvPr/>
        </p:nvSpPr>
        <p:spPr>
          <a:xfrm>
            <a:off x="1262700" y="347476"/>
            <a:ext cx="50573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200" b="1">
                <a:solidFill>
                  <a:srgbClr val="FFFFFF"/>
                </a:solidFill>
                <a:latin typeface="Montserrat Bold "/>
                <a:ea typeface="Montserrat Bold "/>
                <a:cs typeface="Montserrat Bold "/>
                <a:sym typeface="Montserrat Bold "/>
              </a:defRPr>
            </a:lvl1pPr>
          </a:lstStyle>
          <a:p>
            <a:r>
              <a:t>ΟΦΕΛΗ ΓΙΑ ΤΟΝ ΧΡΗΣΤΗ</a:t>
            </a:r>
          </a:p>
        </p:txBody>
      </p:sp>
      <p:sp>
        <p:nvSpPr>
          <p:cNvPr id="601" name="Ταχύτερη επίλυση αποριών για λειτουργίες ➤ Οι οδηγοί χρειάζονται κατά μέσο όρο 4–6 λεπτά για να εντοπίσουν πληροφορία σε έντυπο manual ➤ O Assistant δίνει άμεση απάντηση με φωνητική/κειμενική ερώτηση.…"/>
          <p:cNvSpPr txBox="1"/>
          <p:nvPr/>
        </p:nvSpPr>
        <p:spPr>
          <a:xfrm>
            <a:off x="1303929" y="1404094"/>
            <a:ext cx="9175401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 i="1"/>
              <a:t>Ταχύτερη επίλυση αποριών για λειτουργίες</a:t>
            </a:r>
            <a:br/>
            <a:r>
              <a:rPr>
                <a:solidFill>
                  <a:srgbClr val="BC1F13"/>
                </a:solidFill>
              </a:rPr>
              <a:t>➤</a:t>
            </a:r>
            <a:r>
              <a:t> Οι οδηγοί χρειάζονται κατά μέσο όρο 4–6 λεπτά για να εντοπίσουν πληροφορία σε έντυπο manual</a:t>
            </a:r>
            <a:br/>
            <a:r>
              <a:rPr>
                <a:solidFill>
                  <a:srgbClr val="0DFF27"/>
                </a:solidFill>
              </a:rPr>
              <a:t>➤</a:t>
            </a:r>
            <a:r>
              <a:t> O Assistant δίνει άμεση απάντηση με φωνητική/κειμενική ερώτηση.</a:t>
            </a:r>
          </a:p>
          <a:p>
            <a:pPr defTabSz="457200">
              <a:spcBef>
                <a:spcPts val="1200"/>
              </a:spcBef>
              <a:defRPr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 i="1"/>
              <a:t>Μείωση άγχους από προειδοποιήσεις</a:t>
            </a:r>
            <a:br/>
            <a:r>
              <a:rPr>
                <a:solidFill>
                  <a:srgbClr val="FF2016"/>
                </a:solidFill>
              </a:rPr>
              <a:t>➤</a:t>
            </a:r>
            <a:r>
              <a:t> 51% των οδηγών δηλώνουν ότι μπερδεύονται με προειδοποιήσεις στο ταμπλό</a:t>
            </a:r>
            <a:br/>
            <a:r>
              <a:rPr>
                <a:solidFill>
                  <a:srgbClr val="07FF15"/>
                </a:solidFill>
              </a:rPr>
              <a:t>➤</a:t>
            </a:r>
            <a:r>
              <a:t> O Assistant απαντά άμεσα με εξήγηση και οπτικοποίηση κάθε εικονιδίου.</a:t>
            </a:r>
          </a:p>
          <a:p>
            <a:pPr defTabSz="457200">
              <a:spcBef>
                <a:spcPts val="1200"/>
              </a:spcBef>
              <a:defRPr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 i="1"/>
              <a:t>Αποφυγή επικίνδυνης αμέλειας</a:t>
            </a:r>
            <a:br/>
            <a:r>
              <a:rPr>
                <a:solidFill>
                  <a:srgbClr val="FF1E18"/>
                </a:solidFill>
              </a:rPr>
              <a:t>➤</a:t>
            </a:r>
            <a:r>
              <a:t> 35% αγνοούν τις προειδοποιήσεις όταν εμφανίζονται</a:t>
            </a:r>
            <a:br/>
            <a:r>
              <a:rPr>
                <a:solidFill>
                  <a:srgbClr val="01FF11"/>
                </a:solidFill>
              </a:rPr>
              <a:t>➤</a:t>
            </a:r>
            <a:r>
              <a:t> O Assistant λειτουργεί ως υπενθύμιση και εξηγεί συνέπειες μη αντίδρασης.</a:t>
            </a:r>
          </a:p>
          <a:p>
            <a:pPr defTabSz="457200">
              <a:spcBef>
                <a:spcPts val="1200"/>
              </a:spcBef>
              <a:defRPr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 i="1"/>
              <a:t>Εξατομικευμένη υποστήριξη βάσει μοντέλου/έκδοσης</a:t>
            </a:r>
            <a:br/>
            <a:r>
              <a:rPr>
                <a:solidFill>
                  <a:srgbClr val="0CFF1A"/>
                </a:solidFill>
              </a:rPr>
              <a:t>➤</a:t>
            </a:r>
            <a:r>
              <a:t> O Assistant βασίζεται σε δεδομένα από το συγκεκριμένο όχημα του χρήστη.</a:t>
            </a:r>
          </a:p>
          <a:p>
            <a:pPr defTabSz="457200">
              <a:spcBef>
                <a:spcPts val="1200"/>
              </a:spcBef>
              <a:defRPr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b="1" i="1"/>
              <a:t>Πρόσβαση σε πληροφορίες με φυσικό τρόπο</a:t>
            </a:r>
            <a:br/>
            <a:r>
              <a:rPr>
                <a:solidFill>
                  <a:srgbClr val="0CFF1A"/>
                </a:solidFill>
              </a:rPr>
              <a:t>➤</a:t>
            </a:r>
            <a:r>
              <a:t> Οι οδηγοί προτιμούν φωνητική υποστήριξη και διαδραστικά μοντέλα έναντι ανάγνωσης.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604" name="output-2.png" descr="output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67" y="1145068"/>
            <a:ext cx="6379126" cy="5454615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OADMAP"/>
          <p:cNvSpPr txBox="1"/>
          <p:nvPr/>
        </p:nvSpPr>
        <p:spPr>
          <a:xfrm>
            <a:off x="1583893" y="50399"/>
            <a:ext cx="325364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Montserrat Bold "/>
                <a:ea typeface="Montserrat Bold "/>
                <a:cs typeface="Montserrat Bold "/>
                <a:sym typeface="Montserrat Bold "/>
              </a:defRPr>
            </a:lvl1pPr>
          </a:lstStyle>
          <a:p>
            <a:r>
              <a:t>ROADMAP</a:t>
            </a:r>
          </a:p>
        </p:txBody>
      </p:sp>
      <p:sp>
        <p:nvSpPr>
          <p:cNvPr id="606" name="🚀Ενσωμάτωση στο υπάρχον περιβάλλον υποστήριξης πελατών BMW για δοκιμαστική χρήση σε πραγματικές συνθήκες.…"/>
          <p:cNvSpPr txBox="1"/>
          <p:nvPr/>
        </p:nvSpPr>
        <p:spPr>
          <a:xfrm>
            <a:off x="1517616" y="1136243"/>
            <a:ext cx="3797776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br/>
            <a:r>
              <a:t>🚀Ενσωμάτωση στο υπάρχον περιβάλλον υποστήριξης πελατών BMW για δοκιμαστική χρήση σε πραγματικές συνθήκες.</a:t>
            </a:r>
          </a:p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br/>
            <a:r>
              <a:t>📦 Δημιουργία 3D modules και οδηγικού περιεχομένου για αντίστοιχα οχήματα.</a:t>
            </a:r>
          </a:p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br/>
            <a:r>
              <a:t>🌐 Υποστήριξη φυσικής γλώσσας σε γερμανικά, ελληνικά, ισπανικά κ.ά., με real-time μετάφραση.</a:t>
            </a:r>
          </a:p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  <a:p>
            <a:pPr defTabSz="457200">
              <a:spcBef>
                <a:spcPts val="1200"/>
              </a:spcBef>
              <a:defRPr sz="1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br/>
            <a:r>
              <a:t>🤝 Ευθυγράμμιση της βάσης γνώσεων με τις τεχνικές οδηγίες των συνεργείων και των εξουσιοδοτημένων αντιπροσωπειών.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Screenshot 2025-05-24 at 6.54.34 PM.png" descr="Screenshot 2025-05-24 at 6.54.34 PM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1979" b="11979"/>
          <a:stretch>
            <a:fillRect/>
          </a:stretch>
        </p:blipFill>
        <p:spPr>
          <a:xfrm>
            <a:off x="-101" y="1215342"/>
            <a:ext cx="6276426" cy="4772710"/>
          </a:xfrm>
          <a:prstGeom prst="rect">
            <a:avLst/>
          </a:prstGeom>
        </p:spPr>
      </p:pic>
      <p:sp>
        <p:nvSpPr>
          <p:cNvPr id="609" name="&quot;Δεν επανεφευρίσκουμε το manual. Επανεφευρίσκουμε τη σχέση του οδηγού με το αυτοκίνητό του.&quot;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0000"/>
              </a:lnSpc>
              <a:defRPr sz="2500" b="1" cap="none">
                <a:solidFill>
                  <a:srgbClr val="000000"/>
                </a:solidFill>
                <a:latin typeface="Montserrat Bold "/>
                <a:ea typeface="Montserrat Bold "/>
                <a:cs typeface="Montserrat Bold "/>
                <a:sym typeface="Montserrat Bold "/>
              </a:defRPr>
            </a:pPr>
            <a:r>
              <a:t>"Δεν επανεφευρίσκουμε το manual. Επανεφευρίσκουμε τη σχέση του οδηγού με το αυτοκίνητό του."</a:t>
            </a:r>
          </a:p>
          <a:p>
            <a:pPr algn="l" defTabSz="457200">
              <a:lnSpc>
                <a:spcPct val="100000"/>
              </a:lnSpc>
              <a:defRPr sz="2500" b="1" cap="none">
                <a:solidFill>
                  <a:srgbClr val="000000"/>
                </a:solidFill>
                <a:latin typeface="Montserrat Bold "/>
                <a:ea typeface="Montserrat Bold "/>
                <a:cs typeface="Montserrat Bold "/>
                <a:sym typeface="Montserrat Bold "/>
              </a:defRPr>
            </a:pPr>
            <a:r>
              <a:t>— Ομάδα EMPAPEI</a:t>
            </a:r>
          </a:p>
        </p:txBody>
      </p:sp>
      <p:sp>
        <p:nvSpPr>
          <p:cNvPr id="610" name="Overview"/>
          <p:cNvSpPr txBox="1"/>
          <p:nvPr/>
        </p:nvSpPr>
        <p:spPr>
          <a:xfrm>
            <a:off x="593797" y="188552"/>
            <a:ext cx="317427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4500" cap="all">
                <a:solidFill>
                  <a:srgbClr val="034793"/>
                </a:solidFill>
                <a:latin typeface="Sagona ExtraLight"/>
                <a:ea typeface="Sagona ExtraLight"/>
                <a:cs typeface="Sagona ExtraLight"/>
                <a:sym typeface="Sagona ExtraLight"/>
              </a:defRPr>
            </a:lvl1pPr>
          </a:lstStyle>
          <a:p>
            <a:r>
              <a:t>Overview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 Light</vt:lpstr>
      <vt:lpstr>Sagona ExtraLight</vt:lpstr>
      <vt:lpstr>Speak Pro</vt:lpstr>
      <vt:lpstr>Times Roman</vt:lpstr>
      <vt:lpstr>Office Theme</vt:lpstr>
      <vt:lpstr>PowerPoint Presentation</vt:lpstr>
      <vt:lpstr>ΤΟ ΠΛΑΙΣΙΟ ΚΑΙ Η ΑΝΑΓΚΗ</vt:lpstr>
      <vt:lpstr>PowerPoint Presentation</vt:lpstr>
      <vt:lpstr>PowerPoint Presentation</vt:lpstr>
      <vt:lpstr>ΑΚΟΜΗ ΚΑΙ όταν δεν είστε σίγουροι</vt:lpstr>
      <vt:lpstr>Τρόπος υλοποίησησ</vt:lpstr>
      <vt:lpstr>PowerPoint Presentation</vt:lpstr>
      <vt:lpstr>PowerPoint Presentation</vt:lpstr>
      <vt:lpstr>"Δεν επανεφευρίσκουμε το manual. Επανεφευρίσκουμε τη σχέση του οδηγού με το αυτοκίνητό του." — Ομάδα EMPAPEI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ANTONIOS LEVEIDIOTIS</cp:lastModifiedBy>
  <cp:revision>1</cp:revision>
  <dcterms:modified xsi:type="dcterms:W3CDTF">2025-05-25T18:10:43Z</dcterms:modified>
</cp:coreProperties>
</file>