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71" r:id="rId14"/>
    <p:sldId id="266" r:id="rId15"/>
    <p:sldId id="267" r:id="rId16"/>
    <p:sldId id="268" r:id="rId17"/>
  </p:sldIdLst>
  <p:sldSz cx="9144000" cy="5143500" type="screen16x9"/>
  <p:notesSz cx="6858000" cy="9144000"/>
  <p:embeddedFontLst>
    <p:embeddedFont>
      <p:font typeface="Rubik" panose="020B0604020202020204" charset="-79"/>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95BB08-D374-4587-AEBE-8743D1D0FFE7}">
  <a:tblStyle styleId="{1895BB08-D374-4587-AEBE-8743D1D0FF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08"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874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879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05f6f5b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05f6f5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11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okerstudio.google.com/reporting/24b99bcb-0787-445e-b8a0-5f0ebcfe370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FKbFqPS7tlZ2PxVjO_nWJCCZ5-hLuw7E/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rive.google.com/file/d/1jjSJ_7Ni-2e-TH7b7S1T8VlfCmlr6xkm/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dirty="0"/>
              <a:t>Soal &amp; Template Jawaban</a:t>
            </a:r>
            <a:endParaRPr dirty="0"/>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t>Task 5</a:t>
            </a:r>
            <a:endParaRPr dirty="0"/>
          </a:p>
          <a:p>
            <a:pPr marL="0" lvl="0" indent="0" algn="ctr" rtl="0">
              <a:spcBef>
                <a:spcPts val="0"/>
              </a:spcBef>
              <a:spcAft>
                <a:spcPts val="0"/>
              </a:spcAft>
              <a:buNone/>
            </a:pPr>
            <a:r>
              <a:rPr lang="id" dirty="0"/>
              <a:t>Nama :</a:t>
            </a:r>
            <a:r>
              <a:rPr lang="en-US" dirty="0"/>
              <a:t> Antonius Andi Syah Putra Halawa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a:t>Table Base “&lt;&lt;Nama Tabel&gt;&gt;”</a:t>
            </a:r>
            <a:endParaRPr/>
          </a:p>
          <a:p>
            <a:pPr marL="0" lvl="0" indent="0" algn="l" rtl="0">
              <a:spcBef>
                <a:spcPts val="0"/>
              </a:spcBef>
              <a:spcAft>
                <a:spcPts val="0"/>
              </a:spcAft>
              <a:buNone/>
            </a:pPr>
            <a:endParaRPr/>
          </a:p>
        </p:txBody>
      </p:sp>
      <p:graphicFrame>
        <p:nvGraphicFramePr>
          <p:cNvPr id="98" name="Google Shape;98;p20"/>
          <p:cNvGraphicFramePr/>
          <p:nvPr>
            <p:extLst>
              <p:ext uri="{D42A27DB-BD31-4B8C-83A1-F6EECF244321}">
                <p14:modId xmlns:p14="http://schemas.microsoft.com/office/powerpoint/2010/main" val="1989858953"/>
              </p:ext>
            </p:extLst>
          </p:nvPr>
        </p:nvGraphicFramePr>
        <p:xfrm>
          <a:off x="462649" y="1017725"/>
          <a:ext cx="6525979" cy="4045017"/>
        </p:xfrm>
        <a:graphic>
          <a:graphicData uri="http://schemas.openxmlformats.org/drawingml/2006/table">
            <a:tbl>
              <a:tblPr>
                <a:noFill/>
                <a:tableStyleId>{1895BB08-D374-4587-AEBE-8743D1D0FFE7}</a:tableStyleId>
              </a:tblPr>
              <a:tblGrid>
                <a:gridCol w="1526941">
                  <a:extLst>
                    <a:ext uri="{9D8B030D-6E8A-4147-A177-3AD203B41FA5}">
                      <a16:colId xmlns:a16="http://schemas.microsoft.com/office/drawing/2014/main" val="20000"/>
                    </a:ext>
                  </a:extLst>
                </a:gridCol>
                <a:gridCol w="855549">
                  <a:extLst>
                    <a:ext uri="{9D8B030D-6E8A-4147-A177-3AD203B41FA5}">
                      <a16:colId xmlns:a16="http://schemas.microsoft.com/office/drawing/2014/main" val="20001"/>
                    </a:ext>
                  </a:extLst>
                </a:gridCol>
                <a:gridCol w="2039665">
                  <a:extLst>
                    <a:ext uri="{9D8B030D-6E8A-4147-A177-3AD203B41FA5}">
                      <a16:colId xmlns:a16="http://schemas.microsoft.com/office/drawing/2014/main" val="20002"/>
                    </a:ext>
                  </a:extLst>
                </a:gridCol>
                <a:gridCol w="2103824">
                  <a:extLst>
                    <a:ext uri="{9D8B030D-6E8A-4147-A177-3AD203B41FA5}">
                      <a16:colId xmlns:a16="http://schemas.microsoft.com/office/drawing/2014/main" val="20003"/>
                    </a:ext>
                  </a:extLst>
                </a:gridCol>
              </a:tblGrid>
              <a:tr h="480432">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column</a:t>
                      </a:r>
                      <a:endParaRPr sz="1300" b="1" dirty="0">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a:latin typeface="Rubik" panose="020B0604020202020204" charset="-79"/>
                          <a:cs typeface="Rubik" panose="020B0604020202020204" charset="-79"/>
                        </a:rPr>
                        <a:t>data type</a:t>
                      </a:r>
                      <a:endParaRPr sz="1300" b="1">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1300" b="1" dirty="0">
                          <a:solidFill>
                            <a:schemeClr val="dk1"/>
                          </a:solidFill>
                          <a:latin typeface="Rubik" panose="020B0604020202020204" charset="-79"/>
                          <a:cs typeface="Rubik" panose="020B0604020202020204" charset="-79"/>
                        </a:rPr>
                        <a:t>description</a:t>
                      </a:r>
                      <a:endParaRPr sz="1300" b="1" dirty="0">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transformation</a:t>
                      </a:r>
                      <a:endParaRPr sz="1300" b="1" dirty="0">
                        <a:latin typeface="Rubik" panose="020B0604020202020204" charset="-79"/>
                        <a:cs typeface="Rubik" panose="020B0604020202020204" charset="-79"/>
                      </a:endParaRPr>
                    </a:p>
                  </a:txBody>
                  <a:tcPr marL="91425" marR="91425" marT="91425" marB="91425"/>
                </a:tc>
                <a:extLst>
                  <a:ext uri="{0D108BD9-81ED-4DB2-BD59-A6C34878D82A}">
                    <a16:rowId xmlns:a16="http://schemas.microsoft.com/office/drawing/2014/main" val="10000"/>
                  </a:ext>
                </a:extLst>
              </a:tr>
              <a:tr h="227585">
                <a:tc>
                  <a:txBody>
                    <a:bodyPr/>
                    <a:lstStyle/>
                    <a:p>
                      <a:pPr fontAlgn="base"/>
                      <a:r>
                        <a:rPr lang="en-US" sz="1200" dirty="0" err="1">
                          <a:effectLst/>
                          <a:latin typeface="Rubik" panose="020B0604020202020204" charset="-79"/>
                          <a:cs typeface="Rubik" panose="020B0604020202020204" charset="-79"/>
                        </a:rPr>
                        <a:t>cabang_sales</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Sales branch</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1"/>
                  </a:ext>
                </a:extLst>
              </a:tr>
              <a:tr h="379308">
                <a:tc>
                  <a:txBody>
                    <a:bodyPr/>
                    <a:lstStyle/>
                    <a:p>
                      <a:pPr fontAlgn="base"/>
                      <a:r>
                        <a:rPr lang="en-US" sz="1200">
                          <a:effectLst/>
                          <a:latin typeface="Rubik" panose="020B0604020202020204" charset="-79"/>
                          <a:cs typeface="Rubik" panose="020B0604020202020204" charset="-79"/>
                        </a:rPr>
                        <a:t>id_group</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group</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2"/>
                  </a:ext>
                </a:extLst>
              </a:tr>
              <a:tr h="293542">
                <a:tc>
                  <a:txBody>
                    <a:bodyPr/>
                    <a:lstStyle/>
                    <a:p>
                      <a:pPr fontAlgn="base"/>
                      <a:r>
                        <a:rPr lang="en-US" sz="1200">
                          <a:effectLst/>
                          <a:latin typeface="Rubik" panose="020B0604020202020204" charset="-79"/>
                          <a:cs typeface="Rubik" panose="020B0604020202020204" charset="-79"/>
                        </a:rPr>
                        <a:t>group</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Group of the product</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3"/>
                  </a:ext>
                </a:extLst>
              </a:tr>
              <a:tr h="293542">
                <a:tc>
                  <a:txBody>
                    <a:bodyPr/>
                    <a:lstStyle/>
                    <a:p>
                      <a:pPr fontAlgn="base"/>
                      <a:r>
                        <a:rPr lang="en-US" sz="1200">
                          <a:effectLst/>
                          <a:latin typeface="Rubik" panose="020B0604020202020204" charset="-79"/>
                          <a:cs typeface="Rubik" panose="020B0604020202020204" charset="-79"/>
                        </a:rPr>
                        <a:t>kode_barang</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Code for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4"/>
                  </a:ext>
                </a:extLst>
              </a:tr>
              <a:tr h="293542">
                <a:tc>
                  <a:txBody>
                    <a:bodyPr/>
                    <a:lstStyle/>
                    <a:p>
                      <a:pPr fontAlgn="base"/>
                      <a:r>
                        <a:rPr lang="en-US" sz="1200">
                          <a:effectLst/>
                          <a:latin typeface="Rubik" panose="020B0604020202020204" charset="-79"/>
                          <a:cs typeface="Rubik" panose="020B0604020202020204" charset="-79"/>
                        </a:rPr>
                        <a:t>sektor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Sector of the product</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5"/>
                  </a:ext>
                </a:extLst>
              </a:tr>
              <a:tr h="293542">
                <a:tc>
                  <a:txBody>
                    <a:bodyPr/>
                    <a:lstStyle/>
                    <a:p>
                      <a:pPr fontAlgn="base"/>
                      <a:r>
                        <a:rPr lang="en-US" sz="1200">
                          <a:effectLst/>
                          <a:latin typeface="Rubik" panose="020B0604020202020204" charset="-79"/>
                          <a:cs typeface="Rubik" panose="020B0604020202020204" charset="-79"/>
                        </a:rPr>
                        <a:t>nama_barang</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Name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6"/>
                  </a:ext>
                </a:extLst>
              </a:tr>
              <a:tr h="227585">
                <a:tc>
                  <a:txBody>
                    <a:bodyPr/>
                    <a:lstStyle/>
                    <a:p>
                      <a:pPr fontAlgn="base"/>
                      <a:r>
                        <a:rPr lang="en-US" sz="1200">
                          <a:effectLst/>
                          <a:latin typeface="Rubik" panose="020B0604020202020204" charset="-79"/>
                          <a:cs typeface="Rubik" panose="020B0604020202020204" charset="-79"/>
                        </a:rPr>
                        <a:t>tipe</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Type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7"/>
                  </a:ext>
                </a:extLst>
              </a:tr>
              <a:tr h="379308">
                <a:tc>
                  <a:txBody>
                    <a:bodyPr/>
                    <a:lstStyle/>
                    <a:p>
                      <a:pPr fontAlgn="base"/>
                      <a:r>
                        <a:rPr lang="en-US" sz="1200">
                          <a:effectLst/>
                          <a:latin typeface="Rubik" panose="020B0604020202020204" charset="-79"/>
                          <a:cs typeface="Rubik" panose="020B0604020202020204" charset="-79"/>
                        </a:rPr>
                        <a:t>nama_tipe</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Name of the type of item sold</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8"/>
                  </a:ext>
                </a:extLst>
              </a:tr>
              <a:tr h="371519">
                <a:tc>
                  <a:txBody>
                    <a:bodyPr/>
                    <a:lstStyle/>
                    <a:p>
                      <a:pPr fontAlgn="base"/>
                      <a:r>
                        <a:rPr lang="en-US" sz="1200">
                          <a:effectLst/>
                          <a:latin typeface="Rubik" panose="020B0604020202020204" charset="-79"/>
                          <a:cs typeface="Rubik" panose="020B0604020202020204" charset="-79"/>
                        </a:rPr>
                        <a:t>kode_lini</a:t>
                      </a:r>
                    </a:p>
                  </a:txBody>
                  <a:tcPr anchor="ctr"/>
                </a:tc>
                <a:tc>
                  <a:txBody>
                    <a:bodyPr/>
                    <a:lstStyle/>
                    <a:p>
                      <a:pPr fontAlgn="base"/>
                      <a:r>
                        <a:rPr lang="en-US" sz="1200">
                          <a:effectLst/>
                          <a:latin typeface="Rubik" panose="020B0604020202020204" charset="-79"/>
                          <a:cs typeface="Rubik" panose="020B0604020202020204" charset="-79"/>
                        </a:rPr>
                        <a:t>int</a:t>
                      </a:r>
                    </a:p>
                  </a:txBody>
                  <a:tcPr anchor="ctr"/>
                </a:tc>
                <a:tc>
                  <a:txBody>
                    <a:bodyPr/>
                    <a:lstStyle/>
                    <a:p>
                      <a:pPr fontAlgn="base"/>
                      <a:r>
                        <a:rPr lang="en-US" sz="1200">
                          <a:effectLst/>
                          <a:latin typeface="Rubik" panose="020B0604020202020204" charset="-79"/>
                          <a:cs typeface="Rubik" panose="020B0604020202020204" charset="-79"/>
                        </a:rPr>
                        <a:t>Code for the product line</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2485577029"/>
                  </a:ext>
                </a:extLst>
              </a:tr>
              <a:tr h="371519">
                <a:tc>
                  <a:txBody>
                    <a:bodyPr/>
                    <a:lstStyle/>
                    <a:p>
                      <a:pPr fontAlgn="base"/>
                      <a:r>
                        <a:rPr lang="en-US" sz="1200">
                          <a:effectLst/>
                          <a:latin typeface="Rubik" panose="020B0604020202020204" charset="-79"/>
                          <a:cs typeface="Rubik" panose="020B0604020202020204" charset="-79"/>
                        </a:rPr>
                        <a:t>kemasan</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Packaging of the item sold</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3519548132"/>
                  </a:ext>
                </a:extLst>
              </a:tr>
            </a:tbl>
          </a:graphicData>
        </a:graphic>
      </p:graphicFrame>
    </p:spTree>
    <p:extLst>
      <p:ext uri="{BB962C8B-B14F-4D97-AF65-F5344CB8AC3E}">
        <p14:creationId xmlns:p14="http://schemas.microsoft.com/office/powerpoint/2010/main" val="347038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Aggregate “&lt;&lt;Nama Tabel&gt;&gt;”</a:t>
            </a:r>
            <a:endParaRPr/>
          </a:p>
        </p:txBody>
      </p:sp>
      <p:sp>
        <p:nvSpPr>
          <p:cNvPr id="104" name="Google Shape;104;p21"/>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pic>
        <p:nvPicPr>
          <p:cNvPr id="2" name="Picture 1">
            <a:extLst>
              <a:ext uri="{FF2B5EF4-FFF2-40B4-BE49-F238E27FC236}">
                <a16:creationId xmlns:a16="http://schemas.microsoft.com/office/drawing/2014/main" id="{B856EBB8-C515-0881-25B7-7C9B9F81DE2F}"/>
              </a:ext>
            </a:extLst>
          </p:cNvPr>
          <p:cNvPicPr>
            <a:picLocks noChangeAspect="1"/>
          </p:cNvPicPr>
          <p:nvPr/>
        </p:nvPicPr>
        <p:blipFill>
          <a:blip r:embed="rId3"/>
          <a:stretch>
            <a:fillRect/>
          </a:stretch>
        </p:blipFill>
        <p:spPr>
          <a:xfrm>
            <a:off x="551027" y="1017725"/>
            <a:ext cx="7034518" cy="36345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2721554092"/>
              </p:ext>
            </p:extLst>
          </p:nvPr>
        </p:nvGraphicFramePr>
        <p:xfrm>
          <a:off x="462650" y="1071075"/>
          <a:ext cx="8283325" cy="3352520"/>
        </p:xfrm>
        <a:graphic>
          <a:graphicData uri="http://schemas.openxmlformats.org/drawingml/2006/table">
            <a:tbl>
              <a:tblPr>
                <a:noFill/>
                <a:tableStyleId>{1895BB08-D374-4587-AEBE-8743D1D0FFE7}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1300" b="1">
                          <a:latin typeface="Rubik" panose="020B0604020202020204" charset="-79"/>
                          <a:cs typeface="Rubik" panose="020B0604020202020204" charset="-79"/>
                        </a:rPr>
                        <a:t>column</a:t>
                      </a:r>
                      <a:endParaRPr sz="1300" b="1">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a:latin typeface="Rubik" panose="020B0604020202020204" charset="-79"/>
                          <a:cs typeface="Rubik" panose="020B0604020202020204" charset="-79"/>
                        </a:rPr>
                        <a:t>data type</a:t>
                      </a:r>
                      <a:endParaRPr sz="1300" b="1">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a:solidFill>
                            <a:srgbClr val="000000"/>
                          </a:solidFill>
                          <a:latin typeface="Rubik" panose="020B0604020202020204" charset="-79"/>
                          <a:cs typeface="Rubik" panose="020B0604020202020204" charset="-79"/>
                        </a:rPr>
                        <a:t>description</a:t>
                      </a:r>
                      <a:endParaRPr sz="1300" b="1">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transformation</a:t>
                      </a:r>
                      <a:endParaRPr sz="1300" b="1" dirty="0">
                        <a:latin typeface="Rubik" panose="020B0604020202020204" charset="-79"/>
                        <a:cs typeface="Rubik" panose="020B0604020202020204" charset="-79"/>
                      </a:endParaRPr>
                    </a:p>
                  </a:txBody>
                  <a:tcPr marL="91425" marR="91425" marT="91425" marB="91425"/>
                </a:tc>
                <a:extLst>
                  <a:ext uri="{0D108BD9-81ED-4DB2-BD59-A6C34878D82A}">
                    <a16:rowId xmlns:a16="http://schemas.microsoft.com/office/drawing/2014/main" val="10000"/>
                  </a:ext>
                </a:extLst>
              </a:tr>
              <a:tr h="320000">
                <a:tc>
                  <a:txBody>
                    <a:bodyPr/>
                    <a:lstStyle/>
                    <a:p>
                      <a:pPr fontAlgn="base"/>
                      <a:r>
                        <a:rPr lang="en-US" sz="1200">
                          <a:effectLst/>
                          <a:latin typeface="Rubik" panose="020B0604020202020204" charset="-79"/>
                          <a:cs typeface="Rubik" panose="020B0604020202020204" charset="-79"/>
                        </a:rPr>
                        <a:t>tanggal</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Date of the transaction</a:t>
                      </a:r>
                    </a:p>
                  </a:txBody>
                  <a:tcPr anchor="ctr"/>
                </a:tc>
                <a:tc>
                  <a:txBody>
                    <a:bodyPr/>
                    <a:lstStyle/>
                    <a:p>
                      <a:pPr fontAlgn="base"/>
                      <a:r>
                        <a:rPr lang="en-US" sz="1200">
                          <a:effectLst/>
                          <a:latin typeface="Rubik" panose="020B0604020202020204" charset="-79"/>
                          <a:cs typeface="Rubik" panose="020B0604020202020204" charset="-79"/>
                        </a:rPr>
                        <a:t>Convert to date data type</a:t>
                      </a:r>
                    </a:p>
                  </a:txBody>
                  <a:tcPr anchor="ctr"/>
                </a:tc>
                <a:extLst>
                  <a:ext uri="{0D108BD9-81ED-4DB2-BD59-A6C34878D82A}">
                    <a16:rowId xmlns:a16="http://schemas.microsoft.com/office/drawing/2014/main" val="10001"/>
                  </a:ext>
                </a:extLst>
              </a:tr>
              <a:tr h="320000">
                <a:tc>
                  <a:txBody>
                    <a:bodyPr/>
                    <a:lstStyle/>
                    <a:p>
                      <a:pPr fontAlgn="base"/>
                      <a:r>
                        <a:rPr lang="en-US" sz="1200">
                          <a:effectLst/>
                          <a:latin typeface="Rubik" panose="020B0604020202020204" charset="-79"/>
                          <a:cs typeface="Rubik" panose="020B0604020202020204" charset="-79"/>
                        </a:rPr>
                        <a:t>id_customer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customer</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2"/>
                  </a:ext>
                </a:extLst>
              </a:tr>
              <a:tr h="320000">
                <a:tc>
                  <a:txBody>
                    <a:bodyPr/>
                    <a:lstStyle/>
                    <a:p>
                      <a:pPr fontAlgn="base"/>
                      <a:r>
                        <a:rPr lang="en-US" sz="1200">
                          <a:effectLst/>
                          <a:latin typeface="Rubik" panose="020B0604020202020204" charset="-79"/>
                          <a:cs typeface="Rubik" panose="020B0604020202020204" charset="-79"/>
                        </a:rPr>
                        <a:t>id_distributor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distributor</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3"/>
                  </a:ext>
                </a:extLst>
              </a:tr>
              <a:tr h="320000">
                <a:tc>
                  <a:txBody>
                    <a:bodyPr/>
                    <a:lstStyle/>
                    <a:p>
                      <a:pPr fontAlgn="base"/>
                      <a:r>
                        <a:rPr lang="en-US" sz="1200">
                          <a:effectLst/>
                          <a:latin typeface="Rubik" panose="020B0604020202020204" charset="-79"/>
                          <a:cs typeface="Rubik" panose="020B0604020202020204" charset="-79"/>
                        </a:rPr>
                        <a:t>brand_id</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brand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4"/>
                  </a:ext>
                </a:extLst>
              </a:tr>
              <a:tr h="320000">
                <a:tc>
                  <a:txBody>
                    <a:bodyPr/>
                    <a:lstStyle/>
                    <a:p>
                      <a:pPr fontAlgn="base"/>
                      <a:r>
                        <a:rPr lang="en-US" sz="1200">
                          <a:effectLst/>
                          <a:latin typeface="Rubik" panose="020B0604020202020204" charset="-79"/>
                          <a:cs typeface="Rubik" panose="020B0604020202020204" charset="-79"/>
                        </a:rPr>
                        <a:t>brand</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Brand of the product</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5"/>
                  </a:ext>
                </a:extLst>
              </a:tr>
              <a:tr h="320000">
                <a:tc>
                  <a:txBody>
                    <a:bodyPr/>
                    <a:lstStyle/>
                    <a:p>
                      <a:pPr fontAlgn="base"/>
                      <a:r>
                        <a:rPr lang="en-US" sz="1200">
                          <a:effectLst/>
                          <a:latin typeface="Rubik" panose="020B0604020202020204" charset="-79"/>
                          <a:cs typeface="Rubik" panose="020B0604020202020204" charset="-79"/>
                        </a:rPr>
                        <a:t>id_penjualan</a:t>
                      </a:r>
                    </a:p>
                  </a:txBody>
                  <a:tcPr anchor="ctr"/>
                </a:tc>
                <a:tc>
                  <a:txBody>
                    <a:bodyPr/>
                    <a:lstStyle/>
                    <a:p>
                      <a:pPr fontAlgn="base"/>
                      <a:r>
                        <a:rPr lang="en-US" sz="1200">
                          <a:effectLst/>
                          <a:latin typeface="Rubik" panose="020B0604020202020204" charset="-79"/>
                          <a:cs typeface="Rubik" panose="020B0604020202020204" charset="-79"/>
                        </a:rPr>
                        <a:t>longtext</a:t>
                      </a:r>
                    </a:p>
                  </a:txBody>
                  <a:tcPr anchor="ctr"/>
                </a:tc>
                <a:tc>
                  <a:txBody>
                    <a:bodyPr/>
                    <a:lstStyle/>
                    <a:p>
                      <a:pPr fontAlgn="base"/>
                      <a:r>
                        <a:rPr lang="en-US" sz="1200">
                          <a:effectLst/>
                          <a:latin typeface="Rubik" panose="020B0604020202020204" charset="-79"/>
                          <a:cs typeface="Rubik" panose="020B0604020202020204" charset="-79"/>
                        </a:rPr>
                        <a:t>Primary key for sales transaction</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6"/>
                  </a:ext>
                </a:extLst>
              </a:tr>
              <a:tr h="457175">
                <a:tc>
                  <a:txBody>
                    <a:bodyPr/>
                    <a:lstStyle/>
                    <a:p>
                      <a:pPr fontAlgn="base"/>
                      <a:r>
                        <a:rPr lang="en-US" sz="1200">
                          <a:effectLst/>
                          <a:latin typeface="Rubik" panose="020B0604020202020204" charset="-79"/>
                          <a:cs typeface="Rubik" panose="020B0604020202020204" charset="-79"/>
                        </a:rPr>
                        <a:t>nama_barang</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Name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7"/>
                  </a:ext>
                </a:extLst>
              </a:tr>
              <a:tr h="457175">
                <a:tc>
                  <a:txBody>
                    <a:bodyPr/>
                    <a:lstStyle/>
                    <a:p>
                      <a:pPr fontAlgn="base"/>
                      <a:r>
                        <a:rPr lang="en-US" sz="1200">
                          <a:effectLst/>
                          <a:latin typeface="Rubik" panose="020B0604020202020204" charset="-79"/>
                          <a:cs typeface="Rubik" panose="020B0604020202020204" charset="-79"/>
                        </a:rPr>
                        <a:t>kemasan</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Packaging of the item sold</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8"/>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Aggregate “&lt;&lt;Nama Tabel&gt;&gt;”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039364335"/>
              </p:ext>
            </p:extLst>
          </p:nvPr>
        </p:nvGraphicFramePr>
        <p:xfrm>
          <a:off x="462650" y="1071075"/>
          <a:ext cx="8283325" cy="3489745"/>
        </p:xfrm>
        <a:graphic>
          <a:graphicData uri="http://schemas.openxmlformats.org/drawingml/2006/table">
            <a:tbl>
              <a:tblPr>
                <a:noFill/>
                <a:tableStyleId>{1895BB08-D374-4587-AEBE-8743D1D0FFE7}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1300" b="1"/>
                        <a:t>column</a:t>
                      </a:r>
                      <a:endParaRPr sz="1300" b="1"/>
                    </a:p>
                  </a:txBody>
                  <a:tcPr marL="91425" marR="91425" marT="91425" marB="91425"/>
                </a:tc>
                <a:tc>
                  <a:txBody>
                    <a:bodyPr/>
                    <a:lstStyle/>
                    <a:p>
                      <a:pPr marL="0" lvl="0" indent="0" algn="l" rtl="0">
                        <a:spcBef>
                          <a:spcPts val="0"/>
                        </a:spcBef>
                        <a:spcAft>
                          <a:spcPts val="0"/>
                        </a:spcAft>
                        <a:buNone/>
                      </a:pPr>
                      <a:r>
                        <a:rPr lang="id" sz="1300" b="1"/>
                        <a:t>data type</a:t>
                      </a:r>
                      <a:endParaRPr sz="1300" b="1"/>
                    </a:p>
                  </a:txBody>
                  <a:tcPr marL="91425" marR="91425" marT="91425" marB="91425"/>
                </a:tc>
                <a:tc>
                  <a:txBody>
                    <a:bodyPr/>
                    <a:lstStyle/>
                    <a:p>
                      <a:pPr marL="0" lvl="0" indent="0" algn="l" rtl="0">
                        <a:spcBef>
                          <a:spcPts val="0"/>
                        </a:spcBef>
                        <a:spcAft>
                          <a:spcPts val="0"/>
                        </a:spcAft>
                        <a:buNone/>
                      </a:pPr>
                      <a:r>
                        <a:rPr lang="id" sz="1300" b="1">
                          <a:solidFill>
                            <a:srgbClr val="000000"/>
                          </a:solidFill>
                        </a:rPr>
                        <a:t>description</a:t>
                      </a:r>
                      <a:endParaRPr sz="1300" b="1"/>
                    </a:p>
                  </a:txBody>
                  <a:tcPr marL="91425" marR="91425" marT="91425" marB="91425"/>
                </a:tc>
                <a:tc>
                  <a:txBody>
                    <a:bodyPr/>
                    <a:lstStyle/>
                    <a:p>
                      <a:pPr marL="0" lvl="0" indent="0" algn="l" rtl="0">
                        <a:spcBef>
                          <a:spcPts val="0"/>
                        </a:spcBef>
                        <a:spcAft>
                          <a:spcPts val="0"/>
                        </a:spcAft>
                        <a:buNone/>
                      </a:pPr>
                      <a:r>
                        <a:rPr lang="id" sz="1300" b="1" dirty="0"/>
                        <a:t>transformation</a:t>
                      </a:r>
                      <a:endParaRPr sz="1300" b="1" dirty="0"/>
                    </a:p>
                  </a:txBody>
                  <a:tcPr marL="91425" marR="91425" marT="91425" marB="91425"/>
                </a:tc>
                <a:extLst>
                  <a:ext uri="{0D108BD9-81ED-4DB2-BD59-A6C34878D82A}">
                    <a16:rowId xmlns:a16="http://schemas.microsoft.com/office/drawing/2014/main" val="10000"/>
                  </a:ext>
                </a:extLst>
              </a:tr>
              <a:tr h="320000">
                <a:tc>
                  <a:txBody>
                    <a:bodyPr/>
                    <a:lstStyle/>
                    <a:p>
                      <a:pPr fontAlgn="base"/>
                      <a:r>
                        <a:rPr lang="en-US" sz="1200">
                          <a:effectLst/>
                          <a:latin typeface="Rubik" panose="020B0604020202020204" charset="-79"/>
                          <a:cs typeface="Rubik" panose="020B0604020202020204" charset="-79"/>
                        </a:rPr>
                        <a:t>customer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Name of the customer</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1"/>
                  </a:ext>
                </a:extLst>
              </a:tr>
              <a:tr h="320000">
                <a:tc>
                  <a:txBody>
                    <a:bodyPr/>
                    <a:lstStyle/>
                    <a:p>
                      <a:pPr fontAlgn="base"/>
                      <a:r>
                        <a:rPr lang="en-US" sz="1200">
                          <a:effectLst/>
                          <a:latin typeface="Rubik" panose="020B0604020202020204" charset="-79"/>
                          <a:cs typeface="Rubik" panose="020B0604020202020204" charset="-79"/>
                        </a:rPr>
                        <a:t>id_cabang</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branch</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2"/>
                  </a:ext>
                </a:extLst>
              </a:tr>
              <a:tr h="320000">
                <a:tc>
                  <a:txBody>
                    <a:bodyPr/>
                    <a:lstStyle/>
                    <a:p>
                      <a:pPr fontAlgn="base"/>
                      <a:r>
                        <a:rPr lang="en-US" sz="1200">
                          <a:effectLst/>
                          <a:latin typeface="Rubik" panose="020B0604020202020204" charset="-79"/>
                          <a:cs typeface="Rubik" panose="020B0604020202020204" charset="-79"/>
                        </a:rPr>
                        <a:t>kota_sales</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City of the sales branch</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3"/>
                  </a:ext>
                </a:extLst>
              </a:tr>
              <a:tr h="320000">
                <a:tc>
                  <a:txBody>
                    <a:bodyPr/>
                    <a:lstStyle/>
                    <a:p>
                      <a:pPr fontAlgn="base"/>
                      <a:r>
                        <a:rPr lang="en-US" sz="1200">
                          <a:effectLst/>
                          <a:latin typeface="Rubik" panose="020B0604020202020204" charset="-79"/>
                          <a:cs typeface="Rubik" panose="020B0604020202020204" charset="-79"/>
                        </a:rPr>
                        <a:t>harga</a:t>
                      </a:r>
                    </a:p>
                  </a:txBody>
                  <a:tcPr anchor="ctr"/>
                </a:tc>
                <a:tc>
                  <a:txBody>
                    <a:bodyPr/>
                    <a:lstStyle/>
                    <a:p>
                      <a:pPr fontAlgn="base"/>
                      <a:r>
                        <a:rPr lang="en-US" sz="1200">
                          <a:effectLst/>
                          <a:latin typeface="Rubik" panose="020B0604020202020204" charset="-79"/>
                          <a:cs typeface="Rubik" panose="020B0604020202020204" charset="-79"/>
                        </a:rPr>
                        <a:t>double</a:t>
                      </a:r>
                    </a:p>
                  </a:txBody>
                  <a:tcPr anchor="ctr"/>
                </a:tc>
                <a:tc>
                  <a:txBody>
                    <a:bodyPr/>
                    <a:lstStyle/>
                    <a:p>
                      <a:pPr fontAlgn="base"/>
                      <a:r>
                        <a:rPr lang="en-US" sz="1200">
                          <a:effectLst/>
                          <a:latin typeface="Rubik" panose="020B0604020202020204" charset="-79"/>
                          <a:cs typeface="Rubik" panose="020B0604020202020204" charset="-79"/>
                        </a:rPr>
                        <a:t>Price per unit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4"/>
                  </a:ext>
                </a:extLst>
              </a:tr>
              <a:tr h="320000">
                <a:tc>
                  <a:txBody>
                    <a:bodyPr/>
                    <a:lstStyle/>
                    <a:p>
                      <a:pPr fontAlgn="base"/>
                      <a:r>
                        <a:rPr lang="en-US" sz="1200">
                          <a:effectLst/>
                          <a:latin typeface="Rubik" panose="020B0604020202020204" charset="-79"/>
                          <a:cs typeface="Rubik" panose="020B0604020202020204" charset="-79"/>
                        </a:rPr>
                        <a:t>total_barang_terjual</a:t>
                      </a:r>
                    </a:p>
                  </a:txBody>
                  <a:tcPr anchor="ctr"/>
                </a:tc>
                <a:tc>
                  <a:txBody>
                    <a:bodyPr/>
                    <a:lstStyle/>
                    <a:p>
                      <a:pPr fontAlgn="base"/>
                      <a:r>
                        <a:rPr lang="en-US" sz="1200">
                          <a:effectLst/>
                          <a:latin typeface="Rubik" panose="020B0604020202020204" charset="-79"/>
                          <a:cs typeface="Rubik" panose="020B0604020202020204" charset="-79"/>
                        </a:rPr>
                        <a:t>decimal(32,0)</a:t>
                      </a:r>
                    </a:p>
                  </a:txBody>
                  <a:tcPr anchor="ctr"/>
                </a:tc>
                <a:tc>
                  <a:txBody>
                    <a:bodyPr/>
                    <a:lstStyle/>
                    <a:p>
                      <a:pPr fontAlgn="base"/>
                      <a:r>
                        <a:rPr lang="en-US" sz="1200">
                          <a:effectLst/>
                          <a:latin typeface="Rubik" panose="020B0604020202020204" charset="-79"/>
                          <a:cs typeface="Rubik" panose="020B0604020202020204" charset="-79"/>
                        </a:rPr>
                        <a:t>Total number of items sold</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5"/>
                  </a:ext>
                </a:extLst>
              </a:tr>
              <a:tr h="320000">
                <a:tc>
                  <a:txBody>
                    <a:bodyPr/>
                    <a:lstStyle/>
                    <a:p>
                      <a:pPr fontAlgn="base"/>
                      <a:r>
                        <a:rPr lang="en-US" sz="1200">
                          <a:effectLst/>
                          <a:latin typeface="Rubik" panose="020B0604020202020204" charset="-79"/>
                          <a:cs typeface="Rubik" panose="020B0604020202020204" charset="-79"/>
                        </a:rPr>
                        <a:t>rata_rata_harga</a:t>
                      </a:r>
                    </a:p>
                  </a:txBody>
                  <a:tcPr anchor="ctr"/>
                </a:tc>
                <a:tc>
                  <a:txBody>
                    <a:bodyPr/>
                    <a:lstStyle/>
                    <a:p>
                      <a:pPr fontAlgn="base"/>
                      <a:r>
                        <a:rPr lang="en-US" sz="1200">
                          <a:effectLst/>
                          <a:latin typeface="Rubik" panose="020B0604020202020204" charset="-79"/>
                          <a:cs typeface="Rubik" panose="020B0604020202020204" charset="-79"/>
                        </a:rPr>
                        <a:t>double</a:t>
                      </a:r>
                    </a:p>
                  </a:txBody>
                  <a:tcPr anchor="ctr"/>
                </a:tc>
                <a:tc>
                  <a:txBody>
                    <a:bodyPr/>
                    <a:lstStyle/>
                    <a:p>
                      <a:pPr fontAlgn="base"/>
                      <a:r>
                        <a:rPr lang="en-US" sz="1200">
                          <a:effectLst/>
                          <a:latin typeface="Rubik" panose="020B0604020202020204" charset="-79"/>
                          <a:cs typeface="Rubik" panose="020B0604020202020204" charset="-79"/>
                        </a:rPr>
                        <a:t>Average price per unit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6"/>
                  </a:ext>
                </a:extLst>
              </a:tr>
              <a:tr h="457175">
                <a:tc>
                  <a:txBody>
                    <a:bodyPr/>
                    <a:lstStyle/>
                    <a:p>
                      <a:pPr fontAlgn="base"/>
                      <a:r>
                        <a:rPr lang="en-US" sz="1200">
                          <a:effectLst/>
                          <a:latin typeface="Rubik" panose="020B0604020202020204" charset="-79"/>
                          <a:cs typeface="Rubik" panose="020B0604020202020204" charset="-79"/>
                        </a:rPr>
                        <a:t>total_penjualan</a:t>
                      </a:r>
                    </a:p>
                  </a:txBody>
                  <a:tcPr anchor="ctr"/>
                </a:tc>
                <a:tc>
                  <a:txBody>
                    <a:bodyPr/>
                    <a:lstStyle/>
                    <a:p>
                      <a:pPr fontAlgn="base"/>
                      <a:r>
                        <a:rPr lang="en-US" sz="1200">
                          <a:effectLst/>
                          <a:latin typeface="Rubik" panose="020B0604020202020204" charset="-79"/>
                          <a:cs typeface="Rubik" panose="020B0604020202020204" charset="-79"/>
                        </a:rPr>
                        <a:t>double</a:t>
                      </a:r>
                    </a:p>
                  </a:txBody>
                  <a:tcPr anchor="ctr"/>
                </a:tc>
                <a:tc>
                  <a:txBody>
                    <a:bodyPr/>
                    <a:lstStyle/>
                    <a:p>
                      <a:pPr fontAlgn="base"/>
                      <a:r>
                        <a:rPr lang="en-US" sz="1200">
                          <a:effectLst/>
                          <a:latin typeface="Rubik" panose="020B0604020202020204" charset="-79"/>
                          <a:cs typeface="Rubik" panose="020B0604020202020204" charset="-79"/>
                        </a:rPr>
                        <a:t>Total revenue from the transaction</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7"/>
                  </a:ext>
                </a:extLst>
              </a:tr>
              <a:tr h="457175">
                <a:tc>
                  <a:txBody>
                    <a:bodyPr/>
                    <a:lstStyle/>
                    <a:p>
                      <a:pPr fontAlgn="base"/>
                      <a:r>
                        <a:rPr lang="en-US" sz="1200">
                          <a:effectLst/>
                          <a:latin typeface="Rubik" panose="020B0604020202020204" charset="-79"/>
                          <a:cs typeface="Rubik" panose="020B0604020202020204" charset="-79"/>
                        </a:rPr>
                        <a:t>customer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Name of the customer</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8"/>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“&lt;&lt;Nama Tabel&gt;&gt;”</a:t>
            </a:r>
            <a:endParaRPr dirty="0"/>
          </a:p>
        </p:txBody>
      </p:sp>
    </p:spTree>
    <p:extLst>
      <p:ext uri="{BB962C8B-B14F-4D97-AF65-F5344CB8AC3E}">
        <p14:creationId xmlns:p14="http://schemas.microsoft.com/office/powerpoint/2010/main" val="238862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Tugas</a:t>
            </a:r>
            <a:br>
              <a:rPr lang="id" sz="1400" dirty="0">
                <a:solidFill>
                  <a:schemeClr val="dk1"/>
                </a:solidFill>
                <a:latin typeface="Rubik"/>
                <a:ea typeface="Rubik"/>
                <a:cs typeface="Rubik"/>
                <a:sym typeface="Rubik"/>
              </a:rPr>
            </a:br>
            <a:r>
              <a:rPr lang="id" sz="1400" dirty="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dirty="0">
                <a:solidFill>
                  <a:schemeClr val="dk1"/>
                </a:solidFill>
                <a:latin typeface="Rubik"/>
                <a:ea typeface="Rubik"/>
                <a:cs typeface="Rubik"/>
                <a:sym typeface="Rubik"/>
              </a:rPr>
            </a:b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 sz="1300" dirty="0">
                <a:solidFill>
                  <a:schemeClr val="dk1"/>
                </a:solidFill>
                <a:latin typeface="Rubik"/>
                <a:ea typeface="Rubik"/>
                <a:cs typeface="Rubik"/>
                <a:sym typeface="Rubik"/>
              </a:rPr>
              <a:t>Silahkan tambah halaman jika dibutuhkan</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Jawaban :</a:t>
            </a:r>
            <a:endParaRPr sz="1400" dirty="0">
              <a:solidFill>
                <a:schemeClr val="dk1"/>
              </a:solidFill>
              <a:latin typeface="Rubik"/>
              <a:ea typeface="Rubik"/>
              <a:cs typeface="Rubik"/>
              <a:sym typeface="Rubik"/>
            </a:endParaRPr>
          </a:p>
          <a:p>
            <a:pPr marL="457200" lvl="1" indent="0">
              <a:spcAft>
                <a:spcPts val="1200"/>
              </a:spcAft>
              <a:buNone/>
            </a:pPr>
            <a:r>
              <a:rPr lang="id" dirty="0">
                <a:solidFill>
                  <a:schemeClr val="dk1"/>
                </a:solidFill>
                <a:latin typeface="Rubik"/>
                <a:ea typeface="Rubik"/>
                <a:cs typeface="Rubik"/>
                <a:sym typeface="Rubik"/>
              </a:rPr>
              <a:t>Link visualisasi (ex link Google Data Studio)</a:t>
            </a:r>
            <a:r>
              <a:rPr lang="en-US" dirty="0">
                <a:solidFill>
                  <a:schemeClr val="dk1"/>
                </a:solidFill>
                <a:latin typeface="Rubik"/>
                <a:ea typeface="Rubik"/>
                <a:cs typeface="Rubik"/>
                <a:sym typeface="Rubik"/>
              </a:rPr>
              <a:t> : </a:t>
            </a:r>
            <a:r>
              <a:rPr lang="en-US" dirty="0">
                <a:solidFill>
                  <a:schemeClr val="dk1"/>
                </a:solidFill>
                <a:latin typeface="Rubik"/>
                <a:ea typeface="Rubik"/>
                <a:cs typeface="Rubik"/>
                <a:sym typeface="Rubik"/>
                <a:hlinkClick r:id="rId3"/>
              </a:rPr>
              <a:t>https://lookerstudio.google.com/reporting/24b99bcb-0787-445e-b8a0-5f0ebcfe370f</a:t>
            </a:r>
            <a:r>
              <a:rPr lang="en-US" dirty="0">
                <a:solidFill>
                  <a:schemeClr val="dk1"/>
                </a:solidFill>
                <a:latin typeface="Rubik"/>
                <a:ea typeface="Rubik"/>
                <a:cs typeface="Rubik"/>
                <a:sym typeface="Rubik"/>
              </a:rPr>
              <a:t> </a:t>
            </a:r>
            <a:endParaRPr dirty="0">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4" name="Picture 3">
            <a:extLst>
              <a:ext uri="{FF2B5EF4-FFF2-40B4-BE49-F238E27FC236}">
                <a16:creationId xmlns:a16="http://schemas.microsoft.com/office/drawing/2014/main" id="{1ED5C6B0-F4A9-BE4C-9CBA-C9A7F6B971DD}"/>
              </a:ext>
            </a:extLst>
          </p:cNvPr>
          <p:cNvPicPr>
            <a:picLocks noChangeAspect="1"/>
          </p:cNvPicPr>
          <p:nvPr/>
        </p:nvPicPr>
        <p:blipFill>
          <a:blip r:embed="rId3"/>
          <a:stretch>
            <a:fillRect/>
          </a:stretch>
        </p:blipFill>
        <p:spPr>
          <a:xfrm>
            <a:off x="1124659" y="0"/>
            <a:ext cx="6894682"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427806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Tugas :</a:t>
            </a:r>
            <a:endParaRPr dirty="0">
              <a:solidFill>
                <a:schemeClr val="dk1"/>
              </a:solidFill>
              <a:latin typeface="Rubik"/>
              <a:ea typeface="Rubik"/>
              <a:cs typeface="Rubik"/>
              <a:sym typeface="Rubik"/>
            </a:endParaRPr>
          </a:p>
          <a:p>
            <a:pPr marL="457200" lvl="0" indent="0" algn="l" rtl="0">
              <a:spcBef>
                <a:spcPts val="0"/>
              </a:spcBef>
              <a:spcAft>
                <a:spcPts val="0"/>
              </a:spcAft>
              <a:buNone/>
            </a:pPr>
            <a:r>
              <a:rPr lang="id" dirty="0">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dirty="0">
              <a:solidFill>
                <a:schemeClr val="dk1"/>
              </a:solidFill>
              <a:latin typeface="Rubik"/>
              <a:ea typeface="Rubik"/>
              <a:cs typeface="Rubik"/>
              <a:sym typeface="Rubik"/>
            </a:endParaRPr>
          </a:p>
          <a:p>
            <a:pPr marL="0" lvl="0" indent="0" algn="l" rtl="0">
              <a:spcBef>
                <a:spcPts val="0"/>
              </a:spcBef>
              <a:spcAft>
                <a:spcPts val="0"/>
              </a:spcAft>
              <a:buNone/>
            </a:pPr>
            <a:endParaRPr lang="en-US" dirty="0">
              <a:solidFill>
                <a:schemeClr val="dk1"/>
              </a:solidFill>
              <a:latin typeface="Rubik"/>
              <a:ea typeface="Rubik"/>
              <a:cs typeface="Rubik"/>
              <a:sym typeface="Rubik"/>
            </a:endParaRPr>
          </a:p>
          <a:p>
            <a:pPr marL="139700" lvl="0" algn="l" rtl="0">
              <a:spcBef>
                <a:spcPts val="0"/>
              </a:spcBef>
              <a:spcAft>
                <a:spcPts val="0"/>
              </a:spcAft>
              <a:buClr>
                <a:schemeClr val="dk1"/>
              </a:buClr>
              <a:buSzPts val="1400"/>
            </a:pPr>
            <a:r>
              <a:rPr lang="en-US" dirty="0">
                <a:solidFill>
                  <a:schemeClr val="dk1"/>
                </a:solidFill>
                <a:latin typeface="Rubik"/>
                <a:ea typeface="Rubik"/>
                <a:cs typeface="Rubik"/>
                <a:sym typeface="Rubik"/>
              </a:rPr>
              <a:t>B. </a:t>
            </a:r>
            <a:r>
              <a:rPr lang="id" dirty="0">
                <a:solidFill>
                  <a:schemeClr val="dk1"/>
                </a:solidFill>
                <a:latin typeface="Rubik"/>
                <a:ea typeface="Rubik"/>
                <a:cs typeface="Rubik"/>
                <a:sym typeface="Rubik"/>
              </a:rPr>
              <a:t>Jawaban : </a:t>
            </a:r>
            <a:endParaRPr lang="en-US" dirty="0">
              <a:solidFill>
                <a:schemeClr val="dk1"/>
              </a:solidFill>
              <a:latin typeface="Rubik"/>
              <a:ea typeface="Rubik"/>
              <a:cs typeface="Rubik"/>
              <a:sym typeface="Rubik"/>
            </a:endParaRPr>
          </a:p>
          <a:p>
            <a:pPr marL="574675" lvl="1" indent="-168275" algn="just">
              <a:buFont typeface="Arial" panose="020B0604020202020204" pitchFamily="34" charset="0"/>
              <a:buChar char="•"/>
            </a:pPr>
            <a:r>
              <a:rPr lang="en-US" dirty="0">
                <a:latin typeface="Rubik" panose="020B0604020202020204" charset="-79"/>
                <a:cs typeface="Rubik" panose="020B0604020202020204" charset="-79"/>
              </a:rPr>
              <a:t>Data </a:t>
            </a:r>
            <a:r>
              <a:rPr lang="en-US" dirty="0" err="1">
                <a:latin typeface="Rubik" panose="020B0604020202020204" charset="-79"/>
                <a:cs typeface="Rubik" panose="020B0604020202020204" charset="-79"/>
              </a:rPr>
              <a:t>demografi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pelanggan</a:t>
            </a:r>
            <a:r>
              <a:rPr lang="en-US" dirty="0">
                <a:latin typeface="Rubik" panose="020B0604020202020204" charset="-79"/>
                <a:cs typeface="Rubik" panose="020B0604020202020204" charset="-79"/>
              </a:rPr>
              <a:t>: Jika </a:t>
            </a:r>
            <a:r>
              <a:rPr lang="en-US" dirty="0" err="1">
                <a:latin typeface="Rubik" panose="020B0604020202020204" charset="-79"/>
                <a:cs typeface="Rubik" panose="020B0604020202020204" charset="-79"/>
              </a:rPr>
              <a:t>ingin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menganalisis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perilaku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pembelian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pelanggan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berdasarkan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demografi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seperti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usia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jenis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kelamin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pendapatan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atau</a:t>
            </a:r>
            <a:r>
              <a:rPr lang="en-US" dirty="0">
                <a:latin typeface="Rubik" panose="020B0604020202020204" charset="-79"/>
                <a:cs typeface="Rubik" panose="020B0604020202020204" charset="-79"/>
              </a:rPr>
              <a:t> wilayah </a:t>
            </a:r>
            <a:r>
              <a:rPr lang="en-US" dirty="0" err="1">
                <a:latin typeface="Rubik" panose="020B0604020202020204" charset="-79"/>
                <a:cs typeface="Rubik" panose="020B0604020202020204" charset="-79"/>
              </a:rPr>
              <a:t>tempat</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tinggal</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maka</a:t>
            </a:r>
            <a:r>
              <a:rPr lang="en-US" dirty="0">
                <a:latin typeface="Rubik" panose="020B0604020202020204" charset="-79"/>
                <a:cs typeface="Rubik" panose="020B0604020202020204" charset="-79"/>
              </a:rPr>
              <a:t> data </a:t>
            </a:r>
            <a:r>
              <a:rPr lang="en-US" dirty="0" err="1">
                <a:latin typeface="Rubik" panose="020B0604020202020204" charset="-79"/>
                <a:cs typeface="Rubik" panose="020B0604020202020204" charset="-79"/>
              </a:rPr>
              <a:t>demografi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pelanggan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akan</a:t>
            </a:r>
            <a:r>
              <a:rPr lang="en-US" dirty="0">
                <a:latin typeface="Rubik" panose="020B0604020202020204" charset="-79"/>
                <a:cs typeface="Rubik" panose="020B0604020202020204" charset="-79"/>
              </a:rPr>
              <a:t> sangat </a:t>
            </a:r>
            <a:r>
              <a:rPr lang="en-US" dirty="0" err="1">
                <a:latin typeface="Rubik" panose="020B0604020202020204" charset="-79"/>
                <a:cs typeface="Rubik" panose="020B0604020202020204" charset="-79"/>
              </a:rPr>
              <a:t>diperlukan</a:t>
            </a:r>
            <a:r>
              <a:rPr lang="en-US" dirty="0">
                <a:latin typeface="Rubik" panose="020B0604020202020204" charset="-79"/>
                <a:cs typeface="Rubik" panose="020B0604020202020204" charset="-79"/>
              </a:rPr>
              <a:t>.</a:t>
            </a:r>
          </a:p>
          <a:p>
            <a:pPr marL="574675" lvl="1" indent="-168275" algn="just">
              <a:buFont typeface="Arial" panose="020B0604020202020204" pitchFamily="34" charset="0"/>
              <a:buChar char="•"/>
            </a:pPr>
            <a:r>
              <a:rPr lang="en-US" dirty="0">
                <a:latin typeface="Rubik" panose="020B0604020202020204" charset="-79"/>
                <a:cs typeface="Rubik" panose="020B0604020202020204" charset="-79"/>
              </a:rPr>
              <a:t>Data </a:t>
            </a:r>
            <a:r>
              <a:rPr lang="en-US" dirty="0" err="1">
                <a:latin typeface="Rubik" panose="020B0604020202020204" charset="-79"/>
                <a:cs typeface="Rubik" panose="020B0604020202020204" charset="-79"/>
              </a:rPr>
              <a:t>persediaan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barang</a:t>
            </a:r>
            <a:r>
              <a:rPr lang="en-US" dirty="0">
                <a:latin typeface="Rubik" panose="020B0604020202020204" charset="-79"/>
                <a:cs typeface="Rubik" panose="020B0604020202020204" charset="-79"/>
              </a:rPr>
              <a:t>: Jika </a:t>
            </a:r>
            <a:r>
              <a:rPr lang="en-US" dirty="0" err="1">
                <a:latin typeface="Rubik" panose="020B0604020202020204" charset="-79"/>
                <a:cs typeface="Rubik" panose="020B0604020202020204" charset="-79"/>
              </a:rPr>
              <a:t>ingin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menganalisis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efisiensi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manajemen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persediaan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atau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memprediksi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permintaan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pelanggan</a:t>
            </a:r>
            <a:r>
              <a:rPr lang="en-US" dirty="0">
                <a:latin typeface="Rubik" panose="020B0604020202020204" charset="-79"/>
                <a:cs typeface="Rubik" panose="020B0604020202020204" charset="-79"/>
              </a:rPr>
              <a:t> di masa </a:t>
            </a:r>
            <a:r>
              <a:rPr lang="en-US" dirty="0" err="1">
                <a:latin typeface="Rubik" panose="020B0604020202020204" charset="-79"/>
                <a:cs typeface="Rubik" panose="020B0604020202020204" charset="-79"/>
              </a:rPr>
              <a:t>depan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maka</a:t>
            </a:r>
            <a:r>
              <a:rPr lang="en-US" dirty="0">
                <a:latin typeface="Rubik" panose="020B0604020202020204" charset="-79"/>
                <a:cs typeface="Rubik" panose="020B0604020202020204" charset="-79"/>
              </a:rPr>
              <a:t> data </a:t>
            </a:r>
            <a:r>
              <a:rPr lang="en-US" dirty="0" err="1">
                <a:latin typeface="Rubik" panose="020B0604020202020204" charset="-79"/>
                <a:cs typeface="Rubik" panose="020B0604020202020204" charset="-79"/>
              </a:rPr>
              <a:t>persediaan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barang</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akan</a:t>
            </a:r>
            <a:r>
              <a:rPr lang="en-US" dirty="0">
                <a:latin typeface="Rubik" panose="020B0604020202020204" charset="-79"/>
                <a:cs typeface="Rubik" panose="020B0604020202020204" charset="-79"/>
              </a:rPr>
              <a:t> sangat </a:t>
            </a:r>
            <a:r>
              <a:rPr lang="en-US" dirty="0" err="1">
                <a:latin typeface="Rubik" panose="020B0604020202020204" charset="-79"/>
                <a:cs typeface="Rubik" panose="020B0604020202020204" charset="-79"/>
              </a:rPr>
              <a:t>diperlukan</a:t>
            </a:r>
            <a:r>
              <a:rPr lang="en-US" dirty="0">
                <a:latin typeface="Rubik" panose="020B0604020202020204" charset="-79"/>
                <a:cs typeface="Rubik" panose="020B0604020202020204" charset="-79"/>
              </a:rPr>
              <a:t>.</a:t>
            </a:r>
          </a:p>
          <a:p>
            <a:pPr marL="574675" lvl="1" indent="-168275" algn="just">
              <a:buFont typeface="Arial" panose="020B0604020202020204" pitchFamily="34" charset="0"/>
              <a:buChar char="•"/>
            </a:pPr>
            <a:r>
              <a:rPr lang="en-US" dirty="0">
                <a:latin typeface="Rubik" panose="020B0604020202020204" charset="-79"/>
                <a:cs typeface="Rubik" panose="020B0604020202020204" charset="-79"/>
              </a:rPr>
              <a:t>Data </a:t>
            </a:r>
            <a:r>
              <a:rPr lang="en-US" dirty="0" err="1">
                <a:latin typeface="Rubik" panose="020B0604020202020204" charset="-79"/>
                <a:cs typeface="Rubik" panose="020B0604020202020204" charset="-79"/>
              </a:rPr>
              <a:t>aktivitas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promosi</a:t>
            </a:r>
            <a:r>
              <a:rPr lang="en-US" dirty="0">
                <a:latin typeface="Rubik" panose="020B0604020202020204" charset="-79"/>
                <a:cs typeface="Rubik" panose="020B0604020202020204" charset="-79"/>
              </a:rPr>
              <a:t>: Jika </a:t>
            </a:r>
            <a:r>
              <a:rPr lang="en-US" dirty="0" err="1">
                <a:latin typeface="Rubik" panose="020B0604020202020204" charset="-79"/>
                <a:cs typeface="Rubik" panose="020B0604020202020204" charset="-79"/>
              </a:rPr>
              <a:t>ingin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menganalisis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efektivitas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promosi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atau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kampanye</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pemasaran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maka</a:t>
            </a:r>
            <a:r>
              <a:rPr lang="en-US" dirty="0">
                <a:latin typeface="Rubik" panose="020B0604020202020204" charset="-79"/>
                <a:cs typeface="Rubik" panose="020B0604020202020204" charset="-79"/>
              </a:rPr>
              <a:t> data </a:t>
            </a:r>
            <a:r>
              <a:rPr lang="en-US" dirty="0" err="1">
                <a:latin typeface="Rubik" panose="020B0604020202020204" charset="-79"/>
                <a:cs typeface="Rubik" panose="020B0604020202020204" charset="-79"/>
              </a:rPr>
              <a:t>aktivitas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promosi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seperti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jenis</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promosi</a:t>
            </a:r>
            <a:r>
              <a:rPr lang="en-US" dirty="0">
                <a:latin typeface="Rubik" panose="020B0604020202020204" charset="-79"/>
                <a:cs typeface="Rubik" panose="020B0604020202020204" charset="-79"/>
              </a:rPr>
              <a:t> yang </a:t>
            </a:r>
            <a:r>
              <a:rPr lang="en-US" dirty="0" err="1">
                <a:latin typeface="Rubik" panose="020B0604020202020204" charset="-79"/>
                <a:cs typeface="Rubik" panose="020B0604020202020204" charset="-79"/>
              </a:rPr>
              <a:t>digunakan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tanggal</a:t>
            </a:r>
            <a:r>
              <a:rPr lang="en-US" dirty="0">
                <a:latin typeface="Rubik" panose="020B0604020202020204" charset="-79"/>
                <a:cs typeface="Rubik" panose="020B0604020202020204" charset="-79"/>
              </a:rPr>
              <a:t> dan </a:t>
            </a:r>
            <a:r>
              <a:rPr lang="en-US" dirty="0" err="1">
                <a:latin typeface="Rubik" panose="020B0604020202020204" charset="-79"/>
                <a:cs typeface="Rubik" panose="020B0604020202020204" charset="-79"/>
              </a:rPr>
              <a:t>durasi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promosi</a:t>
            </a:r>
            <a:r>
              <a:rPr lang="en-US" dirty="0">
                <a:latin typeface="Rubik" panose="020B0604020202020204" charset="-79"/>
                <a:cs typeface="Rubik" panose="020B0604020202020204" charset="-79"/>
              </a:rPr>
              <a:t>, dan </a:t>
            </a:r>
            <a:r>
              <a:rPr lang="en-US" dirty="0" err="1">
                <a:latin typeface="Rubik" panose="020B0604020202020204" charset="-79"/>
                <a:cs typeface="Rubik" panose="020B0604020202020204" charset="-79"/>
              </a:rPr>
              <a:t>biaya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promosi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akan</a:t>
            </a:r>
            <a:r>
              <a:rPr lang="en-US" dirty="0">
                <a:latin typeface="Rubik" panose="020B0604020202020204" charset="-79"/>
                <a:cs typeface="Rubik" panose="020B0604020202020204" charset="-79"/>
              </a:rPr>
              <a:t> sangat </a:t>
            </a:r>
            <a:r>
              <a:rPr lang="en-US" dirty="0" err="1">
                <a:latin typeface="Rubik" panose="020B0604020202020204" charset="-79"/>
                <a:cs typeface="Rubik" panose="020B0604020202020204" charset="-79"/>
              </a:rPr>
              <a:t>diperlukan</a:t>
            </a:r>
            <a:r>
              <a:rPr lang="en-US" dirty="0">
                <a:latin typeface="Rubik" panose="020B0604020202020204" charset="-79"/>
                <a:cs typeface="Rubik" panose="020B0604020202020204" charset="-79"/>
              </a:rPr>
              <a:t>.</a:t>
            </a:r>
          </a:p>
          <a:p>
            <a:pPr marL="574675" lvl="1" indent="-168275" algn="just">
              <a:buFont typeface="Arial" panose="020B0604020202020204" pitchFamily="34" charset="0"/>
              <a:buChar char="•"/>
            </a:pPr>
            <a:r>
              <a:rPr lang="en-US" dirty="0">
                <a:latin typeface="Rubik" panose="020B0604020202020204" charset="-79"/>
                <a:cs typeface="Rubik" panose="020B0604020202020204" charset="-79"/>
              </a:rPr>
              <a:t>Data </a:t>
            </a:r>
            <a:r>
              <a:rPr lang="en-US" dirty="0" err="1">
                <a:latin typeface="Rubik" panose="020B0604020202020204" charset="-79"/>
                <a:cs typeface="Rubik" panose="020B0604020202020204" charset="-79"/>
              </a:rPr>
              <a:t>harga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pesaing</a:t>
            </a:r>
            <a:r>
              <a:rPr lang="en-US" dirty="0">
                <a:latin typeface="Rubik" panose="020B0604020202020204" charset="-79"/>
                <a:cs typeface="Rubik" panose="020B0604020202020204" charset="-79"/>
              </a:rPr>
              <a:t>: Jika </a:t>
            </a:r>
            <a:r>
              <a:rPr lang="en-US" dirty="0" err="1">
                <a:latin typeface="Rubik" panose="020B0604020202020204" charset="-79"/>
                <a:cs typeface="Rubik" panose="020B0604020202020204" charset="-79"/>
              </a:rPr>
              <a:t>ingin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menganalisis</a:t>
            </a:r>
            <a:r>
              <a:rPr lang="en-US" dirty="0">
                <a:latin typeface="Rubik" panose="020B0604020202020204" charset="-79"/>
                <a:cs typeface="Rubik" panose="020B0604020202020204" charset="-79"/>
              </a:rPr>
              <a:t> strategi </a:t>
            </a:r>
            <a:r>
              <a:rPr lang="en-US" dirty="0" err="1">
                <a:latin typeface="Rubik" panose="020B0604020202020204" charset="-79"/>
                <a:cs typeface="Rubik" panose="020B0604020202020204" charset="-79"/>
              </a:rPr>
              <a:t>penetapan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harga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atau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membandingkan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harga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produk</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dengan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pesaing</a:t>
            </a:r>
            <a:r>
              <a:rPr lang="en-US" dirty="0">
                <a:latin typeface="Rubik" panose="020B0604020202020204" charset="-79"/>
                <a:cs typeface="Rubik" panose="020B0604020202020204" charset="-79"/>
              </a:rPr>
              <a:t> di pasar, </a:t>
            </a:r>
            <a:r>
              <a:rPr lang="en-US" dirty="0" err="1">
                <a:latin typeface="Rubik" panose="020B0604020202020204" charset="-79"/>
                <a:cs typeface="Rubik" panose="020B0604020202020204" charset="-79"/>
              </a:rPr>
              <a:t>maka</a:t>
            </a:r>
            <a:r>
              <a:rPr lang="en-US" dirty="0">
                <a:latin typeface="Rubik" panose="020B0604020202020204" charset="-79"/>
                <a:cs typeface="Rubik" panose="020B0604020202020204" charset="-79"/>
              </a:rPr>
              <a:t> data </a:t>
            </a:r>
            <a:r>
              <a:rPr lang="en-US" dirty="0" err="1">
                <a:latin typeface="Rubik" panose="020B0604020202020204" charset="-79"/>
                <a:cs typeface="Rubik" panose="020B0604020202020204" charset="-79"/>
              </a:rPr>
              <a:t>harga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pesaing</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akan</a:t>
            </a:r>
            <a:r>
              <a:rPr lang="en-US" dirty="0">
                <a:latin typeface="Rubik" panose="020B0604020202020204" charset="-79"/>
                <a:cs typeface="Rubik" panose="020B0604020202020204" charset="-79"/>
              </a:rPr>
              <a:t> sangat </a:t>
            </a:r>
            <a:r>
              <a:rPr lang="en-US" dirty="0" err="1">
                <a:latin typeface="Rubik" panose="020B0604020202020204" charset="-79"/>
                <a:cs typeface="Rubik" panose="020B0604020202020204" charset="-79"/>
              </a:rPr>
              <a:t>diperlukan</a:t>
            </a:r>
            <a:r>
              <a:rPr lang="en-US" dirty="0">
                <a:latin typeface="Rubik" panose="020B0604020202020204" charset="-79"/>
                <a:cs typeface="Rubik" panose="020B0604020202020204" charset="-79"/>
              </a:rPr>
              <a:t>.</a:t>
            </a:r>
          </a:p>
          <a:p>
            <a:pPr marL="139700" lvl="0" algn="l" rtl="0">
              <a:spcBef>
                <a:spcPts val="0"/>
              </a:spcBef>
              <a:spcAft>
                <a:spcPts val="0"/>
              </a:spcAft>
              <a:buClr>
                <a:schemeClr val="dk1"/>
              </a:buClr>
              <a:buSzPts val="1400"/>
            </a:pPr>
            <a:endParaRPr dirty="0">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Petunjuk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sz="2100" b="1" dirty="0">
                <a:latin typeface="Rubik"/>
                <a:ea typeface="Rubik"/>
                <a:cs typeface="Rubik"/>
                <a:sym typeface="Rubik"/>
              </a:rPr>
              <a:t>Silahkan merujuk pada Data Source Task 5 yang telah disediakan untuk mengerjakan soal soal di bawah ini</a:t>
            </a:r>
            <a:endParaRPr sz="2100" b="1" dirty="0">
              <a:latin typeface="Rubik"/>
              <a:ea typeface="Rubik"/>
              <a:cs typeface="Rubik"/>
              <a:sym typeface="Rubik"/>
            </a:endParaRPr>
          </a:p>
          <a:p>
            <a:pPr marL="0" lvl="0" indent="0" algn="l" rtl="0">
              <a:lnSpc>
                <a:spcPct val="100000"/>
              </a:lnSpc>
              <a:spcBef>
                <a:spcPts val="1200"/>
              </a:spcBef>
              <a:spcAft>
                <a:spcPts val="0"/>
              </a:spcAft>
              <a:buNone/>
            </a:pPr>
            <a:r>
              <a:rPr lang="id" dirty="0">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sz="2100" b="1" dirty="0">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d" sz="1300" b="1" dirty="0">
                <a:latin typeface="Rubik" panose="020B0604020202020204" charset="-79"/>
                <a:ea typeface="Rubik"/>
                <a:cs typeface="Rubik" panose="020B0604020202020204" charset="-79"/>
                <a:sym typeface="Rubik"/>
              </a:rPr>
              <a:t>Soal 1 *:</a:t>
            </a:r>
            <a:endParaRPr sz="1300" b="1" dirty="0">
              <a:latin typeface="Rubik" panose="020B0604020202020204" charset="-79"/>
              <a:ea typeface="Rubik"/>
              <a:cs typeface="Rubik" panose="020B0604020202020204" charset="-79"/>
              <a:sym typeface="Rubik"/>
            </a:endParaRPr>
          </a:p>
          <a:p>
            <a:pPr marL="0" lvl="0" indent="0" algn="l" rtl="0">
              <a:lnSpc>
                <a:spcPct val="100000"/>
              </a:lnSpc>
              <a:spcBef>
                <a:spcPts val="1200"/>
              </a:spcBef>
              <a:spcAft>
                <a:spcPts val="0"/>
              </a:spcAft>
              <a:buClr>
                <a:schemeClr val="dk1"/>
              </a:buClr>
              <a:buSzPts val="1100"/>
              <a:buFont typeface="Arial"/>
              <a:buNone/>
            </a:pPr>
            <a:r>
              <a:rPr lang="id" sz="1300" dirty="0">
                <a:solidFill>
                  <a:schemeClr val="dk1"/>
                </a:solidFill>
                <a:latin typeface="Rubik" panose="020B0604020202020204" charset="-79"/>
                <a:ea typeface="Rubik"/>
                <a:cs typeface="Rubik" panose="020B0604020202020204" charset="-79"/>
                <a:sym typeface="Rubik"/>
              </a:rPr>
              <a:t>Dari 2 query ini, mana yang bekerja lebih baik? Jelaskan mengapa.</a:t>
            </a:r>
            <a:endParaRPr sz="1300" dirty="0">
              <a:solidFill>
                <a:schemeClr val="dk1"/>
              </a:solidFill>
              <a:latin typeface="Rubik" panose="020B0604020202020204" charset="-79"/>
              <a:ea typeface="Rubik"/>
              <a:cs typeface="Rubik" panose="020B0604020202020204" charset="-79"/>
              <a:sym typeface="Rubik"/>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latin typeface="Rubik" panose="020B0604020202020204" charset="-79"/>
              <a:ea typeface="Rubik"/>
              <a:cs typeface="Rubik" panose="020B0604020202020204" charset="-79"/>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panose="020B0604020202020204" charset="-79"/>
                <a:ea typeface="Rubik"/>
                <a:cs typeface="Rubik" panose="020B0604020202020204" charset="-79"/>
                <a:sym typeface="Rubik"/>
              </a:rPr>
              <a:t>SELECT * FROM pelanggan WHERE SUBSTR(alamat, 1, 3) = Mat;</a:t>
            </a:r>
            <a:endParaRPr sz="1300" dirty="0">
              <a:solidFill>
                <a:schemeClr val="dk1"/>
              </a:solidFill>
              <a:latin typeface="Rubik" panose="020B0604020202020204" charset="-79"/>
              <a:ea typeface="Rubik"/>
              <a:cs typeface="Rubik" panose="020B0604020202020204" charset="-79"/>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panose="020B0604020202020204" charset="-79"/>
                <a:ea typeface="Rubik"/>
                <a:cs typeface="Rubik" panose="020B0604020202020204" charset="-79"/>
                <a:sym typeface="Rubik"/>
              </a:rPr>
              <a:t>SELECT * FROM pelanggan WHERE alamat LIKE 'Mat%'</a:t>
            </a:r>
            <a:endParaRPr sz="1300" dirty="0">
              <a:solidFill>
                <a:schemeClr val="dk1"/>
              </a:solidFill>
              <a:latin typeface="Rubik" panose="020B0604020202020204" charset="-79"/>
              <a:ea typeface="Rubik"/>
              <a:cs typeface="Rubik" panose="020B0604020202020204" charset="-79"/>
              <a:sym typeface="Rubik"/>
            </a:endParaRPr>
          </a:p>
          <a:p>
            <a:pPr marL="0" lvl="0" indent="0" algn="l" rtl="0">
              <a:spcBef>
                <a:spcPts val="0"/>
              </a:spcBef>
              <a:spcAft>
                <a:spcPts val="0"/>
              </a:spcAft>
              <a:buNone/>
            </a:pPr>
            <a:r>
              <a:rPr lang="id" sz="1300" i="1" dirty="0">
                <a:latin typeface="Rubik" panose="020B0604020202020204" charset="-79"/>
                <a:ea typeface="Rubik"/>
                <a:cs typeface="Rubik" panose="020B0604020202020204" charset="-79"/>
                <a:sym typeface="Rubik"/>
              </a:rPr>
              <a:t>*disclaimer: soal ini tidak terkait dengan data source</a:t>
            </a:r>
            <a:endParaRPr sz="1300" i="1" dirty="0">
              <a:latin typeface="Rubik" panose="020B0604020202020204" charset="-79"/>
              <a:ea typeface="Rubik"/>
              <a:cs typeface="Rubik" panose="020B0604020202020204" charset="-79"/>
              <a:sym typeface="Rubik"/>
            </a:endParaRPr>
          </a:p>
          <a:p>
            <a:pPr marL="0" indent="0" algn="just">
              <a:spcBef>
                <a:spcPts val="1200"/>
              </a:spcBef>
              <a:buNone/>
            </a:pPr>
            <a:r>
              <a:rPr lang="id" sz="1300" dirty="0">
                <a:latin typeface="Rubik" panose="020B0604020202020204" charset="-79"/>
                <a:ea typeface="Rubik"/>
                <a:cs typeface="Rubik" panose="020B0604020202020204" charset="-79"/>
                <a:sym typeface="Rubik"/>
              </a:rPr>
              <a:t>Jawaban :</a:t>
            </a:r>
            <a:r>
              <a:rPr lang="en-US" sz="1300" dirty="0">
                <a:latin typeface="Rubik" panose="020B0604020202020204" charset="-79"/>
                <a:ea typeface="Rubik"/>
                <a:cs typeface="Rubik" panose="020B0604020202020204" charset="-79"/>
                <a:sym typeface="Rubik"/>
              </a:rPr>
              <a:t> </a:t>
            </a:r>
            <a:r>
              <a:rPr lang="en-US" sz="1300" dirty="0">
                <a:solidFill>
                  <a:schemeClr val="tx1"/>
                </a:solidFill>
                <a:latin typeface="Rubik" panose="020B0604020202020204" charset="-79"/>
                <a:ea typeface="Rubik"/>
                <a:cs typeface="Rubik" panose="020B0604020202020204" charset="-79"/>
                <a:sym typeface="Rubik"/>
              </a:rPr>
              <a:t>(b) SELECT * FROM </a:t>
            </a:r>
            <a:r>
              <a:rPr lang="en-US" sz="1300" dirty="0" err="1">
                <a:solidFill>
                  <a:schemeClr val="tx1"/>
                </a:solidFill>
                <a:latin typeface="Rubik" panose="020B0604020202020204" charset="-79"/>
                <a:ea typeface="Rubik"/>
                <a:cs typeface="Rubik" panose="020B0604020202020204" charset="-79"/>
                <a:sym typeface="Rubik"/>
              </a:rPr>
              <a:t>pelanggan</a:t>
            </a:r>
            <a:r>
              <a:rPr lang="en-US" sz="1300" dirty="0">
                <a:solidFill>
                  <a:schemeClr val="tx1"/>
                </a:solidFill>
                <a:latin typeface="Rubik" panose="020B0604020202020204" charset="-79"/>
                <a:ea typeface="Rubik"/>
                <a:cs typeface="Rubik" panose="020B0604020202020204" charset="-79"/>
                <a:sym typeface="Rubik"/>
              </a:rPr>
              <a:t> WHERE </a:t>
            </a:r>
            <a:r>
              <a:rPr lang="en-US" sz="1300" dirty="0" err="1">
                <a:solidFill>
                  <a:schemeClr val="tx1"/>
                </a:solidFill>
                <a:latin typeface="Rubik" panose="020B0604020202020204" charset="-79"/>
                <a:ea typeface="Rubik"/>
                <a:cs typeface="Rubik" panose="020B0604020202020204" charset="-79"/>
                <a:sym typeface="Rubik"/>
              </a:rPr>
              <a:t>alamat</a:t>
            </a:r>
            <a:r>
              <a:rPr lang="en-US" sz="1300" dirty="0">
                <a:solidFill>
                  <a:schemeClr val="tx1"/>
                </a:solidFill>
                <a:latin typeface="Rubik" panose="020B0604020202020204" charset="-79"/>
                <a:ea typeface="Rubik"/>
                <a:cs typeface="Rubik" panose="020B0604020202020204" charset="-79"/>
                <a:sym typeface="Rubik"/>
              </a:rPr>
              <a:t> LIKE 'Mat%'</a:t>
            </a:r>
          </a:p>
          <a:p>
            <a:pPr marL="0" lvl="0" indent="0" algn="just" rtl="0">
              <a:spcBef>
                <a:spcPts val="1200"/>
              </a:spcBef>
              <a:spcAft>
                <a:spcPts val="0"/>
              </a:spcAft>
              <a:buNone/>
            </a:pPr>
            <a:r>
              <a:rPr lang="id" sz="1300" dirty="0">
                <a:solidFill>
                  <a:schemeClr val="tx1"/>
                </a:solidFill>
                <a:latin typeface="Rubik" panose="020B0604020202020204" charset="-79"/>
                <a:ea typeface="Rubik"/>
                <a:cs typeface="Rubik" panose="020B0604020202020204" charset="-79"/>
                <a:sym typeface="Rubik"/>
              </a:rPr>
              <a:t>Alasan : </a:t>
            </a:r>
            <a:r>
              <a:rPr lang="en-US" sz="1300" dirty="0">
                <a:solidFill>
                  <a:schemeClr val="tx1"/>
                </a:solidFill>
                <a:latin typeface="Rubik" panose="020B0604020202020204" charset="-79"/>
                <a:ea typeface="Rubik"/>
                <a:cs typeface="Rubik" panose="020B0604020202020204" charset="-79"/>
                <a:sym typeface="Rubik"/>
              </a:rPr>
              <a:t> </a:t>
            </a:r>
            <a:r>
              <a:rPr lang="en-US" sz="1300" b="0" i="0" dirty="0">
                <a:solidFill>
                  <a:schemeClr val="tx1"/>
                </a:solidFill>
                <a:effectLst/>
                <a:latin typeface="Rubik" panose="020B0604020202020204" charset="-79"/>
                <a:cs typeface="Rubik" panose="020B0604020202020204" charset="-79"/>
              </a:rPr>
              <a:t>Kinerja yang Lebih Baik: Query </a:t>
            </a:r>
            <a:r>
              <a:rPr lang="en-US" sz="1300" b="0" i="0" dirty="0" err="1">
                <a:solidFill>
                  <a:schemeClr val="tx1"/>
                </a:solidFill>
                <a:effectLst/>
                <a:latin typeface="Rubik" panose="020B0604020202020204" charset="-79"/>
                <a:cs typeface="Rubik" panose="020B0604020202020204" charset="-79"/>
              </a:rPr>
              <a:t>menggunakan</a:t>
            </a:r>
            <a:r>
              <a:rPr lang="en-US" sz="1300" b="0" i="0" dirty="0">
                <a:solidFill>
                  <a:schemeClr val="tx1"/>
                </a:solidFill>
                <a:effectLst/>
                <a:latin typeface="Rubik" panose="020B0604020202020204" charset="-79"/>
                <a:cs typeface="Rubik" panose="020B0604020202020204" charset="-79"/>
              </a:rPr>
              <a:t> operator LIKE dengan </a:t>
            </a:r>
            <a:r>
              <a:rPr lang="en-US" sz="1300" b="0" i="0" dirty="0" err="1">
                <a:solidFill>
                  <a:schemeClr val="tx1"/>
                </a:solidFill>
                <a:effectLst/>
                <a:latin typeface="Rubik" panose="020B0604020202020204" charset="-79"/>
                <a:cs typeface="Rubik" panose="020B0604020202020204" charset="-79"/>
              </a:rPr>
              <a:t>pola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pencarian</a:t>
            </a:r>
            <a:r>
              <a:rPr lang="en-US" sz="1300" b="0" i="0" dirty="0">
                <a:solidFill>
                  <a:schemeClr val="tx1"/>
                </a:solidFill>
                <a:effectLst/>
                <a:latin typeface="Rubik" panose="020B0604020202020204" charset="-79"/>
                <a:cs typeface="Rubik" panose="020B0604020202020204" charset="-79"/>
              </a:rPr>
              <a:t> 'Mat%' </a:t>
            </a:r>
            <a:r>
              <a:rPr lang="en-US" sz="1300" b="0" i="0" dirty="0" err="1">
                <a:solidFill>
                  <a:schemeClr val="tx1"/>
                </a:solidFill>
                <a:effectLst/>
                <a:latin typeface="Rubik" panose="020B0604020202020204" charset="-79"/>
                <a:cs typeface="Rubik" panose="020B0604020202020204" charset="-79"/>
              </a:rPr>
              <a:t>dapat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mengoptimalkan</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kinerja</a:t>
            </a:r>
            <a:r>
              <a:rPr lang="en-US" sz="1300" b="0" i="0" dirty="0">
                <a:solidFill>
                  <a:schemeClr val="tx1"/>
                </a:solidFill>
                <a:effectLst/>
                <a:latin typeface="Rubik" panose="020B0604020202020204" charset="-79"/>
                <a:cs typeface="Rubik" panose="020B0604020202020204" charset="-79"/>
              </a:rPr>
              <a:t> dengan </a:t>
            </a:r>
            <a:r>
              <a:rPr lang="en-US" sz="1300" b="0" i="0" dirty="0" err="1">
                <a:solidFill>
                  <a:schemeClr val="tx1"/>
                </a:solidFill>
                <a:effectLst/>
                <a:latin typeface="Rubik" panose="020B0604020202020204" charset="-79"/>
                <a:cs typeface="Rubik" panose="020B0604020202020204" charset="-79"/>
              </a:rPr>
              <a:t>memanfaatkan</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indeks</a:t>
            </a:r>
            <a:r>
              <a:rPr lang="en-US" sz="1300" b="0" i="0" dirty="0">
                <a:solidFill>
                  <a:schemeClr val="tx1"/>
                </a:solidFill>
                <a:effectLst/>
                <a:latin typeface="Rubik" panose="020B0604020202020204" charset="-79"/>
                <a:cs typeface="Rubik" panose="020B0604020202020204" charset="-79"/>
              </a:rPr>
              <a:t> yang </a:t>
            </a:r>
            <a:r>
              <a:rPr lang="en-US" sz="1300" b="0" i="0" dirty="0" err="1">
                <a:solidFill>
                  <a:schemeClr val="tx1"/>
                </a:solidFill>
                <a:effectLst/>
                <a:latin typeface="Rubik" panose="020B0604020202020204" charset="-79"/>
                <a:cs typeface="Rubik" panose="020B0604020202020204" charset="-79"/>
              </a:rPr>
              <a:t>ada</a:t>
            </a:r>
            <a:r>
              <a:rPr lang="en-US" sz="1300" b="0" i="0" dirty="0">
                <a:solidFill>
                  <a:schemeClr val="tx1"/>
                </a:solidFill>
                <a:effectLst/>
                <a:latin typeface="Rubik" panose="020B0604020202020204" charset="-79"/>
                <a:cs typeface="Rubik" panose="020B0604020202020204" charset="-79"/>
              </a:rPr>
              <a:t> pada </a:t>
            </a:r>
            <a:r>
              <a:rPr lang="en-US" sz="1300" b="0" i="0" dirty="0" err="1">
                <a:solidFill>
                  <a:schemeClr val="tx1"/>
                </a:solidFill>
                <a:effectLst/>
                <a:latin typeface="Rubik" panose="020B0604020202020204" charset="-79"/>
                <a:cs typeface="Rubik" panose="020B0604020202020204" charset="-79"/>
              </a:rPr>
              <a:t>kolom</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alamat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sehingga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dapat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mempercepat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pencarian</a:t>
            </a:r>
            <a:r>
              <a:rPr lang="en-US" sz="1300" b="0" i="0" dirty="0">
                <a:solidFill>
                  <a:schemeClr val="tx1"/>
                </a:solidFill>
                <a:effectLst/>
                <a:latin typeface="Rubik" panose="020B0604020202020204" charset="-79"/>
                <a:cs typeface="Rubik" panose="020B0604020202020204" charset="-79"/>
              </a:rPr>
              <a:t> data yang </a:t>
            </a:r>
            <a:r>
              <a:rPr lang="en-US" sz="1300" b="0" i="0" dirty="0" err="1">
                <a:solidFill>
                  <a:schemeClr val="tx1"/>
                </a:solidFill>
                <a:effectLst/>
                <a:latin typeface="Rubik" panose="020B0604020202020204" charset="-79"/>
                <a:cs typeface="Rubik" panose="020B0604020202020204" charset="-79"/>
              </a:rPr>
              <a:t>dibutuhkan</a:t>
            </a:r>
            <a:r>
              <a:rPr lang="en-US" sz="1300" b="0" i="0" dirty="0">
                <a:solidFill>
                  <a:schemeClr val="tx1"/>
                </a:solidFill>
                <a:effectLst/>
                <a:latin typeface="Rubik" panose="020B0604020202020204" charset="-79"/>
                <a:cs typeface="Rubik" panose="020B0604020202020204" charset="-79"/>
              </a:rPr>
              <a:t>. Lebih </a:t>
            </a:r>
            <a:r>
              <a:rPr lang="en-US" sz="1300" b="0" i="0" dirty="0" err="1">
                <a:solidFill>
                  <a:schemeClr val="tx1"/>
                </a:solidFill>
                <a:effectLst/>
                <a:latin typeface="Rubik" panose="020B0604020202020204" charset="-79"/>
                <a:cs typeface="Rubik" panose="020B0604020202020204" charset="-79"/>
              </a:rPr>
              <a:t>Mudah</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Dibaca</a:t>
            </a:r>
            <a:r>
              <a:rPr lang="en-US" sz="1300" b="0" i="0" dirty="0">
                <a:solidFill>
                  <a:schemeClr val="tx1"/>
                </a:solidFill>
                <a:effectLst/>
                <a:latin typeface="Rubik" panose="020B0604020202020204" charset="-79"/>
                <a:cs typeface="Rubik" panose="020B0604020202020204" charset="-79"/>
              </a:rPr>
              <a:t>: Query dengan operator LIKE 'Mat%' lebih </a:t>
            </a:r>
            <a:r>
              <a:rPr lang="en-US" sz="1300" b="0" i="0" dirty="0" err="1">
                <a:solidFill>
                  <a:schemeClr val="tx1"/>
                </a:solidFill>
                <a:effectLst/>
                <a:latin typeface="Rubik" panose="020B0604020202020204" charset="-79"/>
                <a:cs typeface="Rubik" panose="020B0604020202020204" charset="-79"/>
              </a:rPr>
              <a:t>mudah</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dipahami</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karena</a:t>
            </a:r>
            <a:r>
              <a:rPr lang="en-US" sz="1300" b="0" i="0" dirty="0">
                <a:solidFill>
                  <a:schemeClr val="tx1"/>
                </a:solidFill>
                <a:effectLst/>
                <a:latin typeface="Rubik" panose="020B0604020202020204" charset="-79"/>
                <a:cs typeface="Rubik" panose="020B0604020202020204" charset="-79"/>
              </a:rPr>
              <a:t> hanya </a:t>
            </a:r>
            <a:r>
              <a:rPr lang="en-US" sz="1300" b="0" i="0" dirty="0" err="1">
                <a:solidFill>
                  <a:schemeClr val="tx1"/>
                </a:solidFill>
                <a:effectLst/>
                <a:latin typeface="Rubik" panose="020B0604020202020204" charset="-79"/>
                <a:cs typeface="Rubik" panose="020B0604020202020204" charset="-79"/>
              </a:rPr>
              <a:t>mencari</a:t>
            </a:r>
            <a:r>
              <a:rPr lang="en-US" sz="1300" b="0" i="0" dirty="0">
                <a:solidFill>
                  <a:schemeClr val="tx1"/>
                </a:solidFill>
                <a:effectLst/>
                <a:latin typeface="Rubik" panose="020B0604020202020204" charset="-79"/>
                <a:cs typeface="Rubik" panose="020B0604020202020204" charset="-79"/>
              </a:rPr>
              <a:t> string yang </a:t>
            </a:r>
            <a:r>
              <a:rPr lang="en-US" sz="1300" b="0" i="0" dirty="0" err="1">
                <a:solidFill>
                  <a:schemeClr val="tx1"/>
                </a:solidFill>
                <a:effectLst/>
                <a:latin typeface="Rubik" panose="020B0604020202020204" charset="-79"/>
                <a:cs typeface="Rubik" panose="020B0604020202020204" charset="-79"/>
              </a:rPr>
              <a:t>dimulai</a:t>
            </a:r>
            <a:r>
              <a:rPr lang="en-US" sz="1300" b="0" i="0" dirty="0">
                <a:solidFill>
                  <a:schemeClr val="tx1"/>
                </a:solidFill>
                <a:effectLst/>
                <a:latin typeface="Rubik" panose="020B0604020202020204" charset="-79"/>
                <a:cs typeface="Rubik" panose="020B0604020202020204" charset="-79"/>
              </a:rPr>
              <a:t> dengan 'Mat’. </a:t>
            </a:r>
            <a:r>
              <a:rPr lang="en-US" sz="1300" b="0" i="0" dirty="0" err="1">
                <a:solidFill>
                  <a:schemeClr val="tx1"/>
                </a:solidFill>
                <a:effectLst/>
                <a:latin typeface="Rubik" panose="020B0604020202020204" charset="-79"/>
                <a:cs typeface="Rubik" panose="020B0604020202020204" charset="-79"/>
              </a:rPr>
              <a:t>Fleksibilitas</a:t>
            </a:r>
            <a:r>
              <a:rPr lang="en-US" sz="1300" b="0" i="0" dirty="0">
                <a:solidFill>
                  <a:schemeClr val="tx1"/>
                </a:solidFill>
                <a:effectLst/>
                <a:latin typeface="Rubik" panose="020B0604020202020204" charset="-79"/>
                <a:cs typeface="Rubik" panose="020B0604020202020204" charset="-79"/>
              </a:rPr>
              <a:t> yang Lebih Besar: Query dengan operator LIKE 'Mat%' lebih </a:t>
            </a:r>
            <a:r>
              <a:rPr lang="en-US" sz="1300" b="0" i="0" dirty="0" err="1">
                <a:solidFill>
                  <a:schemeClr val="tx1"/>
                </a:solidFill>
                <a:effectLst/>
                <a:latin typeface="Rubik" panose="020B0604020202020204" charset="-79"/>
                <a:cs typeface="Rubik" panose="020B0604020202020204" charset="-79"/>
              </a:rPr>
              <a:t>fleksibel</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karena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dapat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mencari</a:t>
            </a:r>
            <a:r>
              <a:rPr lang="en-US" sz="1300" b="0" i="0" dirty="0">
                <a:solidFill>
                  <a:schemeClr val="tx1"/>
                </a:solidFill>
                <a:effectLst/>
                <a:latin typeface="Rubik" panose="020B0604020202020204" charset="-79"/>
                <a:cs typeface="Rubik" panose="020B0604020202020204" charset="-79"/>
              </a:rPr>
              <a:t> string yang </a:t>
            </a:r>
            <a:r>
              <a:rPr lang="en-US" sz="1300" b="0" i="0" dirty="0" err="1">
                <a:solidFill>
                  <a:schemeClr val="tx1"/>
                </a:solidFill>
                <a:effectLst/>
                <a:latin typeface="Rubik" panose="020B0604020202020204" charset="-79"/>
                <a:cs typeface="Rubik" panose="020B0604020202020204" charset="-79"/>
              </a:rPr>
              <a:t>dimulai</a:t>
            </a:r>
            <a:r>
              <a:rPr lang="en-US" sz="1300" b="0" i="0" dirty="0">
                <a:solidFill>
                  <a:schemeClr val="tx1"/>
                </a:solidFill>
                <a:effectLst/>
                <a:latin typeface="Rubik" panose="020B0604020202020204" charset="-79"/>
                <a:cs typeface="Rubik" panose="020B0604020202020204" charset="-79"/>
              </a:rPr>
              <a:t> dengan </a:t>
            </a:r>
            <a:r>
              <a:rPr lang="en-US" sz="1300" b="0" i="0" dirty="0" err="1">
                <a:solidFill>
                  <a:schemeClr val="tx1"/>
                </a:solidFill>
                <a:effectLst/>
                <a:latin typeface="Rubik" panose="020B0604020202020204" charset="-79"/>
                <a:cs typeface="Rubik" panose="020B0604020202020204" charset="-79"/>
              </a:rPr>
              <a:t>pola</a:t>
            </a:r>
            <a:r>
              <a:rPr lang="en-US" sz="1300" b="0" i="0" dirty="0">
                <a:solidFill>
                  <a:schemeClr val="tx1"/>
                </a:solidFill>
                <a:effectLst/>
                <a:latin typeface="Rubik" panose="020B0604020202020204" charset="-79"/>
                <a:cs typeface="Rubik" panose="020B0604020202020204" charset="-79"/>
              </a:rPr>
              <a:t> apapun</a:t>
            </a:r>
            <a:endParaRPr sz="1300" dirty="0">
              <a:solidFill>
                <a:schemeClr val="tx1"/>
              </a:solidFill>
              <a:latin typeface="Rubik" panose="020B0604020202020204" charset="-79"/>
              <a:ea typeface="Rubik"/>
              <a:cs typeface="Rubik" panose="020B0604020202020204" charset="-79"/>
              <a:sym typeface="Rubik"/>
            </a:endParaRPr>
          </a:p>
          <a:p>
            <a:pPr marL="0" lvl="0" indent="0" algn="l" rtl="0">
              <a:spcBef>
                <a:spcPts val="1200"/>
              </a:spcBef>
              <a:spcAft>
                <a:spcPts val="0"/>
              </a:spcAft>
              <a:buNone/>
            </a:pPr>
            <a:endParaRPr sz="1300" dirty="0">
              <a:latin typeface="Rubik" panose="020B0604020202020204" charset="-79"/>
              <a:ea typeface="Rubik"/>
              <a:cs typeface="Rubik" panose="020B0604020202020204" charset="-79"/>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panose="020B0604020202020204" charset="-79"/>
              <a:ea typeface="Rubik"/>
              <a:cs typeface="Rubik" panose="020B0604020202020204" charset="-79"/>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4"/>
            <a:ext cx="8520600" cy="39910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300" b="1" dirty="0">
                <a:latin typeface="Rubik" panose="020B0604020202020204" charset="-79"/>
                <a:ea typeface="Rubik"/>
                <a:cs typeface="Rubik" panose="020B0604020202020204" charset="-79"/>
                <a:sym typeface="Rubik"/>
              </a:rPr>
              <a:t>Soal 2 *:</a:t>
            </a:r>
            <a:endParaRPr sz="1300" b="1" dirty="0">
              <a:latin typeface="Rubik" panose="020B0604020202020204" charset="-79"/>
              <a:ea typeface="Rubik"/>
              <a:cs typeface="Rubik" panose="020B0604020202020204" charset="-79"/>
              <a:sym typeface="Rubik"/>
            </a:endParaRPr>
          </a:p>
          <a:p>
            <a:pPr marL="0" lvl="0" indent="0" algn="l" rtl="0">
              <a:lnSpc>
                <a:spcPct val="100000"/>
              </a:lnSpc>
              <a:spcBef>
                <a:spcPts val="1200"/>
              </a:spcBef>
              <a:spcAft>
                <a:spcPts val="0"/>
              </a:spcAft>
              <a:buNone/>
            </a:pPr>
            <a:r>
              <a:rPr lang="id" sz="1300" dirty="0">
                <a:solidFill>
                  <a:schemeClr val="dk1"/>
                </a:solidFill>
                <a:latin typeface="Rubik" panose="020B0604020202020204" charset="-79"/>
                <a:ea typeface="Rubik"/>
                <a:cs typeface="Rubik" panose="020B0604020202020204" charset="-79"/>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panose="020B0604020202020204" charset="-79"/>
              <a:ea typeface="Rubik"/>
              <a:cs typeface="Rubik" panose="020B0604020202020204" charset="-79"/>
              <a:sym typeface="Rubik"/>
            </a:endParaRPr>
          </a:p>
          <a:p>
            <a:pPr marL="0" lvl="0" indent="0" algn="l" rtl="0">
              <a:lnSpc>
                <a:spcPct val="100000"/>
              </a:lnSpc>
              <a:spcBef>
                <a:spcPts val="0"/>
              </a:spcBef>
              <a:spcAft>
                <a:spcPts val="0"/>
              </a:spcAft>
              <a:buNone/>
            </a:pPr>
            <a:endParaRPr sz="1300" dirty="0">
              <a:solidFill>
                <a:schemeClr val="dk1"/>
              </a:solidFill>
              <a:latin typeface="Rubik" panose="020B0604020202020204" charset="-79"/>
              <a:ea typeface="Rubik"/>
              <a:cs typeface="Rubik" panose="020B0604020202020204" charset="-79"/>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panose="020B0604020202020204" charset="-79"/>
                <a:ea typeface="Rubik"/>
                <a:cs typeface="Rubik" panose="020B0604020202020204" charset="-79"/>
                <a:sym typeface="Rubik"/>
              </a:rPr>
              <a:t>SELECT * FROM pelanggan WHERE tanggal_lahir &gt;= '2000-01-01' AND tanggal_lahir &lt;= '2008-12-31'</a:t>
            </a:r>
            <a:endParaRPr sz="1300" dirty="0">
              <a:solidFill>
                <a:schemeClr val="dk1"/>
              </a:solidFill>
              <a:latin typeface="Rubik" panose="020B0604020202020204" charset="-79"/>
              <a:ea typeface="Rubik"/>
              <a:cs typeface="Rubik" panose="020B0604020202020204" charset="-79"/>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panose="020B0604020202020204" charset="-79"/>
                <a:ea typeface="Rubik"/>
                <a:cs typeface="Rubik" panose="020B0604020202020204" charset="-79"/>
                <a:sym typeface="Rubik"/>
              </a:rPr>
              <a:t>SELECT * FROM pelanggan WHERE tanggal_lahir BETWEEN '2000-01-01' AND '2008-12-31' </a:t>
            </a:r>
            <a:br>
              <a:rPr lang="id" sz="1300" dirty="0">
                <a:solidFill>
                  <a:schemeClr val="dk1"/>
                </a:solidFill>
                <a:latin typeface="Rubik" panose="020B0604020202020204" charset="-79"/>
                <a:ea typeface="Rubik"/>
                <a:cs typeface="Rubik" panose="020B0604020202020204" charset="-79"/>
                <a:sym typeface="Rubik"/>
              </a:rPr>
            </a:br>
            <a:endParaRPr sz="1300" dirty="0">
              <a:solidFill>
                <a:schemeClr val="dk1"/>
              </a:solidFill>
              <a:latin typeface="Rubik" panose="020B0604020202020204" charset="-79"/>
              <a:ea typeface="Rubik"/>
              <a:cs typeface="Rubik" panose="020B0604020202020204" charset="-79"/>
              <a:sym typeface="Rubik"/>
            </a:endParaRPr>
          </a:p>
          <a:p>
            <a:pPr marL="0" lvl="0" indent="0" algn="l" rtl="0">
              <a:spcBef>
                <a:spcPts val="0"/>
              </a:spcBef>
              <a:spcAft>
                <a:spcPts val="0"/>
              </a:spcAft>
              <a:buNone/>
            </a:pPr>
            <a:r>
              <a:rPr lang="id" sz="1300" i="1" dirty="0">
                <a:latin typeface="Rubik" panose="020B0604020202020204" charset="-79"/>
                <a:ea typeface="Rubik"/>
                <a:cs typeface="Rubik" panose="020B0604020202020204" charset="-79"/>
                <a:sym typeface="Rubik"/>
              </a:rPr>
              <a:t>*disclaimer: soal ini tidak terkait dengan data source</a:t>
            </a:r>
            <a:endParaRPr sz="1300" dirty="0">
              <a:latin typeface="Rubik" panose="020B0604020202020204" charset="-79"/>
              <a:ea typeface="Rubik"/>
              <a:cs typeface="Rubik" panose="020B0604020202020204" charset="-79"/>
              <a:sym typeface="Rubik"/>
            </a:endParaRPr>
          </a:p>
          <a:p>
            <a:pPr marL="0" lvl="0" indent="0" algn="just" rtl="0">
              <a:spcBef>
                <a:spcPts val="1200"/>
              </a:spcBef>
              <a:spcAft>
                <a:spcPts val="0"/>
              </a:spcAft>
              <a:buNone/>
            </a:pPr>
            <a:r>
              <a:rPr lang="id" sz="1300" dirty="0">
                <a:latin typeface="Rubik" panose="020B0604020202020204" charset="-79"/>
                <a:ea typeface="Rubik"/>
                <a:cs typeface="Rubik" panose="020B0604020202020204" charset="-79"/>
                <a:sym typeface="Rubik"/>
              </a:rPr>
              <a:t>Jawaban :</a:t>
            </a:r>
            <a:r>
              <a:rPr lang="en-US" sz="1300" dirty="0">
                <a:latin typeface="Rubik" panose="020B0604020202020204" charset="-79"/>
                <a:ea typeface="Rubik"/>
                <a:cs typeface="Rubik" panose="020B0604020202020204" charset="-79"/>
                <a:sym typeface="Rubik"/>
              </a:rPr>
              <a:t> </a:t>
            </a:r>
            <a:r>
              <a:rPr lang="en-US" sz="1300" dirty="0">
                <a:solidFill>
                  <a:schemeClr val="tx1"/>
                </a:solidFill>
                <a:latin typeface="Rubik" panose="020B0604020202020204" charset="-79"/>
                <a:ea typeface="Rubik"/>
                <a:cs typeface="Rubik" panose="020B0604020202020204" charset="-79"/>
                <a:sym typeface="Rubik"/>
              </a:rPr>
              <a:t>(b) </a:t>
            </a:r>
            <a:r>
              <a:rPr lang="en-US" sz="1300" b="0" i="0" dirty="0">
                <a:solidFill>
                  <a:schemeClr val="tx1"/>
                </a:solidFill>
                <a:effectLst/>
                <a:latin typeface="Rubik" panose="020B0604020202020204" charset="-79"/>
                <a:cs typeface="Rubik" panose="020B0604020202020204" charset="-79"/>
              </a:rPr>
              <a:t>SELECT * FROM </a:t>
            </a:r>
            <a:r>
              <a:rPr lang="en-US" sz="1300" b="0" i="0" dirty="0" err="1">
                <a:solidFill>
                  <a:schemeClr val="tx1"/>
                </a:solidFill>
                <a:effectLst/>
                <a:latin typeface="Rubik" panose="020B0604020202020204" charset="-79"/>
                <a:cs typeface="Rubik" panose="020B0604020202020204" charset="-79"/>
              </a:rPr>
              <a:t>pelanggan</a:t>
            </a:r>
            <a:r>
              <a:rPr lang="en-US" sz="1300" b="0" i="0" dirty="0">
                <a:solidFill>
                  <a:schemeClr val="tx1"/>
                </a:solidFill>
                <a:effectLst/>
                <a:latin typeface="Rubik" panose="020B0604020202020204" charset="-79"/>
                <a:cs typeface="Rubik" panose="020B0604020202020204" charset="-79"/>
              </a:rPr>
              <a:t> WHERE </a:t>
            </a:r>
            <a:r>
              <a:rPr lang="en-US" sz="1300" b="0" i="0" dirty="0" err="1">
                <a:solidFill>
                  <a:schemeClr val="tx1"/>
                </a:solidFill>
                <a:effectLst/>
                <a:latin typeface="Rubik" panose="020B0604020202020204" charset="-79"/>
                <a:cs typeface="Rubik" panose="020B0604020202020204" charset="-79"/>
              </a:rPr>
              <a:t>tanggal_lahir</a:t>
            </a:r>
            <a:r>
              <a:rPr lang="en-US" sz="1300" b="0" i="0" dirty="0">
                <a:solidFill>
                  <a:schemeClr val="tx1"/>
                </a:solidFill>
                <a:effectLst/>
                <a:latin typeface="Rubik" panose="020B0604020202020204" charset="-79"/>
                <a:cs typeface="Rubik" panose="020B0604020202020204" charset="-79"/>
              </a:rPr>
              <a:t> BETWEEN '2000-01-01' AND '2008-12-31’</a:t>
            </a:r>
            <a:r>
              <a:rPr lang="en-US" sz="1300" dirty="0">
                <a:solidFill>
                  <a:schemeClr val="tx1"/>
                </a:solidFill>
                <a:latin typeface="Rubik" panose="020B0604020202020204" charset="-79"/>
                <a:cs typeface="Rubik" panose="020B0604020202020204" charset="-79"/>
                <a:sym typeface="Rubik"/>
              </a:rPr>
              <a:t> </a:t>
            </a:r>
          </a:p>
          <a:p>
            <a:pPr marL="0" lvl="0" indent="0" algn="just" rtl="0">
              <a:spcBef>
                <a:spcPts val="1200"/>
              </a:spcBef>
              <a:spcAft>
                <a:spcPts val="0"/>
              </a:spcAft>
              <a:buNone/>
            </a:pPr>
            <a:r>
              <a:rPr lang="en-US" sz="1300" dirty="0">
                <a:solidFill>
                  <a:schemeClr val="tx1"/>
                </a:solidFill>
                <a:latin typeface="Rubik" panose="020B0604020202020204" charset="-79"/>
                <a:ea typeface="Rubik"/>
                <a:cs typeface="Rubik" panose="020B0604020202020204" charset="-79"/>
                <a:sym typeface="Rubik"/>
              </a:rPr>
              <a:t>Alasan : </a:t>
            </a:r>
            <a:r>
              <a:rPr lang="en-US" sz="1300" b="0" i="0" dirty="0">
                <a:solidFill>
                  <a:schemeClr val="tx1"/>
                </a:solidFill>
                <a:effectLst/>
                <a:latin typeface="Rubik" panose="020B0604020202020204" charset="-79"/>
                <a:cs typeface="Rubik" panose="020B0604020202020204" charset="-79"/>
              </a:rPr>
              <a:t>Lebih </a:t>
            </a:r>
            <a:r>
              <a:rPr lang="en-US" sz="1300" b="0" i="0" dirty="0" err="1">
                <a:solidFill>
                  <a:schemeClr val="tx1"/>
                </a:solidFill>
                <a:effectLst/>
                <a:latin typeface="Rubik" panose="020B0604020202020204" charset="-79"/>
                <a:cs typeface="Rubik" panose="020B0604020202020204" charset="-79"/>
              </a:rPr>
              <a:t>Mudah</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Dibaca</a:t>
            </a:r>
            <a:r>
              <a:rPr lang="en-US" sz="1300" b="0" i="0" dirty="0">
                <a:solidFill>
                  <a:schemeClr val="tx1"/>
                </a:solidFill>
                <a:effectLst/>
                <a:latin typeface="Rubik" panose="020B0604020202020204" charset="-79"/>
                <a:cs typeface="Rubik" panose="020B0604020202020204" charset="-79"/>
              </a:rPr>
              <a:t>: Query dengan operator BETWEEN lebih </a:t>
            </a:r>
            <a:r>
              <a:rPr lang="en-US" sz="1300" b="0" i="0" dirty="0" err="1">
                <a:solidFill>
                  <a:schemeClr val="tx1"/>
                </a:solidFill>
                <a:effectLst/>
                <a:latin typeface="Rubik" panose="020B0604020202020204" charset="-79"/>
                <a:cs typeface="Rubik" panose="020B0604020202020204" charset="-79"/>
              </a:rPr>
              <a:t>mudah</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dipahami</a:t>
            </a:r>
            <a:r>
              <a:rPr lang="en-US" sz="1300" b="0" i="0" dirty="0">
                <a:solidFill>
                  <a:schemeClr val="tx1"/>
                </a:solidFill>
                <a:effectLst/>
                <a:latin typeface="Rubik" panose="020B0604020202020204" charset="-79"/>
                <a:cs typeface="Rubik" panose="020B0604020202020204" charset="-79"/>
              </a:rPr>
              <a:t> oleh </a:t>
            </a:r>
            <a:r>
              <a:rPr lang="en-US" sz="1300" b="0" i="0" dirty="0" err="1">
                <a:solidFill>
                  <a:schemeClr val="tx1"/>
                </a:solidFill>
                <a:effectLst/>
                <a:latin typeface="Rubik" panose="020B0604020202020204" charset="-79"/>
                <a:cs typeface="Rubik" panose="020B0604020202020204" charset="-79"/>
              </a:rPr>
              <a:t>pengguna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karena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menggunakan</a:t>
            </a:r>
            <a:r>
              <a:rPr lang="en-US" sz="1300" b="0" i="0" dirty="0">
                <a:solidFill>
                  <a:schemeClr val="tx1"/>
                </a:solidFill>
                <a:effectLst/>
                <a:latin typeface="Rubik" panose="020B0604020202020204" charset="-79"/>
                <a:cs typeface="Rubik" panose="020B0604020202020204" charset="-79"/>
              </a:rPr>
              <a:t> operator yang sudah </a:t>
            </a:r>
            <a:r>
              <a:rPr lang="en-US" sz="1300" b="0" i="0" dirty="0" err="1">
                <a:solidFill>
                  <a:schemeClr val="tx1"/>
                </a:solidFill>
                <a:effectLst/>
                <a:latin typeface="Rubik" panose="020B0604020202020204" charset="-79"/>
                <a:cs typeface="Rubik" panose="020B0604020202020204" charset="-79"/>
              </a:rPr>
              <a:t>dikenal</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secara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umum</a:t>
            </a:r>
            <a:r>
              <a:rPr lang="en-US" sz="1300" b="0" i="0" dirty="0">
                <a:solidFill>
                  <a:schemeClr val="tx1"/>
                </a:solidFill>
                <a:effectLst/>
                <a:latin typeface="Rubik" panose="020B0604020202020204" charset="-79"/>
                <a:cs typeface="Rubik" panose="020B0604020202020204" charset="-79"/>
              </a:rPr>
              <a:t>, dan </a:t>
            </a:r>
            <a:r>
              <a:rPr lang="en-US" sz="1300" b="0" i="0" dirty="0" err="1">
                <a:solidFill>
                  <a:schemeClr val="tx1"/>
                </a:solidFill>
                <a:effectLst/>
                <a:latin typeface="Rubik" panose="020B0604020202020204" charset="-79"/>
                <a:cs typeface="Rubik" panose="020B0604020202020204" charset="-79"/>
              </a:rPr>
              <a:t>menjadikan</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sintaks</a:t>
            </a:r>
            <a:r>
              <a:rPr lang="en-US" sz="1300" b="0" i="0" dirty="0">
                <a:solidFill>
                  <a:schemeClr val="tx1"/>
                </a:solidFill>
                <a:effectLst/>
                <a:latin typeface="Rubik" panose="020B0604020202020204" charset="-79"/>
                <a:cs typeface="Rubik" panose="020B0604020202020204" charset="-79"/>
              </a:rPr>
              <a:t> lebih </a:t>
            </a:r>
            <a:r>
              <a:rPr lang="en-US" sz="1300" b="0" i="0" dirty="0" err="1">
                <a:solidFill>
                  <a:schemeClr val="tx1"/>
                </a:solidFill>
                <a:effectLst/>
                <a:latin typeface="Rubik" panose="020B0604020202020204" charset="-79"/>
                <a:cs typeface="Rubik" panose="020B0604020202020204" charset="-79"/>
              </a:rPr>
              <a:t>mudah</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dipahami.Lebih</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Efisien</a:t>
            </a:r>
            <a:r>
              <a:rPr lang="en-US" sz="1300" b="0" i="0" dirty="0">
                <a:solidFill>
                  <a:schemeClr val="tx1"/>
                </a:solidFill>
                <a:effectLst/>
                <a:latin typeface="Rubik" panose="020B0604020202020204" charset="-79"/>
                <a:cs typeface="Rubik" panose="020B0604020202020204" charset="-79"/>
              </a:rPr>
              <a:t>: Query dengan operator BETWEEN </a:t>
            </a:r>
            <a:r>
              <a:rPr lang="en-US" sz="1300" b="0" i="0" dirty="0" err="1">
                <a:solidFill>
                  <a:schemeClr val="tx1"/>
                </a:solidFill>
                <a:effectLst/>
                <a:latin typeface="Rubik" panose="020B0604020202020204" charset="-79"/>
                <a:cs typeface="Rubik" panose="020B0604020202020204" charset="-79"/>
              </a:rPr>
              <a:t>dapat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mempercepat</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kinerja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karena</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mengizinkan</a:t>
            </a:r>
            <a:r>
              <a:rPr lang="en-US" sz="1300" b="0" i="0" dirty="0">
                <a:solidFill>
                  <a:schemeClr val="tx1"/>
                </a:solidFill>
                <a:effectLst/>
                <a:latin typeface="Rubik" panose="020B0604020202020204" charset="-79"/>
                <a:cs typeface="Rubik" panose="020B0604020202020204" charset="-79"/>
              </a:rPr>
              <a:t> database untuk melakukan </a:t>
            </a:r>
            <a:r>
              <a:rPr lang="en-US" sz="1300" b="0" i="0" dirty="0" err="1">
                <a:solidFill>
                  <a:schemeClr val="tx1"/>
                </a:solidFill>
                <a:effectLst/>
                <a:latin typeface="Rubik" panose="020B0604020202020204" charset="-79"/>
                <a:cs typeface="Rubik" panose="020B0604020202020204" charset="-79"/>
              </a:rPr>
              <a:t>optimasi</a:t>
            </a:r>
            <a:r>
              <a:rPr lang="en-US" sz="1300" b="0" i="0" dirty="0">
                <a:solidFill>
                  <a:schemeClr val="tx1"/>
                </a:solidFill>
                <a:effectLst/>
                <a:latin typeface="Rubik" panose="020B0604020202020204" charset="-79"/>
                <a:cs typeface="Rubik" panose="020B0604020202020204" charset="-79"/>
              </a:rPr>
              <a:t> query seperti </a:t>
            </a:r>
            <a:r>
              <a:rPr lang="en-US" sz="1300" b="0" i="0" dirty="0" err="1">
                <a:solidFill>
                  <a:schemeClr val="tx1"/>
                </a:solidFill>
                <a:effectLst/>
                <a:latin typeface="Rubik" panose="020B0604020202020204" charset="-79"/>
                <a:cs typeface="Rubik" panose="020B0604020202020204" charset="-79"/>
              </a:rPr>
              <a:t>memanfaatkan</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indeks</a:t>
            </a:r>
            <a:r>
              <a:rPr lang="en-US" sz="1300" b="0" i="0" dirty="0">
                <a:solidFill>
                  <a:schemeClr val="tx1"/>
                </a:solidFill>
                <a:effectLst/>
                <a:latin typeface="Rubik" panose="020B0604020202020204" charset="-79"/>
                <a:cs typeface="Rubik" panose="020B0604020202020204" charset="-79"/>
              </a:rPr>
              <a:t> pada </a:t>
            </a:r>
            <a:r>
              <a:rPr lang="en-US" sz="1300" b="0" i="0" dirty="0" err="1">
                <a:solidFill>
                  <a:schemeClr val="tx1"/>
                </a:solidFill>
                <a:effectLst/>
                <a:latin typeface="Rubik" panose="020B0604020202020204" charset="-79"/>
                <a:cs typeface="Rubik" panose="020B0604020202020204" charset="-79"/>
              </a:rPr>
              <a:t>kolom</a:t>
            </a:r>
            <a:r>
              <a:rPr lang="en-US" sz="1300" b="0" i="0" dirty="0">
                <a:solidFill>
                  <a:schemeClr val="tx1"/>
                </a:solidFill>
                <a:effectLst/>
                <a:latin typeface="Rubik" panose="020B0604020202020204" charset="-79"/>
                <a:cs typeface="Rubik" panose="020B0604020202020204" charset="-79"/>
              </a:rPr>
              <a:t> </a:t>
            </a:r>
            <a:r>
              <a:rPr lang="en-US" sz="1300" b="0" i="0" dirty="0" err="1">
                <a:solidFill>
                  <a:schemeClr val="tx1"/>
                </a:solidFill>
                <a:effectLst/>
                <a:latin typeface="Rubik" panose="020B0604020202020204" charset="-79"/>
                <a:cs typeface="Rubik" panose="020B0604020202020204" charset="-79"/>
              </a:rPr>
              <a:t>tanggal_lahir</a:t>
            </a:r>
            <a:r>
              <a:rPr lang="en-US" sz="1300" b="0" i="0" dirty="0">
                <a:solidFill>
                  <a:schemeClr val="tx1"/>
                </a:solidFill>
                <a:effectLst/>
                <a:latin typeface="Rubik" panose="020B0604020202020204" charset="-79"/>
                <a:cs typeface="Rubik" panose="020B0604020202020204" charset="-79"/>
              </a:rPr>
              <a:t>.</a:t>
            </a:r>
          </a:p>
          <a:p>
            <a:pPr marL="0" lvl="0" indent="0" algn="l" rtl="0">
              <a:spcBef>
                <a:spcPts val="1200"/>
              </a:spcBef>
              <a:spcAft>
                <a:spcPts val="0"/>
              </a:spcAft>
              <a:buNone/>
            </a:pPr>
            <a:endParaRPr lang="en-US" sz="1300" dirty="0">
              <a:latin typeface="Rubik" panose="020B0604020202020204" charset="-79"/>
              <a:ea typeface="Rubik"/>
              <a:cs typeface="Rubik" panose="020B0604020202020204" charset="-79"/>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panose="020B0604020202020204" charset="-79"/>
              <a:ea typeface="Rubik"/>
              <a:cs typeface="Rubik" panose="020B0604020202020204" charset="-79"/>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Soal 3: Menentukan Primary Key</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panose="020B0604020202020204" charset="-79"/>
                <a:ea typeface="Rubik"/>
                <a:cs typeface="Rubik" panose="020B0604020202020204" charset="-79"/>
                <a:sym typeface="Rubik"/>
              </a:rPr>
              <a:t>Tugas</a:t>
            </a:r>
            <a:br>
              <a:rPr lang="id" dirty="0">
                <a:solidFill>
                  <a:schemeClr val="dk1"/>
                </a:solidFill>
                <a:latin typeface="Rubik" panose="020B0604020202020204" charset="-79"/>
                <a:ea typeface="Rubik"/>
                <a:cs typeface="Rubik" panose="020B0604020202020204" charset="-79"/>
                <a:sym typeface="Rubik"/>
              </a:rPr>
            </a:br>
            <a:r>
              <a:rPr lang="id" dirty="0">
                <a:solidFill>
                  <a:schemeClr val="dk1"/>
                </a:solidFill>
                <a:latin typeface="Rubik" panose="020B0604020202020204" charset="-79"/>
                <a:ea typeface="Rubik"/>
                <a:cs typeface="Rubik" panose="020B0604020202020204" charset="-79"/>
                <a:sym typeface="Rubik"/>
              </a:rPr>
              <a:t>Tentukan primary key dari table penjualan. jelaskan alasannya</a:t>
            </a:r>
            <a:br>
              <a:rPr lang="id" dirty="0">
                <a:solidFill>
                  <a:schemeClr val="dk1"/>
                </a:solidFill>
                <a:latin typeface="Rubik" panose="020B0604020202020204" charset="-79"/>
                <a:ea typeface="Rubik"/>
                <a:cs typeface="Rubik" panose="020B0604020202020204" charset="-79"/>
                <a:sym typeface="Rubik"/>
              </a:rPr>
            </a:br>
            <a:endParaRPr dirty="0">
              <a:solidFill>
                <a:schemeClr val="dk1"/>
              </a:solidFill>
              <a:latin typeface="Rubik" panose="020B0604020202020204" charset="-79"/>
              <a:ea typeface="Rubik"/>
              <a:cs typeface="Rubik" panose="020B0604020202020204" charset="-79"/>
              <a:sym typeface="Rubik"/>
            </a:endParaRPr>
          </a:p>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panose="020B0604020202020204" charset="-79"/>
                <a:ea typeface="Rubik"/>
                <a:cs typeface="Rubik" panose="020B0604020202020204" charset="-79"/>
                <a:sym typeface="Rubik"/>
              </a:rPr>
              <a:t>Jawaban &amp; Penjelasan :</a:t>
            </a:r>
            <a:r>
              <a:rPr lang="en-US" dirty="0">
                <a:solidFill>
                  <a:schemeClr val="dk1"/>
                </a:solidFill>
                <a:latin typeface="Rubik" panose="020B0604020202020204" charset="-79"/>
                <a:ea typeface="Rubik"/>
                <a:cs typeface="Rubik" panose="020B0604020202020204" charset="-79"/>
                <a:sym typeface="Rubik"/>
              </a:rPr>
              <a:t> </a:t>
            </a:r>
            <a:r>
              <a:rPr lang="en-US" dirty="0" err="1">
                <a:solidFill>
                  <a:schemeClr val="tx1"/>
                </a:solidFill>
                <a:latin typeface="Rubik" panose="020B0604020202020204" charset="-79"/>
                <a:cs typeface="Rubik" panose="020B0604020202020204" charset="-79"/>
              </a:rPr>
              <a:t>id_invoice</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id_barang</a:t>
            </a:r>
            <a:r>
              <a:rPr lang="en-US" dirty="0">
                <a:solidFill>
                  <a:schemeClr val="tx1"/>
                </a:solidFill>
                <a:latin typeface="Rubik" panose="020B0604020202020204" charset="-79"/>
                <a:cs typeface="Rubik" panose="020B0604020202020204" charset="-79"/>
              </a:rPr>
              <a:t> </a:t>
            </a:r>
          </a:p>
          <a:p>
            <a:pPr marL="114300" lvl="0" indent="0" algn="l" rtl="0">
              <a:lnSpc>
                <a:spcPct val="100000"/>
              </a:lnSpc>
              <a:spcBef>
                <a:spcPts val="0"/>
              </a:spcBef>
              <a:spcAft>
                <a:spcPts val="0"/>
              </a:spcAft>
              <a:buClr>
                <a:schemeClr val="dk1"/>
              </a:buClr>
              <a:buSzPts val="1800"/>
              <a:buNone/>
            </a:pPr>
            <a:br>
              <a:rPr lang="en-US" dirty="0">
                <a:solidFill>
                  <a:schemeClr val="tx1"/>
                </a:solidFill>
                <a:latin typeface="Rubik" panose="020B0604020202020204" charset="-79"/>
                <a:cs typeface="Rubik" panose="020B0604020202020204" charset="-79"/>
                <a:sym typeface="Rubik"/>
              </a:rPr>
            </a:br>
            <a:r>
              <a:rPr lang="en-US" dirty="0" err="1">
                <a:solidFill>
                  <a:schemeClr val="tx1"/>
                </a:solidFill>
                <a:latin typeface="Rubik" panose="020B0604020202020204" charset="-79"/>
                <a:cs typeface="Rubik" panose="020B0604020202020204" charset="-79"/>
                <a:sym typeface="Rubik"/>
              </a:rPr>
              <a:t>Alasannya</a:t>
            </a:r>
            <a:r>
              <a:rPr lang="en-US" dirty="0">
                <a:solidFill>
                  <a:schemeClr val="tx1"/>
                </a:solidFill>
                <a:latin typeface="Rubik" panose="020B0604020202020204" charset="-79"/>
                <a:cs typeface="Rubik" panose="020B0604020202020204" charset="-79"/>
                <a:sym typeface="Rubik"/>
              </a:rPr>
              <a:t> :</a:t>
            </a:r>
            <a:r>
              <a:rPr lang="en-US" dirty="0">
                <a:solidFill>
                  <a:schemeClr val="tx1"/>
                </a:solidFill>
                <a:latin typeface="Rubik" panose="020B0604020202020204" charset="-79"/>
                <a:cs typeface="Rubik" panose="020B0604020202020204" charset="-79"/>
              </a:rPr>
              <a:t> </a:t>
            </a:r>
          </a:p>
          <a:p>
            <a:pPr marL="742950" indent="-285750" algn="just"/>
            <a:r>
              <a:rPr lang="en-US" dirty="0" err="1">
                <a:solidFill>
                  <a:schemeClr val="tx1"/>
                </a:solidFill>
                <a:latin typeface="Rubik" panose="020B0604020202020204" charset="-79"/>
                <a:cs typeface="Rubik" panose="020B0604020202020204" charset="-79"/>
              </a:rPr>
              <a:t>id_invoice</a:t>
            </a:r>
            <a:r>
              <a:rPr lang="en-US" dirty="0">
                <a:solidFill>
                  <a:schemeClr val="tx1"/>
                </a:solidFill>
                <a:latin typeface="Rubik" panose="020B0604020202020204" charset="-79"/>
                <a:cs typeface="Rubik" panose="020B0604020202020204" charset="-79"/>
              </a:rPr>
              <a:t> : </a:t>
            </a:r>
            <a:r>
              <a:rPr lang="en-US" dirty="0" err="1">
                <a:solidFill>
                  <a:schemeClr val="tx1"/>
                </a:solidFill>
                <a:latin typeface="Rubik" panose="020B0604020202020204" charset="-79"/>
                <a:cs typeface="Rubik" panose="020B0604020202020204" charset="-79"/>
              </a:rPr>
              <a:t>Unik:Nomor</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faktur</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penjualan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unik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untuk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setiap</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transaksi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sehingga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id_invoice</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dapat</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menjamin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keunikan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setiap</a:t>
            </a:r>
            <a:r>
              <a:rPr lang="en-US" dirty="0">
                <a:solidFill>
                  <a:schemeClr val="tx1"/>
                </a:solidFill>
                <a:latin typeface="Rubik" panose="020B0604020202020204" charset="-79"/>
                <a:cs typeface="Rubik" panose="020B0604020202020204" charset="-79"/>
              </a:rPr>
              <a:t> baris </a:t>
            </a:r>
            <a:r>
              <a:rPr lang="en-US" dirty="0" err="1">
                <a:solidFill>
                  <a:schemeClr val="tx1"/>
                </a:solidFill>
                <a:latin typeface="Rubik" panose="020B0604020202020204" charset="-79"/>
                <a:cs typeface="Rubik" panose="020B0604020202020204" charset="-79"/>
              </a:rPr>
              <a:t>dalam</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tabel</a:t>
            </a:r>
            <a:r>
              <a:rPr lang="en-US" dirty="0">
                <a:solidFill>
                  <a:schemeClr val="tx1"/>
                </a:solidFill>
                <a:latin typeface="Rubik" panose="020B0604020202020204" charset="-79"/>
                <a:cs typeface="Rubik" panose="020B0604020202020204" charset="-79"/>
              </a:rPr>
              <a:t>.  Stabil: </a:t>
            </a:r>
            <a:r>
              <a:rPr lang="en-US" dirty="0" err="1">
                <a:solidFill>
                  <a:schemeClr val="tx1"/>
                </a:solidFill>
                <a:latin typeface="Rubik" panose="020B0604020202020204" charset="-79"/>
                <a:cs typeface="Rubik" panose="020B0604020202020204" charset="-79"/>
              </a:rPr>
              <a:t>Nomor</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faktur</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penjualan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cenderung</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tetap</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tidak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berubah</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sepanjang</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waktu</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sehingga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id_invoice</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dapat</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diandalkan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sebagai</a:t>
            </a:r>
            <a:r>
              <a:rPr lang="en-US" dirty="0">
                <a:solidFill>
                  <a:schemeClr val="tx1"/>
                </a:solidFill>
                <a:latin typeface="Rubik" panose="020B0604020202020204" charset="-79"/>
                <a:cs typeface="Rubik" panose="020B0604020202020204" charset="-79"/>
              </a:rPr>
              <a:t> primary key yang </a:t>
            </a:r>
            <a:r>
              <a:rPr lang="en-US" dirty="0" err="1">
                <a:solidFill>
                  <a:schemeClr val="tx1"/>
                </a:solidFill>
                <a:latin typeface="Rubik" panose="020B0604020202020204" charset="-79"/>
                <a:cs typeface="Rubik" panose="020B0604020202020204" charset="-79"/>
              </a:rPr>
              <a:t>stabil</a:t>
            </a:r>
            <a:r>
              <a:rPr lang="en-US" dirty="0">
                <a:solidFill>
                  <a:schemeClr val="tx1"/>
                </a:solidFill>
                <a:latin typeface="Rubik" panose="020B0604020202020204" charset="-79"/>
                <a:cs typeface="Rubik" panose="020B0604020202020204" charset="-79"/>
              </a:rPr>
              <a:t>.  Minimal: </a:t>
            </a:r>
            <a:r>
              <a:rPr lang="en-US" dirty="0" err="1">
                <a:solidFill>
                  <a:schemeClr val="tx1"/>
                </a:solidFill>
                <a:latin typeface="Rubik" panose="020B0604020202020204" charset="-79"/>
                <a:cs typeface="Rubik" panose="020B0604020202020204" charset="-79"/>
              </a:rPr>
              <a:t>id_invoice</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hanya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memerlukan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satu</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kolom</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sehingga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memungkinkan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untuk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penghematan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ruang</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penyimpanan</a:t>
            </a:r>
            <a:r>
              <a:rPr lang="en-US" dirty="0">
                <a:solidFill>
                  <a:schemeClr val="tx1"/>
                </a:solidFill>
                <a:latin typeface="Rubik" panose="020B0604020202020204" charset="-79"/>
                <a:cs typeface="Rubik" panose="020B0604020202020204" charset="-79"/>
              </a:rPr>
              <a:t> dan </a:t>
            </a:r>
            <a:r>
              <a:rPr lang="en-US" dirty="0" err="1">
                <a:solidFill>
                  <a:schemeClr val="tx1"/>
                </a:solidFill>
                <a:latin typeface="Rubik" panose="020B0604020202020204" charset="-79"/>
                <a:cs typeface="Rubik" panose="020B0604020202020204" charset="-79"/>
              </a:rPr>
              <a:t>meningkatckan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kinerja</a:t>
            </a:r>
            <a:r>
              <a:rPr lang="en-US" dirty="0">
                <a:solidFill>
                  <a:schemeClr val="tx1"/>
                </a:solidFill>
                <a:latin typeface="Rubik" panose="020B0604020202020204" charset="-79"/>
                <a:cs typeface="Rubik" panose="020B0604020202020204" charset="-79"/>
              </a:rPr>
              <a:t>. </a:t>
            </a:r>
          </a:p>
          <a:p>
            <a:pPr marL="742950" indent="-285750" algn="just"/>
            <a:r>
              <a:rPr lang="en-US" dirty="0" err="1">
                <a:solidFill>
                  <a:schemeClr val="tx1"/>
                </a:solidFill>
                <a:latin typeface="Rubik" panose="020B0604020202020204" charset="-79"/>
                <a:cs typeface="Rubik" panose="020B0604020202020204" charset="-79"/>
              </a:rPr>
              <a:t>id_barang</a:t>
            </a:r>
            <a:r>
              <a:rPr lang="en-US" dirty="0">
                <a:solidFill>
                  <a:schemeClr val="tx1"/>
                </a:solidFill>
                <a:latin typeface="Rubik" panose="020B0604020202020204" charset="-79"/>
                <a:cs typeface="Rubik" panose="020B0604020202020204" charset="-79"/>
              </a:rPr>
              <a:t> : </a:t>
            </a:r>
            <a:r>
              <a:rPr lang="en-US" dirty="0" err="1">
                <a:solidFill>
                  <a:schemeClr val="tx1"/>
                </a:solidFill>
                <a:latin typeface="Rubik" panose="020B0604020202020204" charset="-79"/>
                <a:cs typeface="Rubik" panose="020B0604020202020204" charset="-79"/>
              </a:rPr>
              <a:t>dapat</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dianggap</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sebagai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kandidat</a:t>
            </a:r>
            <a:r>
              <a:rPr lang="en-US" dirty="0">
                <a:solidFill>
                  <a:schemeClr val="tx1"/>
                </a:solidFill>
                <a:latin typeface="Rubik" panose="020B0604020202020204" charset="-79"/>
                <a:cs typeface="Rubik" panose="020B0604020202020204" charset="-79"/>
              </a:rPr>
              <a:t> primary key. </a:t>
            </a:r>
            <a:r>
              <a:rPr lang="en-US" dirty="0" err="1">
                <a:solidFill>
                  <a:schemeClr val="tx1"/>
                </a:solidFill>
                <a:latin typeface="Rubik" panose="020B0604020202020204" charset="-79"/>
                <a:cs typeface="Rubik" panose="020B0604020202020204" charset="-79"/>
              </a:rPr>
              <a:t>Namun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kolom</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ini</a:t>
            </a:r>
            <a:r>
              <a:rPr lang="en-US" dirty="0">
                <a:solidFill>
                  <a:schemeClr val="tx1"/>
                </a:solidFill>
                <a:latin typeface="Rubik" panose="020B0604020202020204" charset="-79"/>
                <a:cs typeface="Rubik" panose="020B0604020202020204" charset="-79"/>
              </a:rPr>
              <a:t> juga </a:t>
            </a:r>
            <a:r>
              <a:rPr lang="en-US" dirty="0" err="1">
                <a:solidFill>
                  <a:schemeClr val="tx1"/>
                </a:solidFill>
                <a:latin typeface="Rubik" panose="020B0604020202020204" charset="-79"/>
                <a:cs typeface="Rubik" panose="020B0604020202020204" charset="-79"/>
              </a:rPr>
              <a:t>tidak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cukup</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untuk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memastikan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keunikan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setiap</a:t>
            </a:r>
            <a:r>
              <a:rPr lang="en-US" dirty="0">
                <a:solidFill>
                  <a:schemeClr val="tx1"/>
                </a:solidFill>
                <a:latin typeface="Rubik" panose="020B0604020202020204" charset="-79"/>
                <a:cs typeface="Rubik" panose="020B0604020202020204" charset="-79"/>
              </a:rPr>
              <a:t> baris data, </a:t>
            </a:r>
            <a:r>
              <a:rPr lang="en-US" dirty="0" err="1">
                <a:solidFill>
                  <a:schemeClr val="tx1"/>
                </a:solidFill>
                <a:latin typeface="Rubik" panose="020B0604020202020204" charset="-79"/>
                <a:cs typeface="Rubik" panose="020B0604020202020204" charset="-79"/>
              </a:rPr>
              <a:t>karena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barang</a:t>
            </a:r>
            <a:r>
              <a:rPr lang="en-US" dirty="0">
                <a:solidFill>
                  <a:schemeClr val="tx1"/>
                </a:solidFill>
                <a:latin typeface="Rubik" panose="020B0604020202020204" charset="-79"/>
                <a:cs typeface="Rubik" panose="020B0604020202020204" charset="-79"/>
              </a:rPr>
              <a:t> yang </a:t>
            </a:r>
            <a:r>
              <a:rPr lang="en-US" dirty="0" err="1">
                <a:solidFill>
                  <a:schemeClr val="tx1"/>
                </a:solidFill>
                <a:latin typeface="Rubik" panose="020B0604020202020204" charset="-79"/>
                <a:cs typeface="Rubik" panose="020B0604020202020204" charset="-79"/>
              </a:rPr>
              <a:t>sama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dapat</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terjual</a:t>
            </a:r>
            <a:r>
              <a:rPr lang="en-US" dirty="0">
                <a:solidFill>
                  <a:schemeClr val="tx1"/>
                </a:solidFill>
                <a:latin typeface="Rubik" panose="020B0604020202020204" charset="-79"/>
                <a:cs typeface="Rubik" panose="020B0604020202020204" charset="-79"/>
              </a:rPr>
              <a:t> pada </a:t>
            </a:r>
            <a:r>
              <a:rPr lang="en-US" dirty="0" err="1">
                <a:solidFill>
                  <a:schemeClr val="tx1"/>
                </a:solidFill>
                <a:latin typeface="Rubik" panose="020B0604020202020204" charset="-79"/>
                <a:cs typeface="Rubik" panose="020B0604020202020204" charset="-79"/>
              </a:rPr>
              <a:t>tanggal</a:t>
            </a:r>
            <a:r>
              <a:rPr lang="en-US" dirty="0">
                <a:solidFill>
                  <a:schemeClr val="tx1"/>
                </a:solidFill>
                <a:latin typeface="Rubik" panose="020B0604020202020204" charset="-79"/>
                <a:cs typeface="Rubik" panose="020B0604020202020204" charset="-79"/>
              </a:rPr>
              <a:t> dan </a:t>
            </a:r>
            <a:r>
              <a:rPr lang="en-US" dirty="0" err="1">
                <a:solidFill>
                  <a:schemeClr val="tx1"/>
                </a:solidFill>
                <a:latin typeface="Rubik" panose="020B0604020202020204" charset="-79"/>
                <a:cs typeface="Rubik" panose="020B0604020202020204" charset="-79"/>
              </a:rPr>
              <a:t>pelanggan</a:t>
            </a:r>
            <a:r>
              <a:rPr lang="en-US" dirty="0">
                <a:solidFill>
                  <a:schemeClr val="tx1"/>
                </a:solidFill>
                <a:latin typeface="Rubik" panose="020B0604020202020204" charset="-79"/>
                <a:cs typeface="Rubik" panose="020B0604020202020204" charset="-79"/>
              </a:rPr>
              <a:t> yang </a:t>
            </a:r>
            <a:r>
              <a:rPr lang="en-US" dirty="0" err="1">
                <a:solidFill>
                  <a:schemeClr val="tx1"/>
                </a:solidFill>
                <a:latin typeface="Rubik" panose="020B0604020202020204" charset="-79"/>
                <a:cs typeface="Rubik" panose="020B0604020202020204" charset="-79"/>
              </a:rPr>
              <a:t>berbeda</a:t>
            </a:r>
            <a:r>
              <a:rPr lang="en-US" dirty="0">
                <a:solidFill>
                  <a:schemeClr val="tx1"/>
                </a:solidFill>
                <a:latin typeface="Rubik" panose="020B0604020202020204" charset="-79"/>
                <a:cs typeface="Rubik" panose="020B0604020202020204" charset="-79"/>
              </a:rPr>
              <a:t>.</a:t>
            </a:r>
          </a:p>
          <a:p>
            <a:pPr marL="742950" indent="-285750" algn="just"/>
            <a:r>
              <a:rPr lang="en-US" dirty="0" err="1">
                <a:solidFill>
                  <a:schemeClr val="tx1"/>
                </a:solidFill>
                <a:latin typeface="Rubik" panose="020B0604020202020204" charset="-79"/>
                <a:cs typeface="Rubik" panose="020B0604020202020204" charset="-79"/>
              </a:rPr>
              <a:t>Kombinasi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id_invoice</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id_barang</a:t>
            </a:r>
            <a:r>
              <a:rPr lang="en-US" dirty="0">
                <a:solidFill>
                  <a:schemeClr val="tx1"/>
                </a:solidFill>
                <a:latin typeface="Rubik" panose="020B0604020202020204" charset="-79"/>
                <a:cs typeface="Rubik" panose="020B0604020202020204" charset="-79"/>
              </a:rPr>
              <a:t> : </a:t>
            </a:r>
            <a:r>
              <a:rPr lang="en-US" dirty="0" err="1">
                <a:solidFill>
                  <a:schemeClr val="tx1"/>
                </a:solidFill>
                <a:latin typeface="Rubik" panose="020B0604020202020204" charset="-79"/>
                <a:cs typeface="Rubik" panose="020B0604020202020204" charset="-79"/>
              </a:rPr>
              <a:t>kombinasi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dari</a:t>
            </a:r>
            <a:r>
              <a:rPr lang="en-US" dirty="0">
                <a:solidFill>
                  <a:schemeClr val="tx1"/>
                </a:solidFill>
                <a:latin typeface="Rubik" panose="020B0604020202020204" charset="-79"/>
                <a:cs typeface="Rubik" panose="020B0604020202020204" charset="-79"/>
              </a:rPr>
              <a:t> dua </a:t>
            </a:r>
            <a:r>
              <a:rPr lang="en-US" dirty="0" err="1">
                <a:solidFill>
                  <a:schemeClr val="tx1"/>
                </a:solidFill>
                <a:latin typeface="Rubik" panose="020B0604020202020204" charset="-79"/>
                <a:cs typeface="Rubik" panose="020B0604020202020204" charset="-79"/>
              </a:rPr>
              <a:t>kolom</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ini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memungkinkan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kita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untuk</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memastikan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keunikan</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setiap</a:t>
            </a:r>
            <a:r>
              <a:rPr lang="en-US" dirty="0">
                <a:solidFill>
                  <a:schemeClr val="tx1"/>
                </a:solidFill>
                <a:latin typeface="Rubik" panose="020B0604020202020204" charset="-79"/>
                <a:cs typeface="Rubik" panose="020B0604020202020204" charset="-79"/>
              </a:rPr>
              <a:t> baris data pada </a:t>
            </a:r>
            <a:r>
              <a:rPr lang="en-US" dirty="0" err="1">
                <a:solidFill>
                  <a:schemeClr val="tx1"/>
                </a:solidFill>
                <a:latin typeface="Rubik" panose="020B0604020202020204" charset="-79"/>
                <a:cs typeface="Rubik" panose="020B0604020202020204" charset="-79"/>
              </a:rPr>
              <a:t>tabel</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penjualan</a:t>
            </a:r>
            <a:r>
              <a:rPr lang="en-US" dirty="0">
                <a:solidFill>
                  <a:schemeClr val="tx1"/>
                </a:solidFill>
                <a:latin typeface="Rubik" panose="020B0604020202020204" charset="-79"/>
                <a:cs typeface="Rubik" panose="020B0604020202020204" charset="-79"/>
              </a:rPr>
              <a:t>. Karena </a:t>
            </a:r>
            <a:r>
              <a:rPr lang="en-US" dirty="0" err="1">
                <a:solidFill>
                  <a:schemeClr val="tx1"/>
                </a:solidFill>
                <a:latin typeface="Rubik" panose="020B0604020202020204" charset="-79"/>
                <a:cs typeface="Rubik" panose="020B0604020202020204" charset="-79"/>
              </a:rPr>
              <a:t>setiap</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kombinasi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nilai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dari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ketiga</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kolom</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ini</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haruslah</a:t>
            </a:r>
            <a:r>
              <a:rPr lang="en-US" dirty="0">
                <a:solidFill>
                  <a:schemeClr val="tx1"/>
                </a:solidFill>
                <a:latin typeface="Rubik" panose="020B0604020202020204" charset="-79"/>
                <a:cs typeface="Rubik" panose="020B0604020202020204" charset="-79"/>
              </a:rPr>
              <a:t> </a:t>
            </a:r>
            <a:r>
              <a:rPr lang="en-US" dirty="0" err="1">
                <a:solidFill>
                  <a:schemeClr val="tx1"/>
                </a:solidFill>
                <a:latin typeface="Rubik" panose="020B0604020202020204" charset="-79"/>
                <a:cs typeface="Rubik" panose="020B0604020202020204" charset="-79"/>
              </a:rPr>
              <a:t>unik</a:t>
            </a:r>
            <a:r>
              <a:rPr lang="en-US" dirty="0">
                <a:solidFill>
                  <a:schemeClr val="tx1"/>
                </a:solidFill>
                <a:latin typeface="Rubik" panose="020B0604020202020204" charset="-79"/>
                <a:cs typeface="Rubik" panose="020B0604020202020204" charset="-79"/>
              </a:rPr>
              <a:t> dan </a:t>
            </a:r>
            <a:r>
              <a:rPr lang="en-US" dirty="0" err="1">
                <a:solidFill>
                  <a:schemeClr val="tx1"/>
                </a:solidFill>
                <a:latin typeface="Rubik" panose="020B0604020202020204" charset="-79"/>
                <a:cs typeface="Rubik" panose="020B0604020202020204" charset="-79"/>
              </a:rPr>
              <a:t>konsisten</a:t>
            </a:r>
            <a:r>
              <a:rPr lang="en-US" dirty="0">
                <a:solidFill>
                  <a:schemeClr val="tx1"/>
                </a:solidFill>
                <a:latin typeface="Rubik" panose="020B0604020202020204" charset="-79"/>
                <a:cs typeface="Rubik" panose="020B0604020202020204" charset="-79"/>
              </a:rPr>
              <a:t>.</a:t>
            </a:r>
          </a:p>
          <a:p>
            <a:pPr marL="461963" lvl="0" indent="0" algn="just" rtl="0">
              <a:lnSpc>
                <a:spcPct val="100000"/>
              </a:lnSpc>
              <a:spcBef>
                <a:spcPts val="0"/>
              </a:spcBef>
              <a:spcAft>
                <a:spcPts val="0"/>
              </a:spcAft>
              <a:buClr>
                <a:schemeClr val="dk1"/>
              </a:buClr>
              <a:buSzPts val="1800"/>
              <a:buNone/>
            </a:pPr>
            <a:r>
              <a:rPr lang="en-US" dirty="0">
                <a:solidFill>
                  <a:schemeClr val="tx1"/>
                </a:solidFill>
                <a:latin typeface="Rubik" panose="020B0604020202020204" charset="-79"/>
                <a:cs typeface="Rubik" panose="020B0604020202020204" charset="-79"/>
              </a:rPr>
              <a:t>.</a:t>
            </a:r>
            <a:endParaRPr dirty="0">
              <a:solidFill>
                <a:schemeClr val="tx1"/>
              </a:solidFill>
              <a:latin typeface="Rubik" panose="020B0604020202020204" charset="-79"/>
              <a:cs typeface="Rubik" panose="020B0604020202020204"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Jawaban : ……..</a:t>
            </a: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Soal 4: Design Datamart</a:t>
            </a:r>
            <a:endParaRPr dirty="0"/>
          </a:p>
        </p:txBody>
      </p:sp>
      <p:graphicFrame>
        <p:nvGraphicFramePr>
          <p:cNvPr id="86" name="Google Shape;86;p18"/>
          <p:cNvGraphicFramePr/>
          <p:nvPr>
            <p:extLst>
              <p:ext uri="{D42A27DB-BD31-4B8C-83A1-F6EECF244321}">
                <p14:modId xmlns:p14="http://schemas.microsoft.com/office/powerpoint/2010/main" val="4153053131"/>
              </p:ext>
            </p:extLst>
          </p:nvPr>
        </p:nvGraphicFramePr>
        <p:xfrm>
          <a:off x="795664" y="2920025"/>
          <a:ext cx="7410082" cy="2011560"/>
        </p:xfrm>
        <a:graphic>
          <a:graphicData uri="http://schemas.openxmlformats.org/drawingml/2006/table">
            <a:tbl>
              <a:tblPr>
                <a:noFill/>
                <a:tableStyleId>{1895BB08-D374-4587-AEBE-8743D1D0FFE7}</a:tableStyleId>
              </a:tblPr>
              <a:tblGrid>
                <a:gridCol w="802989">
                  <a:extLst>
                    <a:ext uri="{9D8B030D-6E8A-4147-A177-3AD203B41FA5}">
                      <a16:colId xmlns:a16="http://schemas.microsoft.com/office/drawing/2014/main" val="20000"/>
                    </a:ext>
                  </a:extLst>
                </a:gridCol>
                <a:gridCol w="1963800">
                  <a:extLst>
                    <a:ext uri="{9D8B030D-6E8A-4147-A177-3AD203B41FA5}">
                      <a16:colId xmlns:a16="http://schemas.microsoft.com/office/drawing/2014/main" val="20001"/>
                    </a:ext>
                  </a:extLst>
                </a:gridCol>
                <a:gridCol w="4643293">
                  <a:extLst>
                    <a:ext uri="{9D8B030D-6E8A-4147-A177-3AD203B41FA5}">
                      <a16:colId xmlns:a16="http://schemas.microsoft.com/office/drawing/2014/main" val="20002"/>
                    </a:ext>
                  </a:extLst>
                </a:gridCol>
              </a:tblGrid>
              <a:tr h="348876">
                <a:tc>
                  <a:txBody>
                    <a:bodyPr/>
                    <a:lstStyle/>
                    <a:p>
                      <a:pPr marL="0" lvl="0" indent="0" algn="l" rtl="0">
                        <a:spcBef>
                          <a:spcPts val="0"/>
                        </a:spcBef>
                        <a:spcAft>
                          <a:spcPts val="0"/>
                        </a:spcAft>
                        <a:buNone/>
                      </a:pPr>
                      <a:r>
                        <a:rPr lang="id" dirty="0"/>
                        <a:t>No</a:t>
                      </a:r>
                      <a:endParaRPr dirty="0"/>
                    </a:p>
                  </a:txBody>
                  <a:tcPr marL="91425" marR="91425" marT="91425" marB="91425"/>
                </a:tc>
                <a:tc>
                  <a:txBody>
                    <a:bodyPr/>
                    <a:lstStyle/>
                    <a:p>
                      <a:pPr marL="0" lvl="0" indent="0" algn="l" rtl="0">
                        <a:spcBef>
                          <a:spcPts val="0"/>
                        </a:spcBef>
                        <a:spcAft>
                          <a:spcPts val="0"/>
                        </a:spcAft>
                        <a:buNone/>
                      </a:pPr>
                      <a:r>
                        <a:rPr lang="id" dirty="0"/>
                        <a:t>Nama File</a:t>
                      </a:r>
                      <a:endParaRPr dirty="0"/>
                    </a:p>
                  </a:txBody>
                  <a:tcPr marL="91425" marR="91425" marT="91425" marB="91425"/>
                </a:tc>
                <a:tc>
                  <a:txBody>
                    <a:bodyPr/>
                    <a:lstStyle/>
                    <a:p>
                      <a:pPr marL="0" lvl="0" indent="0" algn="l" rtl="0">
                        <a:spcBef>
                          <a:spcPts val="0"/>
                        </a:spcBef>
                        <a:spcAft>
                          <a:spcPts val="0"/>
                        </a:spcAft>
                        <a:buNone/>
                      </a:pPr>
                      <a:r>
                        <a:rPr lang="id" dirty="0"/>
                        <a:t>Link</a:t>
                      </a:r>
                      <a:endParaRPr dirty="0"/>
                    </a:p>
                  </a:txBody>
                  <a:tcPr marL="91425" marR="91425" marT="91425" marB="91425"/>
                </a:tc>
                <a:extLst>
                  <a:ext uri="{0D108BD9-81ED-4DB2-BD59-A6C34878D82A}">
                    <a16:rowId xmlns:a16="http://schemas.microsoft.com/office/drawing/2014/main" val="10000"/>
                  </a:ext>
                </a:extLst>
              </a:tr>
              <a:tr h="536747">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err="1"/>
                        <a:t>aggregate_table.sql</a:t>
                      </a:r>
                      <a:endParaRPr dirty="0"/>
                    </a:p>
                  </a:txBody>
                  <a:tcPr marL="91425" marR="91425" marT="91425" marB="91425"/>
                </a:tc>
                <a:tc>
                  <a:txBody>
                    <a:bodyPr/>
                    <a:lstStyle/>
                    <a:p>
                      <a:pPr marL="0" lvl="0" indent="0" algn="l" rtl="0">
                        <a:spcBef>
                          <a:spcPts val="0"/>
                        </a:spcBef>
                        <a:spcAft>
                          <a:spcPts val="0"/>
                        </a:spcAft>
                        <a:buNone/>
                      </a:pPr>
                      <a:r>
                        <a:rPr lang="en-US" dirty="0">
                          <a:hlinkClick r:id="rId3"/>
                        </a:rPr>
                        <a:t>https://drive.google.com/file/d/1FKbFqPS7tlZ2PxVjO_nWJCCZ5-hLuw7E/view?usp=sharing</a:t>
                      </a:r>
                      <a:r>
                        <a:rPr lang="en-US" dirty="0"/>
                        <a:t> </a:t>
                      </a:r>
                      <a:endParaRPr dirty="0"/>
                    </a:p>
                  </a:txBody>
                  <a:tcPr marL="91425" marR="91425" marT="91425" marB="91425"/>
                </a:tc>
                <a:extLst>
                  <a:ext uri="{0D108BD9-81ED-4DB2-BD59-A6C34878D82A}">
                    <a16:rowId xmlns:a16="http://schemas.microsoft.com/office/drawing/2014/main" val="10001"/>
                  </a:ext>
                </a:extLst>
              </a:tr>
              <a:tr h="462054">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err="1"/>
                        <a:t>base_table.sql</a:t>
                      </a:r>
                      <a:endParaRPr dirty="0"/>
                    </a:p>
                  </a:txBody>
                  <a:tcPr marL="91425" marR="91425" marT="91425" marB="91425"/>
                </a:tc>
                <a:tc>
                  <a:txBody>
                    <a:bodyPr/>
                    <a:lstStyle/>
                    <a:p>
                      <a:pPr marL="0" lvl="0" indent="0" algn="l" rtl="0">
                        <a:spcBef>
                          <a:spcPts val="0"/>
                        </a:spcBef>
                        <a:spcAft>
                          <a:spcPts val="0"/>
                        </a:spcAft>
                        <a:buNone/>
                      </a:pPr>
                      <a:r>
                        <a:rPr lang="en-US" dirty="0">
                          <a:hlinkClick r:id="rId4"/>
                        </a:rPr>
                        <a:t>https://drive.google.com/file/d/1jjSJ_7Ni-2e-TH7b7S1T8VlfCmlr6xkm/view?usp=sharing</a:t>
                      </a:r>
                      <a:r>
                        <a:rPr lang="en-US" dirty="0"/>
                        <a:t> </a:t>
                      </a:r>
                      <a:endParaRPr dirty="0"/>
                    </a:p>
                  </a:txBody>
                  <a:tcPr marL="91425" marR="91425" marT="91425" marB="91425"/>
                </a:tc>
                <a:extLst>
                  <a:ext uri="{0D108BD9-81ED-4DB2-BD59-A6C34878D82A}">
                    <a16:rowId xmlns:a16="http://schemas.microsoft.com/office/drawing/2014/main" val="10002"/>
                  </a:ext>
                </a:extLst>
              </a:tr>
              <a:tr h="348876">
                <a:tc gridSpan="3">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B w="9525" cap="flat" cmpd="sng">
                      <a:noFill/>
                      <a:prstDash val="solid"/>
                      <a:round/>
                      <a:headEnd type="none" w="sm" len="sm"/>
                      <a:tailEnd type="none" w="sm" len="sm"/>
                    </a:lnB>
                  </a:tcPr>
                </a:tc>
                <a:tc hMerge="1">
                  <a:txBody>
                    <a:bodyPr/>
                    <a:lstStyle/>
                    <a:p>
                      <a:pPr marL="0" lvl="0" indent="0" algn="l" rtl="0">
                        <a:spcBef>
                          <a:spcPts val="0"/>
                        </a:spcBef>
                        <a:spcAft>
                          <a:spcPts val="0"/>
                        </a:spcAft>
                        <a:buNone/>
                      </a:pPr>
                      <a:endParaRPr dirty="0"/>
                    </a:p>
                  </a:txBody>
                  <a:tcPr marL="91425" marR="91425" marT="91425" marB="91425"/>
                </a:tc>
                <a:tc hMerge="1">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Table Base “&lt;&lt;Nama Tabel&gt;&gt;”</a:t>
            </a:r>
            <a:endParaRPr/>
          </a:p>
          <a:p>
            <a:pPr marL="0" lvl="0" indent="0" algn="l" rtl="0">
              <a:spcBef>
                <a:spcPts val="0"/>
              </a:spcBef>
              <a:spcAft>
                <a:spcPts val="0"/>
              </a:spcAft>
              <a:buNone/>
            </a:pPr>
            <a:endParaRPr/>
          </a:p>
        </p:txBody>
      </p:sp>
      <p:sp>
        <p:nvSpPr>
          <p:cNvPr id="92" name="Google Shape;92;p19"/>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pic>
        <p:nvPicPr>
          <p:cNvPr id="2" name="Picture 1">
            <a:extLst>
              <a:ext uri="{FF2B5EF4-FFF2-40B4-BE49-F238E27FC236}">
                <a16:creationId xmlns:a16="http://schemas.microsoft.com/office/drawing/2014/main" id="{D1628311-E509-2C92-BAC4-B891B090D47A}"/>
              </a:ext>
            </a:extLst>
          </p:cNvPr>
          <p:cNvPicPr>
            <a:picLocks noChangeAspect="1"/>
          </p:cNvPicPr>
          <p:nvPr/>
        </p:nvPicPr>
        <p:blipFill>
          <a:blip r:embed="rId3"/>
          <a:stretch>
            <a:fillRect/>
          </a:stretch>
        </p:blipFill>
        <p:spPr>
          <a:xfrm>
            <a:off x="469127" y="1003318"/>
            <a:ext cx="7283395" cy="38737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“&lt;&lt;Nama Tabel&gt;&gt;”</a:t>
            </a:r>
            <a:endParaRPr dirty="0"/>
          </a:p>
          <a:p>
            <a:pPr marL="0" lvl="0" indent="0" algn="l" rtl="0">
              <a:spcBef>
                <a:spcPts val="0"/>
              </a:spcBef>
              <a:spcAft>
                <a:spcPts val="0"/>
              </a:spcAft>
              <a:buNone/>
            </a:pPr>
            <a:endParaRPr dirty="0"/>
          </a:p>
        </p:txBody>
      </p:sp>
      <p:graphicFrame>
        <p:nvGraphicFramePr>
          <p:cNvPr id="98" name="Google Shape;98;p20"/>
          <p:cNvGraphicFramePr/>
          <p:nvPr>
            <p:extLst>
              <p:ext uri="{D42A27DB-BD31-4B8C-83A1-F6EECF244321}">
                <p14:modId xmlns:p14="http://schemas.microsoft.com/office/powerpoint/2010/main" val="2898682456"/>
              </p:ext>
            </p:extLst>
          </p:nvPr>
        </p:nvGraphicFramePr>
        <p:xfrm>
          <a:off x="454485" y="982257"/>
          <a:ext cx="6909701" cy="3855690"/>
        </p:xfrm>
        <a:graphic>
          <a:graphicData uri="http://schemas.openxmlformats.org/drawingml/2006/table">
            <a:tbl>
              <a:tblPr>
                <a:noFill/>
                <a:tableStyleId>{1895BB08-D374-4587-AEBE-8743D1D0FFE7}</a:tableStyleId>
              </a:tblPr>
              <a:tblGrid>
                <a:gridCol w="1616724">
                  <a:extLst>
                    <a:ext uri="{9D8B030D-6E8A-4147-A177-3AD203B41FA5}">
                      <a16:colId xmlns:a16="http://schemas.microsoft.com/office/drawing/2014/main" val="20000"/>
                    </a:ext>
                  </a:extLst>
                </a:gridCol>
                <a:gridCol w="982026">
                  <a:extLst>
                    <a:ext uri="{9D8B030D-6E8A-4147-A177-3AD203B41FA5}">
                      <a16:colId xmlns:a16="http://schemas.microsoft.com/office/drawing/2014/main" val="20001"/>
                    </a:ext>
                  </a:extLst>
                </a:gridCol>
                <a:gridCol w="2083425">
                  <a:extLst>
                    <a:ext uri="{9D8B030D-6E8A-4147-A177-3AD203B41FA5}">
                      <a16:colId xmlns:a16="http://schemas.microsoft.com/office/drawing/2014/main" val="20002"/>
                    </a:ext>
                  </a:extLst>
                </a:gridCol>
                <a:gridCol w="2227526">
                  <a:extLst>
                    <a:ext uri="{9D8B030D-6E8A-4147-A177-3AD203B41FA5}">
                      <a16:colId xmlns:a16="http://schemas.microsoft.com/office/drawing/2014/main" val="20003"/>
                    </a:ext>
                  </a:extLst>
                </a:gridCol>
              </a:tblGrid>
              <a:tr h="375666">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column</a:t>
                      </a:r>
                      <a:endParaRPr sz="1300" b="1" dirty="0">
                        <a:latin typeface="Rubik" panose="020B0604020202020204" charset="-79"/>
                        <a:cs typeface="Rubik" panose="020B0604020202020204" charset="-79"/>
                      </a:endParaRPr>
                    </a:p>
                  </a:txBody>
                  <a:tcPr marL="91425" marR="91425" marT="91425" marB="91425" anchor="ctr"/>
                </a:tc>
                <a:tc>
                  <a:txBody>
                    <a:bodyPr/>
                    <a:lstStyle/>
                    <a:p>
                      <a:pPr marL="0" lvl="0" indent="0" algn="l" rtl="0">
                        <a:spcBef>
                          <a:spcPts val="0"/>
                        </a:spcBef>
                        <a:spcAft>
                          <a:spcPts val="0"/>
                        </a:spcAft>
                        <a:buNone/>
                      </a:pPr>
                      <a:r>
                        <a:rPr lang="id" sz="1300" b="1">
                          <a:latin typeface="Rubik" panose="020B0604020202020204" charset="-79"/>
                          <a:cs typeface="Rubik" panose="020B0604020202020204" charset="-79"/>
                        </a:rPr>
                        <a:t>data type</a:t>
                      </a:r>
                      <a:endParaRPr sz="1300" b="1">
                        <a:latin typeface="Rubik" panose="020B0604020202020204" charset="-79"/>
                        <a:cs typeface="Rubik" panose="020B0604020202020204" charset="-79"/>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id" sz="1300" b="1">
                          <a:solidFill>
                            <a:schemeClr val="dk1"/>
                          </a:solidFill>
                          <a:latin typeface="Rubik" panose="020B0604020202020204" charset="-79"/>
                          <a:cs typeface="Rubik" panose="020B0604020202020204" charset="-79"/>
                        </a:rPr>
                        <a:t>description</a:t>
                      </a:r>
                      <a:endParaRPr sz="1300" b="1">
                        <a:latin typeface="Rubik" panose="020B0604020202020204" charset="-79"/>
                        <a:cs typeface="Rubik" panose="020B0604020202020204" charset="-79"/>
                      </a:endParaRPr>
                    </a:p>
                  </a:txBody>
                  <a:tcPr marL="91425" marR="91425" marT="91425" marB="91425" anchor="ctr"/>
                </a:tc>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transformation</a:t>
                      </a:r>
                      <a:endParaRPr sz="1300" b="1" dirty="0">
                        <a:latin typeface="Rubik" panose="020B0604020202020204" charset="-79"/>
                        <a:cs typeface="Rubik" panose="020B0604020202020204" charset="-79"/>
                      </a:endParaRPr>
                    </a:p>
                  </a:txBody>
                  <a:tcPr marL="91425" marR="91425" marT="91425" marB="91425" anchor="ctr"/>
                </a:tc>
                <a:extLst>
                  <a:ext uri="{0D108BD9-81ED-4DB2-BD59-A6C34878D82A}">
                    <a16:rowId xmlns:a16="http://schemas.microsoft.com/office/drawing/2014/main" val="10000"/>
                  </a:ext>
                </a:extLst>
              </a:tr>
              <a:tr h="450835">
                <a:tc>
                  <a:txBody>
                    <a:bodyPr/>
                    <a:lstStyle/>
                    <a:p>
                      <a:pPr fontAlgn="base"/>
                      <a:r>
                        <a:rPr lang="en-US" sz="1200" dirty="0" err="1">
                          <a:effectLst/>
                          <a:latin typeface="Rubik" panose="020B0604020202020204" charset="-79"/>
                          <a:cs typeface="Rubik" panose="020B0604020202020204" charset="-79"/>
                        </a:rPr>
                        <a:t>id_distributor</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distributor</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1"/>
                  </a:ext>
                </a:extLst>
              </a:tr>
              <a:tr h="450835">
                <a:tc>
                  <a:txBody>
                    <a:bodyPr/>
                    <a:lstStyle/>
                    <a:p>
                      <a:pPr fontAlgn="base"/>
                      <a:r>
                        <a:rPr lang="en-US" sz="1200">
                          <a:effectLst/>
                          <a:latin typeface="Rubik" panose="020B0604020202020204" charset="-79"/>
                          <a:cs typeface="Rubik" panose="020B0604020202020204" charset="-79"/>
                        </a:rPr>
                        <a:t>id_cabang</a:t>
                      </a:r>
                    </a:p>
                  </a:txBody>
                  <a:tcPr anchor="ctr"/>
                </a:tc>
                <a:tc>
                  <a:txBody>
                    <a:bodyPr/>
                    <a:lstStyle/>
                    <a:p>
                      <a:pPr fontAlgn="base"/>
                      <a:r>
                        <a:rPr lang="en-US" sz="1200" dirty="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Unique identifier for the branch</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2"/>
                  </a:ext>
                </a:extLst>
              </a:tr>
              <a:tr h="450835">
                <a:tc>
                  <a:txBody>
                    <a:bodyPr/>
                    <a:lstStyle/>
                    <a:p>
                      <a:pPr fontAlgn="base"/>
                      <a:r>
                        <a:rPr lang="en-US" sz="1200">
                          <a:effectLst/>
                          <a:latin typeface="Rubik" panose="020B0604020202020204" charset="-79"/>
                          <a:cs typeface="Rubik" panose="020B0604020202020204" charset="-79"/>
                        </a:rPr>
                        <a:t>id_penjualan</a:t>
                      </a:r>
                    </a:p>
                  </a:txBody>
                  <a:tcPr anchor="ctr"/>
                </a:tc>
                <a:tc>
                  <a:txBody>
                    <a:bodyPr/>
                    <a:lstStyle/>
                    <a:p>
                      <a:pPr fontAlgn="base"/>
                      <a:r>
                        <a:rPr lang="en-US" sz="1200" dirty="0" err="1">
                          <a:effectLst/>
                          <a:latin typeface="Rubik" panose="020B0604020202020204" charset="-79"/>
                          <a:cs typeface="Rubik" panose="020B0604020202020204" charset="-79"/>
                        </a:rPr>
                        <a:t>longtext</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a:effectLst/>
                          <a:latin typeface="Rubik" panose="020B0604020202020204" charset="-79"/>
                          <a:cs typeface="Rubik" panose="020B0604020202020204" charset="-79"/>
                        </a:rPr>
                        <a:t>Primary key for sales transaction</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3"/>
                  </a:ext>
                </a:extLst>
              </a:tr>
              <a:tr h="450835">
                <a:tc>
                  <a:txBody>
                    <a:bodyPr/>
                    <a:lstStyle/>
                    <a:p>
                      <a:pPr fontAlgn="base"/>
                      <a:r>
                        <a:rPr lang="en-US" sz="1200">
                          <a:effectLst/>
                          <a:latin typeface="Rubik" panose="020B0604020202020204" charset="-79"/>
                          <a:cs typeface="Rubik" panose="020B0604020202020204" charset="-79"/>
                        </a:rPr>
                        <a:t>id_invoice</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Unique identifier for the invoice</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4"/>
                  </a:ext>
                </a:extLst>
              </a:tr>
              <a:tr h="450835">
                <a:tc>
                  <a:txBody>
                    <a:bodyPr/>
                    <a:lstStyle/>
                    <a:p>
                      <a:pPr fontAlgn="base"/>
                      <a:r>
                        <a:rPr lang="en-US" sz="1200">
                          <a:effectLst/>
                          <a:latin typeface="Rubik" panose="020B0604020202020204" charset="-79"/>
                          <a:cs typeface="Rubik" panose="020B0604020202020204" charset="-79"/>
                        </a:rPr>
                        <a:t>id_distributor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distributor</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5"/>
                  </a:ext>
                </a:extLst>
              </a:tr>
              <a:tr h="450835">
                <a:tc>
                  <a:txBody>
                    <a:bodyPr/>
                    <a:lstStyle/>
                    <a:p>
                      <a:pPr fontAlgn="base"/>
                      <a:r>
                        <a:rPr lang="en-US" sz="1200">
                          <a:effectLst/>
                          <a:latin typeface="Rubik" panose="020B0604020202020204" charset="-79"/>
                          <a:cs typeface="Rubik" panose="020B0604020202020204" charset="-79"/>
                        </a:rPr>
                        <a:t>id_customer</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Unique identifier for the customer</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6"/>
                  </a:ext>
                </a:extLst>
              </a:tr>
              <a:tr h="270501">
                <a:tc>
                  <a:txBody>
                    <a:bodyPr/>
                    <a:lstStyle/>
                    <a:p>
                      <a:pPr fontAlgn="base"/>
                      <a:r>
                        <a:rPr lang="en-US" sz="1200">
                          <a:effectLst/>
                          <a:latin typeface="Rubik" panose="020B0604020202020204" charset="-79"/>
                          <a:cs typeface="Rubik" panose="020B0604020202020204" charset="-79"/>
                        </a:rPr>
                        <a:t>tanggal</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Date of the transaction</a:t>
                      </a:r>
                    </a:p>
                  </a:txBody>
                  <a:tcPr anchor="ctr"/>
                </a:tc>
                <a:tc>
                  <a:txBody>
                    <a:bodyPr/>
                    <a:lstStyle/>
                    <a:p>
                      <a:pPr fontAlgn="base"/>
                      <a:r>
                        <a:rPr lang="en-US" sz="1200">
                          <a:effectLst/>
                          <a:latin typeface="Rubik" panose="020B0604020202020204" charset="-79"/>
                          <a:cs typeface="Rubik" panose="020B0604020202020204" charset="-79"/>
                        </a:rPr>
                        <a:t>Convert to date data type</a:t>
                      </a:r>
                    </a:p>
                  </a:txBody>
                  <a:tcPr anchor="ctr"/>
                </a:tc>
                <a:extLst>
                  <a:ext uri="{0D108BD9-81ED-4DB2-BD59-A6C34878D82A}">
                    <a16:rowId xmlns:a16="http://schemas.microsoft.com/office/drawing/2014/main" val="10007"/>
                  </a:ext>
                </a:extLst>
              </a:tr>
              <a:tr h="450835">
                <a:tc>
                  <a:txBody>
                    <a:bodyPr/>
                    <a:lstStyle/>
                    <a:p>
                      <a:pPr fontAlgn="base"/>
                      <a:r>
                        <a:rPr lang="en-US" sz="1200">
                          <a:effectLst/>
                          <a:latin typeface="Rubik" panose="020B0604020202020204" charset="-79"/>
                          <a:cs typeface="Rubik" panose="020B0604020202020204" charset="-79"/>
                        </a:rPr>
                        <a:t>id_barang</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Unique identifier for the item sold</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a:t>Table Base “&lt;&lt;Nama Tabel&gt;&gt;”</a:t>
            </a:r>
            <a:endParaRPr/>
          </a:p>
          <a:p>
            <a:pPr marL="0" lvl="0" indent="0" algn="l" rtl="0">
              <a:spcBef>
                <a:spcPts val="0"/>
              </a:spcBef>
              <a:spcAft>
                <a:spcPts val="0"/>
              </a:spcAft>
              <a:buNone/>
            </a:pPr>
            <a:endParaRPr/>
          </a:p>
        </p:txBody>
      </p:sp>
      <p:graphicFrame>
        <p:nvGraphicFramePr>
          <p:cNvPr id="98" name="Google Shape;98;p20"/>
          <p:cNvGraphicFramePr/>
          <p:nvPr>
            <p:extLst>
              <p:ext uri="{D42A27DB-BD31-4B8C-83A1-F6EECF244321}">
                <p14:modId xmlns:p14="http://schemas.microsoft.com/office/powerpoint/2010/main" val="1319040922"/>
              </p:ext>
            </p:extLst>
          </p:nvPr>
        </p:nvGraphicFramePr>
        <p:xfrm>
          <a:off x="462649" y="983753"/>
          <a:ext cx="6901537" cy="3714722"/>
        </p:xfrm>
        <a:graphic>
          <a:graphicData uri="http://schemas.openxmlformats.org/drawingml/2006/table">
            <a:tbl>
              <a:tblPr>
                <a:noFill/>
                <a:tableStyleId>{1895BB08-D374-4587-AEBE-8743D1D0FFE7}</a:tableStyleId>
              </a:tblPr>
              <a:tblGrid>
                <a:gridCol w="1586159">
                  <a:extLst>
                    <a:ext uri="{9D8B030D-6E8A-4147-A177-3AD203B41FA5}">
                      <a16:colId xmlns:a16="http://schemas.microsoft.com/office/drawing/2014/main" val="20000"/>
                    </a:ext>
                  </a:extLst>
                </a:gridCol>
                <a:gridCol w="1077586">
                  <a:extLst>
                    <a:ext uri="{9D8B030D-6E8A-4147-A177-3AD203B41FA5}">
                      <a16:colId xmlns:a16="http://schemas.microsoft.com/office/drawing/2014/main" val="20001"/>
                    </a:ext>
                  </a:extLst>
                </a:gridCol>
                <a:gridCol w="2675709">
                  <a:extLst>
                    <a:ext uri="{9D8B030D-6E8A-4147-A177-3AD203B41FA5}">
                      <a16:colId xmlns:a16="http://schemas.microsoft.com/office/drawing/2014/main" val="20002"/>
                    </a:ext>
                  </a:extLst>
                </a:gridCol>
                <a:gridCol w="1562083">
                  <a:extLst>
                    <a:ext uri="{9D8B030D-6E8A-4147-A177-3AD203B41FA5}">
                      <a16:colId xmlns:a16="http://schemas.microsoft.com/office/drawing/2014/main" val="20003"/>
                    </a:ext>
                  </a:extLst>
                </a:gridCol>
              </a:tblGrid>
              <a:tr h="590985">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column</a:t>
                      </a:r>
                      <a:endParaRPr sz="1300" b="1" dirty="0">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a:latin typeface="Rubik" panose="020B0604020202020204" charset="-79"/>
                          <a:cs typeface="Rubik" panose="020B0604020202020204" charset="-79"/>
                        </a:rPr>
                        <a:t>data type</a:t>
                      </a:r>
                      <a:endParaRPr sz="1300" b="1">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1300" b="1">
                          <a:solidFill>
                            <a:schemeClr val="dk1"/>
                          </a:solidFill>
                          <a:latin typeface="Rubik" panose="020B0604020202020204" charset="-79"/>
                          <a:cs typeface="Rubik" panose="020B0604020202020204" charset="-79"/>
                        </a:rPr>
                        <a:t>description</a:t>
                      </a:r>
                      <a:endParaRPr sz="1300" b="1">
                        <a:latin typeface="Rubik" panose="020B0604020202020204" charset="-79"/>
                        <a:cs typeface="Rubik" panose="020B0604020202020204" charset="-79"/>
                      </a:endParaRPr>
                    </a:p>
                  </a:txBody>
                  <a:tcPr marL="91425" marR="91425" marT="91425" marB="91425"/>
                </a:tc>
                <a:tc>
                  <a:txBody>
                    <a:bodyPr/>
                    <a:lstStyle/>
                    <a:p>
                      <a:pPr marL="0" lvl="0" indent="0" algn="l" rtl="0">
                        <a:spcBef>
                          <a:spcPts val="0"/>
                        </a:spcBef>
                        <a:spcAft>
                          <a:spcPts val="0"/>
                        </a:spcAft>
                        <a:buNone/>
                      </a:pPr>
                      <a:r>
                        <a:rPr lang="id" sz="1300" b="1" dirty="0">
                          <a:latin typeface="Rubik" panose="020B0604020202020204" charset="-79"/>
                          <a:cs typeface="Rubik" panose="020B0604020202020204" charset="-79"/>
                        </a:rPr>
                        <a:t>transformation</a:t>
                      </a:r>
                      <a:endParaRPr sz="1300" b="1" dirty="0">
                        <a:latin typeface="Rubik" panose="020B0604020202020204" charset="-79"/>
                        <a:cs typeface="Rubik" panose="020B0604020202020204" charset="-79"/>
                      </a:endParaRPr>
                    </a:p>
                  </a:txBody>
                  <a:tcPr marL="91425" marR="91425" marT="91425" marB="91425"/>
                </a:tc>
                <a:extLst>
                  <a:ext uri="{0D108BD9-81ED-4DB2-BD59-A6C34878D82A}">
                    <a16:rowId xmlns:a16="http://schemas.microsoft.com/office/drawing/2014/main" val="10000"/>
                  </a:ext>
                </a:extLst>
              </a:tr>
              <a:tr h="279955">
                <a:tc>
                  <a:txBody>
                    <a:bodyPr/>
                    <a:lstStyle/>
                    <a:p>
                      <a:pPr fontAlgn="base"/>
                      <a:r>
                        <a:rPr lang="en-US" sz="1200" dirty="0" err="1">
                          <a:effectLst/>
                          <a:latin typeface="Rubik" panose="020B0604020202020204" charset="-79"/>
                          <a:cs typeface="Rubik" panose="020B0604020202020204" charset="-79"/>
                        </a:rPr>
                        <a:t>jumlah_barang</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a:effectLst/>
                          <a:latin typeface="Rubik" panose="020B0604020202020204" charset="-79"/>
                          <a:cs typeface="Rubik" panose="020B0604020202020204" charset="-79"/>
                        </a:rPr>
                        <a:t>int</a:t>
                      </a:r>
                    </a:p>
                  </a:txBody>
                  <a:tcPr anchor="ctr"/>
                </a:tc>
                <a:tc>
                  <a:txBody>
                    <a:bodyPr/>
                    <a:lstStyle/>
                    <a:p>
                      <a:pPr fontAlgn="base"/>
                      <a:r>
                        <a:rPr lang="en-US" sz="1200">
                          <a:effectLst/>
                          <a:latin typeface="Rubik" panose="020B0604020202020204" charset="-79"/>
                          <a:cs typeface="Rubik" panose="020B0604020202020204" charset="-79"/>
                        </a:rPr>
                        <a:t>Number of items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1"/>
                  </a:ext>
                </a:extLst>
              </a:tr>
              <a:tr h="466591">
                <a:tc>
                  <a:txBody>
                    <a:bodyPr/>
                    <a:lstStyle/>
                    <a:p>
                      <a:pPr fontAlgn="base"/>
                      <a:r>
                        <a:rPr lang="en-US" sz="1200" dirty="0">
                          <a:effectLst/>
                          <a:latin typeface="Rubik" panose="020B0604020202020204" charset="-79"/>
                          <a:cs typeface="Rubik" panose="020B0604020202020204" charset="-79"/>
                        </a:rPr>
                        <a:t>unit</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Unit of measurement for the item sold</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2"/>
                  </a:ext>
                </a:extLst>
              </a:tr>
              <a:tr h="450230">
                <a:tc>
                  <a:txBody>
                    <a:bodyPr/>
                    <a:lstStyle/>
                    <a:p>
                      <a:pPr fontAlgn="base"/>
                      <a:r>
                        <a:rPr lang="en-US" sz="1200" dirty="0" err="1">
                          <a:effectLst/>
                          <a:latin typeface="Rubik" panose="020B0604020202020204" charset="-79"/>
                          <a:cs typeface="Rubik" panose="020B0604020202020204" charset="-79"/>
                        </a:rPr>
                        <a:t>harga</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dirty="0">
                          <a:effectLst/>
                          <a:latin typeface="Rubik" panose="020B0604020202020204" charset="-79"/>
                          <a:cs typeface="Rubik" panose="020B0604020202020204" charset="-79"/>
                        </a:rPr>
                        <a:t>double</a:t>
                      </a:r>
                    </a:p>
                  </a:txBody>
                  <a:tcPr anchor="ctr"/>
                </a:tc>
                <a:tc>
                  <a:txBody>
                    <a:bodyPr/>
                    <a:lstStyle/>
                    <a:p>
                      <a:pPr fontAlgn="base"/>
                      <a:r>
                        <a:rPr lang="en-US" sz="1200">
                          <a:effectLst/>
                          <a:latin typeface="Rubik" panose="020B0604020202020204" charset="-79"/>
                          <a:cs typeface="Rubik" panose="020B0604020202020204" charset="-79"/>
                        </a:rPr>
                        <a:t>Price per unit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3"/>
                  </a:ext>
                </a:extLst>
              </a:tr>
              <a:tr h="450230">
                <a:tc>
                  <a:txBody>
                    <a:bodyPr/>
                    <a:lstStyle/>
                    <a:p>
                      <a:pPr fontAlgn="base"/>
                      <a:r>
                        <a:rPr lang="en-US" sz="1200" dirty="0" err="1">
                          <a:effectLst/>
                          <a:latin typeface="Rubik" panose="020B0604020202020204" charset="-79"/>
                          <a:cs typeface="Rubik" panose="020B0604020202020204" charset="-79"/>
                        </a:rPr>
                        <a:t>mata_uang</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dirty="0">
                          <a:effectLst/>
                          <a:latin typeface="Rubik" panose="020B0604020202020204" charset="-79"/>
                          <a:cs typeface="Rubik" panose="020B0604020202020204" charset="-79"/>
                        </a:rPr>
                        <a:t>text</a:t>
                      </a:r>
                    </a:p>
                  </a:txBody>
                  <a:tcPr anchor="ctr"/>
                </a:tc>
                <a:tc>
                  <a:txBody>
                    <a:bodyPr/>
                    <a:lstStyle/>
                    <a:p>
                      <a:pPr fontAlgn="base"/>
                      <a:r>
                        <a:rPr lang="en-US" sz="1200" dirty="0">
                          <a:effectLst/>
                          <a:latin typeface="Rubik" panose="020B0604020202020204" charset="-79"/>
                          <a:cs typeface="Rubik" panose="020B0604020202020204" charset="-79"/>
                        </a:rPr>
                        <a:t>Currency of the transaction</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4"/>
                  </a:ext>
                </a:extLst>
              </a:tr>
              <a:tr h="466591">
                <a:tc>
                  <a:txBody>
                    <a:bodyPr/>
                    <a:lstStyle/>
                    <a:p>
                      <a:pPr fontAlgn="base"/>
                      <a:r>
                        <a:rPr lang="en-US" sz="1200" dirty="0" err="1">
                          <a:effectLst/>
                          <a:latin typeface="Rubik" panose="020B0604020202020204" charset="-79"/>
                          <a:cs typeface="Rubik" panose="020B0604020202020204" charset="-79"/>
                        </a:rPr>
                        <a:t>brand_id</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Unique identifier for the brand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5"/>
                  </a:ext>
                </a:extLst>
              </a:tr>
              <a:tr h="450230">
                <a:tc>
                  <a:txBody>
                    <a:bodyPr/>
                    <a:lstStyle/>
                    <a:p>
                      <a:pPr fontAlgn="base"/>
                      <a:r>
                        <a:rPr lang="en-US" sz="1200" dirty="0" err="1">
                          <a:effectLst/>
                          <a:latin typeface="Rubik" panose="020B0604020202020204" charset="-79"/>
                          <a:cs typeface="Rubik" panose="020B0604020202020204" charset="-79"/>
                        </a:rPr>
                        <a:t>lini</a:t>
                      </a:r>
                      <a:endParaRPr lang="en-US" sz="1200" dirty="0">
                        <a:effectLst/>
                        <a:latin typeface="Rubik" panose="020B0604020202020204" charset="-79"/>
                        <a:cs typeface="Rubik" panose="020B0604020202020204" charset="-79"/>
                      </a:endParaRP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Product line of the item sold</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6"/>
                  </a:ext>
                </a:extLst>
              </a:tr>
              <a:tr h="279955">
                <a:tc>
                  <a:txBody>
                    <a:bodyPr/>
                    <a:lstStyle/>
                    <a:p>
                      <a:pPr fontAlgn="base"/>
                      <a:r>
                        <a:rPr lang="en-US" sz="1200" dirty="0">
                          <a:effectLst/>
                          <a:latin typeface="Rubik" panose="020B0604020202020204" charset="-79"/>
                          <a:cs typeface="Rubik" panose="020B0604020202020204" charset="-79"/>
                        </a:rPr>
                        <a:t>level</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Level of the product line</a:t>
                      </a:r>
                    </a:p>
                  </a:txBody>
                  <a:tcPr anchor="ctr"/>
                </a:tc>
                <a:tc>
                  <a:txBody>
                    <a:bodyPr/>
                    <a:lstStyle/>
                    <a:p>
                      <a:pPr fontAlgn="base"/>
                      <a:r>
                        <a:rPr lang="en-US" sz="120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7"/>
                  </a:ext>
                </a:extLst>
              </a:tr>
              <a:tr h="279955">
                <a:tc>
                  <a:txBody>
                    <a:bodyPr/>
                    <a:lstStyle/>
                    <a:p>
                      <a:pPr fontAlgn="base"/>
                      <a:r>
                        <a:rPr lang="en-US" sz="1200">
                          <a:effectLst/>
                          <a:latin typeface="Rubik" panose="020B0604020202020204" charset="-79"/>
                          <a:cs typeface="Rubik" panose="020B0604020202020204" charset="-79"/>
                        </a:rPr>
                        <a:t>nama</a:t>
                      </a:r>
                    </a:p>
                  </a:txBody>
                  <a:tcPr anchor="ctr"/>
                </a:tc>
                <a:tc>
                  <a:txBody>
                    <a:bodyPr/>
                    <a:lstStyle/>
                    <a:p>
                      <a:pPr fontAlgn="base"/>
                      <a:r>
                        <a:rPr lang="en-US" sz="1200">
                          <a:effectLst/>
                          <a:latin typeface="Rubik" panose="020B0604020202020204" charset="-79"/>
                          <a:cs typeface="Rubik" panose="020B0604020202020204" charset="-79"/>
                        </a:rPr>
                        <a:t>text</a:t>
                      </a:r>
                    </a:p>
                  </a:txBody>
                  <a:tcPr anchor="ctr"/>
                </a:tc>
                <a:tc>
                  <a:txBody>
                    <a:bodyPr/>
                    <a:lstStyle/>
                    <a:p>
                      <a:pPr fontAlgn="base"/>
                      <a:r>
                        <a:rPr lang="en-US" sz="1200">
                          <a:effectLst/>
                          <a:latin typeface="Rubik" panose="020B0604020202020204" charset="-79"/>
                          <a:cs typeface="Rubik" panose="020B0604020202020204" charset="-79"/>
                        </a:rPr>
                        <a:t>Name of the product</a:t>
                      </a:r>
                    </a:p>
                  </a:txBody>
                  <a:tcPr anchor="ctr"/>
                </a:tc>
                <a:tc>
                  <a:txBody>
                    <a:bodyPr/>
                    <a:lstStyle/>
                    <a:p>
                      <a:pPr fontAlgn="base"/>
                      <a:r>
                        <a:rPr lang="en-US" sz="1200" dirty="0">
                          <a:effectLst/>
                          <a:latin typeface="Rubik" panose="020B0604020202020204" charset="-79"/>
                          <a:cs typeface="Rubik" panose="020B0604020202020204" charset="-79"/>
                        </a:rPr>
                        <a:t>None</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66253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1405</Words>
  <Application>Microsoft Office PowerPoint</Application>
  <PresentationFormat>On-screen Show (16:9)</PresentationFormat>
  <Paragraphs>256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Rubik</vt:lpstr>
      <vt:lpstr>Arial</vt:lpstr>
      <vt:lpstr>Simple Light</vt:lpstr>
      <vt:lpstr>Soal &amp; Template Jawaban</vt:lpstr>
      <vt:lpstr>Petunjuk</vt:lpstr>
      <vt:lpstr>Query</vt:lpstr>
      <vt:lpstr>Query</vt:lpstr>
      <vt:lpstr>Soal 3: Menentukan Primary Key</vt:lpstr>
      <vt:lpstr>Soal 4: Design Datamart</vt:lpstr>
      <vt:lpstr>Table Base “&lt;&lt;Nama Tabel&gt;&gt;” </vt:lpstr>
      <vt:lpstr>Table Base “&lt;&lt;Nama Tabel&gt;&gt;” </vt:lpstr>
      <vt:lpstr>Table Base “&lt;&lt;Nama Tabel&gt;&gt;” </vt:lpstr>
      <vt:lpstr>Table Base “&lt;&lt;Nama Tabel&gt;&gt;” </vt:lpstr>
      <vt:lpstr>Table Aggregate “&lt;&lt;Nama Tabel&gt;&gt;”</vt:lpstr>
      <vt:lpstr>Table Aggregate “&lt;&lt;Nama Tabel&gt;&gt;”</vt:lpstr>
      <vt:lpstr>Table Aggregate “&lt;&lt;Nama Tabel&gt;&gt;”</vt:lpstr>
      <vt:lpstr>Soal 5 : Data Visualization</vt:lpstr>
      <vt:lpstr>PowerPoint Presentation</vt:lpstr>
      <vt:lpstr>Soal 6 : Additional Complementary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dc:creator>Antonius Andi Syah Putra Halawa</dc:creator>
  <cp:lastModifiedBy>ASUS</cp:lastModifiedBy>
  <cp:revision>16</cp:revision>
  <dcterms:modified xsi:type="dcterms:W3CDTF">2023-04-02T12:11:52Z</dcterms:modified>
</cp:coreProperties>
</file>