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23"/>
  </p:notesMasterIdLst>
  <p:sldIdLst>
    <p:sldId id="256" r:id="rId2"/>
    <p:sldId id="358" r:id="rId3"/>
    <p:sldId id="360" r:id="rId4"/>
    <p:sldId id="362" r:id="rId5"/>
    <p:sldId id="361" r:id="rId6"/>
    <p:sldId id="363" r:id="rId7"/>
    <p:sldId id="364" r:id="rId8"/>
    <p:sldId id="365" r:id="rId9"/>
    <p:sldId id="366" r:id="rId10"/>
    <p:sldId id="367" r:id="rId11"/>
    <p:sldId id="368" r:id="rId12"/>
    <p:sldId id="370" r:id="rId13"/>
    <p:sldId id="378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28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6E620B-B6B8-480F-9FAA-E3AB0B20F6C0}">
  <a:tblStyle styleId="{4F6E620B-B6B8-480F-9FAA-E3AB0B20F6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9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8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784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0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2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6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1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150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843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76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a7d7d79b6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a7d7d79b6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02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09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e5fa41ca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e5fa41ca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35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ee5fa41ca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ee5fa41ca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56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7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99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38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9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a7d7d79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a7d7d79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93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2850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99150" y="3727325"/>
            <a:ext cx="43158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465025" y="887850"/>
            <a:ext cx="10878900" cy="283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2" hasCustomPrompt="1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890252" y="1475700"/>
            <a:ext cx="34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890252" y="1833625"/>
            <a:ext cx="344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2"/>
          </p:nvPr>
        </p:nvSpPr>
        <p:spPr>
          <a:xfrm>
            <a:off x="4819725" y="3830550"/>
            <a:ext cx="34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3"/>
          </p:nvPr>
        </p:nvSpPr>
        <p:spPr>
          <a:xfrm>
            <a:off x="4819725" y="4188475"/>
            <a:ext cx="344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title" idx="4"/>
          </p:nvPr>
        </p:nvSpPr>
        <p:spPr>
          <a:xfrm>
            <a:off x="4819725" y="1981950"/>
            <a:ext cx="34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5"/>
          </p:nvPr>
        </p:nvSpPr>
        <p:spPr>
          <a:xfrm>
            <a:off x="4819725" y="2339875"/>
            <a:ext cx="344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 idx="6"/>
          </p:nvPr>
        </p:nvSpPr>
        <p:spPr>
          <a:xfrm>
            <a:off x="890252" y="2463425"/>
            <a:ext cx="34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7"/>
          </p:nvPr>
        </p:nvSpPr>
        <p:spPr>
          <a:xfrm>
            <a:off x="890252" y="2821350"/>
            <a:ext cx="344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8"/>
          </p:nvPr>
        </p:nvSpPr>
        <p:spPr>
          <a:xfrm>
            <a:off x="4819725" y="2906250"/>
            <a:ext cx="34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9"/>
          </p:nvPr>
        </p:nvSpPr>
        <p:spPr>
          <a:xfrm>
            <a:off x="4819725" y="3264175"/>
            <a:ext cx="344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13"/>
          </p:nvPr>
        </p:nvSpPr>
        <p:spPr>
          <a:xfrm>
            <a:off x="890252" y="3405188"/>
            <a:ext cx="344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14"/>
          </p:nvPr>
        </p:nvSpPr>
        <p:spPr>
          <a:xfrm>
            <a:off x="890252" y="3763113"/>
            <a:ext cx="344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inzel"/>
              <a:buNone/>
              <a:defRPr sz="27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3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  <a:defRPr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2" r:id="rId4"/>
    <p:sldLayoutId id="2147483668" r:id="rId5"/>
    <p:sldLayoutId id="2147483673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6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" Target="slide17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Machine Learning Implementation to Predict </a:t>
            </a:r>
            <a:r>
              <a:rPr lang="en" sz="4400" dirty="0" smtClean="0"/>
              <a:t>California Housing Price</a:t>
            </a:r>
            <a:endParaRPr sz="4400" dirty="0"/>
          </a:p>
        </p:txBody>
      </p:sp>
      <p:sp>
        <p:nvSpPr>
          <p:cNvPr id="299" name="Google Shape;299;p45"/>
          <p:cNvSpPr txBox="1">
            <a:spLocks noGrp="1"/>
          </p:cNvSpPr>
          <p:nvPr>
            <p:ph type="subTitle" idx="1"/>
          </p:nvPr>
        </p:nvSpPr>
        <p:spPr>
          <a:xfrm>
            <a:off x="699150" y="3727325"/>
            <a:ext cx="43158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Antonius Andriyanto – JCDS 2304</a:t>
            </a:r>
            <a:endParaRPr dirty="0"/>
          </a:p>
        </p:txBody>
      </p:sp>
      <p:sp>
        <p:nvSpPr>
          <p:cNvPr id="301" name="Google Shape;301;p45"/>
          <p:cNvSpPr txBox="1"/>
          <p:nvPr/>
        </p:nvSpPr>
        <p:spPr>
          <a:xfrm rot="-5400000">
            <a:off x="7835725" y="1648675"/>
            <a:ext cx="1806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grpSp>
        <p:nvGrpSpPr>
          <p:cNvPr id="6" name="Google Shape;2762;p29"/>
          <p:cNvGrpSpPr/>
          <p:nvPr/>
        </p:nvGrpSpPr>
        <p:grpSpPr>
          <a:xfrm rot="-300150">
            <a:off x="5608027" y="1296240"/>
            <a:ext cx="2221120" cy="2022718"/>
            <a:chOff x="5670291" y="1490500"/>
            <a:chExt cx="2221100" cy="2022700"/>
          </a:xfrm>
        </p:grpSpPr>
        <p:sp>
          <p:nvSpPr>
            <p:cNvPr id="7" name="Google Shape;2763;p29"/>
            <p:cNvSpPr/>
            <p:nvPr/>
          </p:nvSpPr>
          <p:spPr>
            <a:xfrm>
              <a:off x="5670291" y="1490500"/>
              <a:ext cx="2221100" cy="2022700"/>
            </a:xfrm>
            <a:custGeom>
              <a:avLst/>
              <a:gdLst/>
              <a:ahLst/>
              <a:cxnLst/>
              <a:rect l="l" t="t" r="r" b="b"/>
              <a:pathLst>
                <a:path w="22211" h="20227" extrusionOk="0">
                  <a:moveTo>
                    <a:pt x="9843" y="1"/>
                  </a:moveTo>
                  <a:cubicBezTo>
                    <a:pt x="9475" y="1"/>
                    <a:pt x="9137" y="144"/>
                    <a:pt x="8874" y="406"/>
                  </a:cubicBezTo>
                  <a:lnTo>
                    <a:pt x="452" y="8829"/>
                  </a:lnTo>
                  <a:cubicBezTo>
                    <a:pt x="1" y="9280"/>
                    <a:pt x="1" y="10016"/>
                    <a:pt x="452" y="10467"/>
                  </a:cubicBezTo>
                  <a:lnTo>
                    <a:pt x="805" y="10820"/>
                  </a:lnTo>
                  <a:cubicBezTo>
                    <a:pt x="1029" y="11044"/>
                    <a:pt x="1328" y="11162"/>
                    <a:pt x="1620" y="11162"/>
                  </a:cubicBezTo>
                  <a:cubicBezTo>
                    <a:pt x="1700" y="11162"/>
                    <a:pt x="1779" y="11153"/>
                    <a:pt x="1857" y="11136"/>
                  </a:cubicBezTo>
                  <a:lnTo>
                    <a:pt x="1857" y="16057"/>
                  </a:lnTo>
                  <a:cubicBezTo>
                    <a:pt x="1143" y="16357"/>
                    <a:pt x="572" y="16936"/>
                    <a:pt x="301" y="17672"/>
                  </a:cubicBezTo>
                  <a:cubicBezTo>
                    <a:pt x="181" y="17995"/>
                    <a:pt x="113" y="18348"/>
                    <a:pt x="113" y="18694"/>
                  </a:cubicBezTo>
                  <a:cubicBezTo>
                    <a:pt x="113" y="19062"/>
                    <a:pt x="181" y="19408"/>
                    <a:pt x="309" y="19746"/>
                  </a:cubicBezTo>
                  <a:cubicBezTo>
                    <a:pt x="421" y="20039"/>
                    <a:pt x="707" y="20227"/>
                    <a:pt x="1008" y="20227"/>
                  </a:cubicBezTo>
                  <a:lnTo>
                    <a:pt x="21121" y="20227"/>
                  </a:lnTo>
                  <a:cubicBezTo>
                    <a:pt x="21429" y="20227"/>
                    <a:pt x="21699" y="20039"/>
                    <a:pt x="21820" y="19746"/>
                  </a:cubicBezTo>
                  <a:cubicBezTo>
                    <a:pt x="21970" y="19370"/>
                    <a:pt x="22045" y="18965"/>
                    <a:pt x="22045" y="18559"/>
                  </a:cubicBezTo>
                  <a:cubicBezTo>
                    <a:pt x="22060" y="18161"/>
                    <a:pt x="21992" y="17770"/>
                    <a:pt x="21842" y="17409"/>
                  </a:cubicBezTo>
                  <a:cubicBezTo>
                    <a:pt x="21572" y="16695"/>
                    <a:pt x="21068" y="16109"/>
                    <a:pt x="20430" y="15741"/>
                  </a:cubicBezTo>
                  <a:cubicBezTo>
                    <a:pt x="20663" y="15666"/>
                    <a:pt x="20880" y="15546"/>
                    <a:pt x="21053" y="15366"/>
                  </a:cubicBezTo>
                  <a:lnTo>
                    <a:pt x="21617" y="14802"/>
                  </a:lnTo>
                  <a:cubicBezTo>
                    <a:pt x="22210" y="14216"/>
                    <a:pt x="22210" y="13254"/>
                    <a:pt x="21617" y="12661"/>
                  </a:cubicBezTo>
                  <a:lnTo>
                    <a:pt x="19836" y="10880"/>
                  </a:lnTo>
                  <a:cubicBezTo>
                    <a:pt x="19648" y="10692"/>
                    <a:pt x="19430" y="10572"/>
                    <a:pt x="19190" y="10497"/>
                  </a:cubicBezTo>
                  <a:lnTo>
                    <a:pt x="19228" y="10459"/>
                  </a:lnTo>
                  <a:cubicBezTo>
                    <a:pt x="19678" y="10009"/>
                    <a:pt x="19678" y="9272"/>
                    <a:pt x="19228" y="8821"/>
                  </a:cubicBezTo>
                  <a:lnTo>
                    <a:pt x="18912" y="8513"/>
                  </a:lnTo>
                  <a:cubicBezTo>
                    <a:pt x="19017" y="8070"/>
                    <a:pt x="19070" y="7627"/>
                    <a:pt x="19070" y="7176"/>
                  </a:cubicBezTo>
                  <a:cubicBezTo>
                    <a:pt x="19070" y="4058"/>
                    <a:pt x="16538" y="1534"/>
                    <a:pt x="13427" y="1534"/>
                  </a:cubicBezTo>
                  <a:cubicBezTo>
                    <a:pt x="12976" y="1534"/>
                    <a:pt x="12526" y="1594"/>
                    <a:pt x="12097" y="1691"/>
                  </a:cubicBezTo>
                  <a:lnTo>
                    <a:pt x="10813" y="406"/>
                  </a:lnTo>
                  <a:cubicBezTo>
                    <a:pt x="10557" y="151"/>
                    <a:pt x="10211" y="1"/>
                    <a:pt x="9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764;p29"/>
            <p:cNvGrpSpPr/>
            <p:nvPr/>
          </p:nvGrpSpPr>
          <p:grpSpPr>
            <a:xfrm>
              <a:off x="5754847" y="1565838"/>
              <a:ext cx="2051989" cy="1872025"/>
              <a:chOff x="6198875" y="2667025"/>
              <a:chExt cx="410825" cy="374375"/>
            </a:xfrm>
          </p:grpSpPr>
          <p:sp>
            <p:nvSpPr>
              <p:cNvPr id="9" name="Google Shape;2765;p29"/>
              <p:cNvSpPr/>
              <p:nvPr/>
            </p:nvSpPr>
            <p:spPr>
              <a:xfrm>
                <a:off x="6475175" y="2939750"/>
                <a:ext cx="86425" cy="86425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3457" extrusionOk="0">
                    <a:moveTo>
                      <a:pt x="1729" y="1"/>
                    </a:moveTo>
                    <a:cubicBezTo>
                      <a:pt x="775" y="1"/>
                      <a:pt x="1" y="775"/>
                      <a:pt x="1" y="1729"/>
                    </a:cubicBezTo>
                    <a:cubicBezTo>
                      <a:pt x="1" y="2683"/>
                      <a:pt x="775" y="3457"/>
                      <a:pt x="1729" y="3457"/>
                    </a:cubicBezTo>
                    <a:cubicBezTo>
                      <a:pt x="2691" y="3457"/>
                      <a:pt x="3457" y="2683"/>
                      <a:pt x="3457" y="1729"/>
                    </a:cubicBezTo>
                    <a:cubicBezTo>
                      <a:pt x="3457" y="767"/>
                      <a:pt x="2691" y="1"/>
                      <a:pt x="1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766;p29"/>
              <p:cNvSpPr/>
              <p:nvPr/>
            </p:nvSpPr>
            <p:spPr>
              <a:xfrm>
                <a:off x="6508625" y="2973000"/>
                <a:ext cx="997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736" extrusionOk="0">
                    <a:moveTo>
                      <a:pt x="1991" y="1"/>
                    </a:moveTo>
                    <a:cubicBezTo>
                      <a:pt x="1142" y="1"/>
                      <a:pt x="421" y="534"/>
                      <a:pt x="128" y="1286"/>
                    </a:cubicBezTo>
                    <a:cubicBezTo>
                      <a:pt x="45" y="1511"/>
                      <a:pt x="0" y="1751"/>
                      <a:pt x="0" y="1999"/>
                    </a:cubicBezTo>
                    <a:cubicBezTo>
                      <a:pt x="0" y="2262"/>
                      <a:pt x="53" y="2510"/>
                      <a:pt x="135" y="2736"/>
                    </a:cubicBezTo>
                    <a:lnTo>
                      <a:pt x="3847" y="2736"/>
                    </a:lnTo>
                    <a:cubicBezTo>
                      <a:pt x="3945" y="2510"/>
                      <a:pt x="3990" y="2255"/>
                      <a:pt x="3990" y="1999"/>
                    </a:cubicBezTo>
                    <a:cubicBezTo>
                      <a:pt x="3990" y="1751"/>
                      <a:pt x="3945" y="1511"/>
                      <a:pt x="3847" y="1286"/>
                    </a:cubicBezTo>
                    <a:cubicBezTo>
                      <a:pt x="3569" y="534"/>
                      <a:pt x="2840" y="1"/>
                      <a:pt x="19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767;p29"/>
              <p:cNvSpPr/>
              <p:nvPr/>
            </p:nvSpPr>
            <p:spPr>
              <a:xfrm>
                <a:off x="6234575" y="2673600"/>
                <a:ext cx="288725" cy="367800"/>
              </a:xfrm>
              <a:custGeom>
                <a:avLst/>
                <a:gdLst/>
                <a:ahLst/>
                <a:cxnLst/>
                <a:rect l="l" t="t" r="r" b="b"/>
                <a:pathLst>
                  <a:path w="11549" h="14712" extrusionOk="0">
                    <a:moveTo>
                      <a:pt x="5778" y="0"/>
                    </a:moveTo>
                    <a:lnTo>
                      <a:pt x="0" y="5816"/>
                    </a:lnTo>
                    <a:lnTo>
                      <a:pt x="0" y="14712"/>
                    </a:lnTo>
                    <a:lnTo>
                      <a:pt x="11548" y="14712"/>
                    </a:lnTo>
                    <a:lnTo>
                      <a:pt x="11548" y="5816"/>
                    </a:lnTo>
                    <a:lnTo>
                      <a:pt x="57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768;p29"/>
              <p:cNvSpPr/>
              <p:nvPr/>
            </p:nvSpPr>
            <p:spPr>
              <a:xfrm>
                <a:off x="6234575" y="2673600"/>
                <a:ext cx="288725" cy="367800"/>
              </a:xfrm>
              <a:custGeom>
                <a:avLst/>
                <a:gdLst/>
                <a:ahLst/>
                <a:cxnLst/>
                <a:rect l="l" t="t" r="r" b="b"/>
                <a:pathLst>
                  <a:path w="11549" h="14712" extrusionOk="0">
                    <a:moveTo>
                      <a:pt x="5778" y="0"/>
                    </a:moveTo>
                    <a:lnTo>
                      <a:pt x="0" y="5816"/>
                    </a:lnTo>
                    <a:lnTo>
                      <a:pt x="0" y="6800"/>
                    </a:lnTo>
                    <a:lnTo>
                      <a:pt x="7904" y="14712"/>
                    </a:lnTo>
                    <a:lnTo>
                      <a:pt x="11548" y="14712"/>
                    </a:lnTo>
                    <a:lnTo>
                      <a:pt x="11548" y="5816"/>
                    </a:lnTo>
                    <a:lnTo>
                      <a:pt x="5778" y="0"/>
                    </a:ln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769;p29"/>
              <p:cNvSpPr/>
              <p:nvPr/>
            </p:nvSpPr>
            <p:spPr>
              <a:xfrm>
                <a:off x="6254100" y="2878325"/>
                <a:ext cx="224675" cy="163075"/>
              </a:xfrm>
              <a:custGeom>
                <a:avLst/>
                <a:gdLst/>
                <a:ahLst/>
                <a:cxnLst/>
                <a:rect l="l" t="t" r="r" b="b"/>
                <a:pathLst>
                  <a:path w="8987" h="6523" extrusionOk="0">
                    <a:moveTo>
                      <a:pt x="496" y="1"/>
                    </a:moveTo>
                    <a:cubicBezTo>
                      <a:pt x="226" y="1"/>
                      <a:pt x="0" y="226"/>
                      <a:pt x="0" y="504"/>
                    </a:cubicBezTo>
                    <a:lnTo>
                      <a:pt x="0" y="2999"/>
                    </a:lnTo>
                    <a:cubicBezTo>
                      <a:pt x="0" y="3164"/>
                      <a:pt x="83" y="3329"/>
                      <a:pt x="226" y="3412"/>
                    </a:cubicBezTo>
                    <a:lnTo>
                      <a:pt x="3329" y="6523"/>
                    </a:lnTo>
                    <a:lnTo>
                      <a:pt x="8987" y="6523"/>
                    </a:lnTo>
                    <a:lnTo>
                      <a:pt x="2705" y="241"/>
                    </a:lnTo>
                    <a:lnTo>
                      <a:pt x="2713" y="226"/>
                    </a:lnTo>
                    <a:cubicBezTo>
                      <a:pt x="2630" y="99"/>
                      <a:pt x="2480" y="1"/>
                      <a:pt x="2300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770;p29"/>
              <p:cNvSpPr/>
              <p:nvPr/>
            </p:nvSpPr>
            <p:spPr>
              <a:xfrm>
                <a:off x="6261625" y="2885675"/>
                <a:ext cx="5542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916" extrusionOk="0">
                    <a:moveTo>
                      <a:pt x="203" y="0"/>
                    </a:moveTo>
                    <a:cubicBezTo>
                      <a:pt x="90" y="0"/>
                      <a:pt x="0" y="90"/>
                      <a:pt x="0" y="210"/>
                    </a:cubicBezTo>
                    <a:lnTo>
                      <a:pt x="0" y="2705"/>
                    </a:lnTo>
                    <a:cubicBezTo>
                      <a:pt x="0" y="2818"/>
                      <a:pt x="90" y="2915"/>
                      <a:pt x="203" y="2915"/>
                    </a:cubicBezTo>
                    <a:lnTo>
                      <a:pt x="2006" y="2915"/>
                    </a:lnTo>
                    <a:cubicBezTo>
                      <a:pt x="2119" y="2915"/>
                      <a:pt x="2201" y="2818"/>
                      <a:pt x="2216" y="2705"/>
                    </a:cubicBezTo>
                    <a:lnTo>
                      <a:pt x="2216" y="210"/>
                    </a:lnTo>
                    <a:cubicBezTo>
                      <a:pt x="2216" y="90"/>
                      <a:pt x="2119" y="0"/>
                      <a:pt x="2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771;p29"/>
              <p:cNvSpPr/>
              <p:nvPr/>
            </p:nvSpPr>
            <p:spPr>
              <a:xfrm>
                <a:off x="6254300" y="2878325"/>
                <a:ext cx="69875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495" extrusionOk="0">
                    <a:moveTo>
                      <a:pt x="2216" y="587"/>
                    </a:moveTo>
                    <a:lnTo>
                      <a:pt x="2216" y="2916"/>
                    </a:lnTo>
                    <a:lnTo>
                      <a:pt x="579" y="2916"/>
                    </a:lnTo>
                    <a:lnTo>
                      <a:pt x="579" y="587"/>
                    </a:lnTo>
                    <a:close/>
                    <a:moveTo>
                      <a:pt x="496" y="1"/>
                    </a:moveTo>
                    <a:cubicBezTo>
                      <a:pt x="225" y="1"/>
                      <a:pt x="0" y="226"/>
                      <a:pt x="0" y="504"/>
                    </a:cubicBezTo>
                    <a:lnTo>
                      <a:pt x="0" y="2999"/>
                    </a:lnTo>
                    <a:cubicBezTo>
                      <a:pt x="0" y="3269"/>
                      <a:pt x="225" y="3495"/>
                      <a:pt x="496" y="3495"/>
                    </a:cubicBezTo>
                    <a:lnTo>
                      <a:pt x="2299" y="3495"/>
                    </a:lnTo>
                    <a:cubicBezTo>
                      <a:pt x="2570" y="3495"/>
                      <a:pt x="2787" y="3269"/>
                      <a:pt x="2795" y="2999"/>
                    </a:cubicBezTo>
                    <a:lnTo>
                      <a:pt x="2795" y="504"/>
                    </a:lnTo>
                    <a:cubicBezTo>
                      <a:pt x="2795" y="226"/>
                      <a:pt x="2570" y="1"/>
                      <a:pt x="2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772;p29"/>
              <p:cNvSpPr/>
              <p:nvPr/>
            </p:nvSpPr>
            <p:spPr>
              <a:xfrm>
                <a:off x="6435550" y="2878325"/>
                <a:ext cx="87750" cy="163075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6523" extrusionOk="0">
                    <a:moveTo>
                      <a:pt x="496" y="1"/>
                    </a:moveTo>
                    <a:cubicBezTo>
                      <a:pt x="226" y="1"/>
                      <a:pt x="0" y="226"/>
                      <a:pt x="0" y="504"/>
                    </a:cubicBezTo>
                    <a:lnTo>
                      <a:pt x="0" y="2999"/>
                    </a:lnTo>
                    <a:cubicBezTo>
                      <a:pt x="0" y="3164"/>
                      <a:pt x="83" y="3329"/>
                      <a:pt x="226" y="3412"/>
                    </a:cubicBezTo>
                    <a:lnTo>
                      <a:pt x="3336" y="6523"/>
                    </a:lnTo>
                    <a:lnTo>
                      <a:pt x="3509" y="6523"/>
                    </a:lnTo>
                    <a:lnTo>
                      <a:pt x="3509" y="1038"/>
                    </a:lnTo>
                    <a:lnTo>
                      <a:pt x="2713" y="249"/>
                    </a:lnTo>
                    <a:lnTo>
                      <a:pt x="2720" y="241"/>
                    </a:lnTo>
                    <a:lnTo>
                      <a:pt x="2713" y="226"/>
                    </a:lnTo>
                    <a:cubicBezTo>
                      <a:pt x="2630" y="99"/>
                      <a:pt x="2480" y="1"/>
                      <a:pt x="2300" y="1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73;p29"/>
              <p:cNvSpPr/>
              <p:nvPr/>
            </p:nvSpPr>
            <p:spPr>
              <a:xfrm>
                <a:off x="6442875" y="2885675"/>
                <a:ext cx="55425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916" extrusionOk="0">
                    <a:moveTo>
                      <a:pt x="203" y="0"/>
                    </a:moveTo>
                    <a:cubicBezTo>
                      <a:pt x="91" y="0"/>
                      <a:pt x="0" y="90"/>
                      <a:pt x="0" y="210"/>
                    </a:cubicBezTo>
                    <a:lnTo>
                      <a:pt x="0" y="2705"/>
                    </a:lnTo>
                    <a:cubicBezTo>
                      <a:pt x="0" y="2818"/>
                      <a:pt x="91" y="2915"/>
                      <a:pt x="203" y="2915"/>
                    </a:cubicBezTo>
                    <a:lnTo>
                      <a:pt x="2007" y="2915"/>
                    </a:lnTo>
                    <a:cubicBezTo>
                      <a:pt x="2119" y="2915"/>
                      <a:pt x="2217" y="2818"/>
                      <a:pt x="2217" y="2705"/>
                    </a:cubicBezTo>
                    <a:lnTo>
                      <a:pt x="2217" y="210"/>
                    </a:lnTo>
                    <a:cubicBezTo>
                      <a:pt x="2217" y="90"/>
                      <a:pt x="2119" y="0"/>
                      <a:pt x="2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74;p29"/>
              <p:cNvSpPr/>
              <p:nvPr/>
            </p:nvSpPr>
            <p:spPr>
              <a:xfrm>
                <a:off x="6435550" y="2878325"/>
                <a:ext cx="69900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3495" extrusionOk="0">
                    <a:moveTo>
                      <a:pt x="2217" y="587"/>
                    </a:moveTo>
                    <a:lnTo>
                      <a:pt x="2217" y="2916"/>
                    </a:lnTo>
                    <a:lnTo>
                      <a:pt x="579" y="2916"/>
                    </a:lnTo>
                    <a:lnTo>
                      <a:pt x="579" y="587"/>
                    </a:lnTo>
                    <a:close/>
                    <a:moveTo>
                      <a:pt x="496" y="1"/>
                    </a:moveTo>
                    <a:cubicBezTo>
                      <a:pt x="226" y="1"/>
                      <a:pt x="0" y="226"/>
                      <a:pt x="0" y="504"/>
                    </a:cubicBezTo>
                    <a:lnTo>
                      <a:pt x="0" y="2999"/>
                    </a:lnTo>
                    <a:cubicBezTo>
                      <a:pt x="0" y="3269"/>
                      <a:pt x="226" y="3495"/>
                      <a:pt x="496" y="3495"/>
                    </a:cubicBezTo>
                    <a:lnTo>
                      <a:pt x="2300" y="3495"/>
                    </a:lnTo>
                    <a:cubicBezTo>
                      <a:pt x="2570" y="3495"/>
                      <a:pt x="2795" y="3269"/>
                      <a:pt x="2795" y="2999"/>
                    </a:cubicBezTo>
                    <a:lnTo>
                      <a:pt x="2795" y="504"/>
                    </a:lnTo>
                    <a:cubicBezTo>
                      <a:pt x="2795" y="226"/>
                      <a:pt x="2570" y="1"/>
                      <a:pt x="2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75;p29"/>
              <p:cNvSpPr/>
              <p:nvPr/>
            </p:nvSpPr>
            <p:spPr>
              <a:xfrm>
                <a:off x="6435550" y="2892050"/>
                <a:ext cx="14475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46" extrusionOk="0">
                    <a:moveTo>
                      <a:pt x="0" y="0"/>
                    </a:moveTo>
                    <a:lnTo>
                      <a:pt x="0" y="1060"/>
                    </a:lnTo>
                    <a:lnTo>
                      <a:pt x="579" y="1646"/>
                    </a:lnTo>
                    <a:lnTo>
                      <a:pt x="579" y="46"/>
                    </a:lnTo>
                    <a:cubicBezTo>
                      <a:pt x="384" y="46"/>
                      <a:pt x="188" y="31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76;p29"/>
              <p:cNvSpPr/>
              <p:nvPr/>
            </p:nvSpPr>
            <p:spPr>
              <a:xfrm>
                <a:off x="6460150" y="2880225"/>
                <a:ext cx="45300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3419" extrusionOk="0">
                    <a:moveTo>
                      <a:pt x="1579" y="0"/>
                    </a:moveTo>
                    <a:cubicBezTo>
                      <a:pt x="1113" y="271"/>
                      <a:pt x="572" y="451"/>
                      <a:pt x="1" y="511"/>
                    </a:cubicBezTo>
                    <a:lnTo>
                      <a:pt x="1233" y="511"/>
                    </a:lnTo>
                    <a:lnTo>
                      <a:pt x="1233" y="2840"/>
                    </a:lnTo>
                    <a:lnTo>
                      <a:pt x="324" y="2840"/>
                    </a:lnTo>
                    <a:lnTo>
                      <a:pt x="902" y="3419"/>
                    </a:lnTo>
                    <a:lnTo>
                      <a:pt x="1316" y="3419"/>
                    </a:lnTo>
                    <a:cubicBezTo>
                      <a:pt x="1586" y="3419"/>
                      <a:pt x="1811" y="3193"/>
                      <a:pt x="1811" y="2923"/>
                    </a:cubicBezTo>
                    <a:lnTo>
                      <a:pt x="1811" y="428"/>
                    </a:lnTo>
                    <a:cubicBezTo>
                      <a:pt x="1811" y="248"/>
                      <a:pt x="1721" y="98"/>
                      <a:pt x="1579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77;p29"/>
              <p:cNvSpPr/>
              <p:nvPr/>
            </p:nvSpPr>
            <p:spPr>
              <a:xfrm>
                <a:off x="6198875" y="2667075"/>
                <a:ext cx="360475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7708" extrusionOk="0">
                    <a:moveTo>
                      <a:pt x="7202" y="0"/>
                    </a:moveTo>
                    <a:cubicBezTo>
                      <a:pt x="7074" y="0"/>
                      <a:pt x="6947" y="47"/>
                      <a:pt x="6853" y="141"/>
                    </a:cubicBezTo>
                    <a:lnTo>
                      <a:pt x="121" y="6873"/>
                    </a:lnTo>
                    <a:cubicBezTo>
                      <a:pt x="1" y="7001"/>
                      <a:pt x="1" y="7204"/>
                      <a:pt x="121" y="7324"/>
                    </a:cubicBezTo>
                    <a:lnTo>
                      <a:pt x="414" y="7617"/>
                    </a:lnTo>
                    <a:cubicBezTo>
                      <a:pt x="474" y="7677"/>
                      <a:pt x="557" y="7707"/>
                      <a:pt x="639" y="7707"/>
                    </a:cubicBezTo>
                    <a:cubicBezTo>
                      <a:pt x="722" y="7707"/>
                      <a:pt x="804" y="7677"/>
                      <a:pt x="865" y="7617"/>
                    </a:cubicBezTo>
                    <a:lnTo>
                      <a:pt x="7116" y="1366"/>
                    </a:lnTo>
                    <a:cubicBezTo>
                      <a:pt x="7142" y="1340"/>
                      <a:pt x="7176" y="1326"/>
                      <a:pt x="7210" y="1326"/>
                    </a:cubicBezTo>
                    <a:cubicBezTo>
                      <a:pt x="7243" y="1326"/>
                      <a:pt x="7277" y="1340"/>
                      <a:pt x="7304" y="1366"/>
                    </a:cubicBezTo>
                    <a:lnTo>
                      <a:pt x="13555" y="7617"/>
                    </a:lnTo>
                    <a:cubicBezTo>
                      <a:pt x="13615" y="7677"/>
                      <a:pt x="13696" y="7707"/>
                      <a:pt x="13777" y="7707"/>
                    </a:cubicBezTo>
                    <a:cubicBezTo>
                      <a:pt x="13859" y="7707"/>
                      <a:pt x="13942" y="7677"/>
                      <a:pt x="14006" y="7617"/>
                    </a:cubicBezTo>
                    <a:lnTo>
                      <a:pt x="14291" y="7324"/>
                    </a:lnTo>
                    <a:cubicBezTo>
                      <a:pt x="14419" y="7211"/>
                      <a:pt x="14419" y="7008"/>
                      <a:pt x="14284" y="6873"/>
                    </a:cubicBezTo>
                    <a:lnTo>
                      <a:pt x="7552" y="141"/>
                    </a:lnTo>
                    <a:cubicBezTo>
                      <a:pt x="7458" y="47"/>
                      <a:pt x="7330" y="0"/>
                      <a:pt x="7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78;p29"/>
              <p:cNvSpPr/>
              <p:nvPr/>
            </p:nvSpPr>
            <p:spPr>
              <a:xfrm>
                <a:off x="6379000" y="2667025"/>
                <a:ext cx="179975" cy="193075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7723" extrusionOk="0">
                    <a:moveTo>
                      <a:pt x="1" y="0"/>
                    </a:moveTo>
                    <a:lnTo>
                      <a:pt x="1" y="1338"/>
                    </a:lnTo>
                    <a:cubicBezTo>
                      <a:pt x="38" y="1338"/>
                      <a:pt x="61" y="1345"/>
                      <a:pt x="91" y="1375"/>
                    </a:cubicBezTo>
                    <a:lnTo>
                      <a:pt x="6335" y="7627"/>
                    </a:lnTo>
                    <a:cubicBezTo>
                      <a:pt x="6399" y="7690"/>
                      <a:pt x="6481" y="7722"/>
                      <a:pt x="6563" y="7722"/>
                    </a:cubicBezTo>
                    <a:cubicBezTo>
                      <a:pt x="6645" y="7722"/>
                      <a:pt x="6725" y="7690"/>
                      <a:pt x="6786" y="7627"/>
                    </a:cubicBezTo>
                    <a:lnTo>
                      <a:pt x="7079" y="7341"/>
                    </a:lnTo>
                    <a:cubicBezTo>
                      <a:pt x="7199" y="7213"/>
                      <a:pt x="7199" y="7010"/>
                      <a:pt x="7079" y="6890"/>
                    </a:cubicBezTo>
                    <a:lnTo>
                      <a:pt x="347" y="143"/>
                    </a:lnTo>
                    <a:cubicBezTo>
                      <a:pt x="249" y="53"/>
                      <a:pt x="12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79;p29"/>
              <p:cNvSpPr/>
              <p:nvPr/>
            </p:nvSpPr>
            <p:spPr>
              <a:xfrm>
                <a:off x="6348950" y="2870825"/>
                <a:ext cx="6032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6823" extrusionOk="0">
                    <a:moveTo>
                      <a:pt x="504" y="0"/>
                    </a:moveTo>
                    <a:cubicBezTo>
                      <a:pt x="226" y="0"/>
                      <a:pt x="1" y="226"/>
                      <a:pt x="1" y="511"/>
                    </a:cubicBezTo>
                    <a:lnTo>
                      <a:pt x="1" y="6823"/>
                    </a:lnTo>
                    <a:lnTo>
                      <a:pt x="2413" y="6823"/>
                    </a:lnTo>
                    <a:lnTo>
                      <a:pt x="2413" y="511"/>
                    </a:lnTo>
                    <a:cubicBezTo>
                      <a:pt x="2413" y="226"/>
                      <a:pt x="2187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80;p29"/>
              <p:cNvSpPr/>
              <p:nvPr/>
            </p:nvSpPr>
            <p:spPr>
              <a:xfrm>
                <a:off x="6341625" y="2863300"/>
                <a:ext cx="75175" cy="178100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7124" extrusionOk="0">
                    <a:moveTo>
                      <a:pt x="579" y="1"/>
                    </a:moveTo>
                    <a:cubicBezTo>
                      <a:pt x="264" y="1"/>
                      <a:pt x="1" y="264"/>
                      <a:pt x="1" y="587"/>
                    </a:cubicBezTo>
                    <a:lnTo>
                      <a:pt x="1" y="7124"/>
                    </a:lnTo>
                    <a:lnTo>
                      <a:pt x="602" y="7124"/>
                    </a:lnTo>
                    <a:lnTo>
                      <a:pt x="602" y="978"/>
                    </a:lnTo>
                    <a:cubicBezTo>
                      <a:pt x="602" y="775"/>
                      <a:pt x="767" y="602"/>
                      <a:pt x="977" y="602"/>
                    </a:cubicBezTo>
                    <a:lnTo>
                      <a:pt x="2029" y="602"/>
                    </a:lnTo>
                    <a:cubicBezTo>
                      <a:pt x="2232" y="602"/>
                      <a:pt x="2405" y="775"/>
                      <a:pt x="2405" y="978"/>
                    </a:cubicBezTo>
                    <a:lnTo>
                      <a:pt x="2405" y="7124"/>
                    </a:lnTo>
                    <a:lnTo>
                      <a:pt x="3006" y="7124"/>
                    </a:lnTo>
                    <a:lnTo>
                      <a:pt x="3006" y="587"/>
                    </a:lnTo>
                    <a:cubicBezTo>
                      <a:pt x="3006" y="264"/>
                      <a:pt x="2743" y="1"/>
                      <a:pt x="24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81;p29"/>
              <p:cNvSpPr/>
              <p:nvPr/>
            </p:nvSpPr>
            <p:spPr>
              <a:xfrm>
                <a:off x="6361550" y="2923425"/>
                <a:ext cx="137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1" y="0"/>
                    </a:moveTo>
                    <a:cubicBezTo>
                      <a:pt x="120" y="0"/>
                      <a:pt x="0" y="113"/>
                      <a:pt x="0" y="278"/>
                    </a:cubicBezTo>
                    <a:cubicBezTo>
                      <a:pt x="0" y="428"/>
                      <a:pt x="120" y="549"/>
                      <a:pt x="271" y="549"/>
                    </a:cubicBezTo>
                    <a:cubicBezTo>
                      <a:pt x="421" y="549"/>
                      <a:pt x="549" y="428"/>
                      <a:pt x="549" y="278"/>
                    </a:cubicBezTo>
                    <a:cubicBezTo>
                      <a:pt x="549" y="128"/>
                      <a:pt x="421" y="0"/>
                      <a:pt x="2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82;p29"/>
              <p:cNvSpPr/>
              <p:nvPr/>
            </p:nvSpPr>
            <p:spPr>
              <a:xfrm>
                <a:off x="6234575" y="3001750"/>
                <a:ext cx="288725" cy="39650"/>
              </a:xfrm>
              <a:custGeom>
                <a:avLst/>
                <a:gdLst/>
                <a:ahLst/>
                <a:cxnLst/>
                <a:rect l="l" t="t" r="r" b="b"/>
                <a:pathLst>
                  <a:path w="11549" h="1586" extrusionOk="0">
                    <a:moveTo>
                      <a:pt x="0" y="0"/>
                    </a:moveTo>
                    <a:lnTo>
                      <a:pt x="0" y="1586"/>
                    </a:lnTo>
                    <a:lnTo>
                      <a:pt x="11548" y="1586"/>
                    </a:lnTo>
                    <a:lnTo>
                      <a:pt x="115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83;p29"/>
              <p:cNvSpPr/>
              <p:nvPr/>
            </p:nvSpPr>
            <p:spPr>
              <a:xfrm>
                <a:off x="6199075" y="2983325"/>
                <a:ext cx="8530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2323" extrusionOk="0">
                    <a:moveTo>
                      <a:pt x="1698" y="1"/>
                    </a:moveTo>
                    <a:cubicBezTo>
                      <a:pt x="977" y="1"/>
                      <a:pt x="353" y="452"/>
                      <a:pt x="113" y="1090"/>
                    </a:cubicBezTo>
                    <a:cubicBezTo>
                      <a:pt x="38" y="1278"/>
                      <a:pt x="0" y="1489"/>
                      <a:pt x="0" y="1699"/>
                    </a:cubicBezTo>
                    <a:cubicBezTo>
                      <a:pt x="0" y="1917"/>
                      <a:pt x="45" y="2135"/>
                      <a:pt x="120" y="2323"/>
                    </a:cubicBezTo>
                    <a:lnTo>
                      <a:pt x="3283" y="2323"/>
                    </a:lnTo>
                    <a:cubicBezTo>
                      <a:pt x="3374" y="2135"/>
                      <a:pt x="3411" y="1917"/>
                      <a:pt x="3411" y="1699"/>
                    </a:cubicBezTo>
                    <a:cubicBezTo>
                      <a:pt x="3411" y="1489"/>
                      <a:pt x="3374" y="1278"/>
                      <a:pt x="3283" y="1090"/>
                    </a:cubicBezTo>
                    <a:cubicBezTo>
                      <a:pt x="3043" y="452"/>
                      <a:pt x="2419" y="1"/>
                      <a:pt x="16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784;p29"/>
              <p:cNvSpPr/>
              <p:nvPr/>
            </p:nvSpPr>
            <p:spPr>
              <a:xfrm>
                <a:off x="6250350" y="2999300"/>
                <a:ext cx="6145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684" extrusionOk="0">
                    <a:moveTo>
                      <a:pt x="1225" y="1"/>
                    </a:moveTo>
                    <a:cubicBezTo>
                      <a:pt x="706" y="1"/>
                      <a:pt x="263" y="331"/>
                      <a:pt x="83" y="789"/>
                    </a:cubicBezTo>
                    <a:cubicBezTo>
                      <a:pt x="23" y="932"/>
                      <a:pt x="0" y="1075"/>
                      <a:pt x="0" y="1233"/>
                    </a:cubicBezTo>
                    <a:cubicBezTo>
                      <a:pt x="0" y="1391"/>
                      <a:pt x="23" y="1541"/>
                      <a:pt x="83" y="1684"/>
                    </a:cubicBezTo>
                    <a:lnTo>
                      <a:pt x="2374" y="1684"/>
                    </a:lnTo>
                    <a:cubicBezTo>
                      <a:pt x="2427" y="1541"/>
                      <a:pt x="2457" y="1391"/>
                      <a:pt x="2457" y="1233"/>
                    </a:cubicBezTo>
                    <a:cubicBezTo>
                      <a:pt x="2457" y="1075"/>
                      <a:pt x="2427" y="932"/>
                      <a:pt x="2382" y="789"/>
                    </a:cubicBezTo>
                    <a:cubicBezTo>
                      <a:pt x="2202" y="331"/>
                      <a:pt x="1751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785;p29"/>
              <p:cNvSpPr/>
              <p:nvPr/>
            </p:nvSpPr>
            <p:spPr>
              <a:xfrm>
                <a:off x="6499600" y="2844150"/>
                <a:ext cx="545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180" extrusionOk="0">
                    <a:moveTo>
                      <a:pt x="774" y="1"/>
                    </a:moveTo>
                    <a:lnTo>
                      <a:pt x="1" y="782"/>
                    </a:lnTo>
                    <a:lnTo>
                      <a:pt x="1398" y="2179"/>
                    </a:lnTo>
                    <a:lnTo>
                      <a:pt x="2179" y="1406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86;p29"/>
              <p:cNvSpPr/>
              <p:nvPr/>
            </p:nvSpPr>
            <p:spPr>
              <a:xfrm>
                <a:off x="6529475" y="2875650"/>
                <a:ext cx="80225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3093" extrusionOk="0">
                    <a:moveTo>
                      <a:pt x="1116" y="1"/>
                    </a:moveTo>
                    <a:cubicBezTo>
                      <a:pt x="958" y="1"/>
                      <a:pt x="800" y="59"/>
                      <a:pt x="684" y="176"/>
                    </a:cubicBezTo>
                    <a:lnTo>
                      <a:pt x="233" y="626"/>
                    </a:lnTo>
                    <a:cubicBezTo>
                      <a:pt x="0" y="859"/>
                      <a:pt x="0" y="1258"/>
                      <a:pt x="233" y="1490"/>
                    </a:cubicBezTo>
                    <a:lnTo>
                      <a:pt x="1661" y="2918"/>
                    </a:lnTo>
                    <a:cubicBezTo>
                      <a:pt x="1777" y="3034"/>
                      <a:pt x="1935" y="3093"/>
                      <a:pt x="2093" y="3093"/>
                    </a:cubicBezTo>
                    <a:cubicBezTo>
                      <a:pt x="2250" y="3093"/>
                      <a:pt x="2408" y="3034"/>
                      <a:pt x="2525" y="2918"/>
                    </a:cubicBezTo>
                    <a:lnTo>
                      <a:pt x="2975" y="2467"/>
                    </a:lnTo>
                    <a:cubicBezTo>
                      <a:pt x="3208" y="2234"/>
                      <a:pt x="3208" y="1836"/>
                      <a:pt x="2975" y="1603"/>
                    </a:cubicBezTo>
                    <a:lnTo>
                      <a:pt x="1548" y="176"/>
                    </a:lnTo>
                    <a:cubicBezTo>
                      <a:pt x="1431" y="59"/>
                      <a:pt x="1274" y="1"/>
                      <a:pt x="11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787;p29"/>
              <p:cNvSpPr/>
              <p:nvPr/>
            </p:nvSpPr>
            <p:spPr>
              <a:xfrm>
                <a:off x="6363975" y="2708350"/>
                <a:ext cx="173775" cy="173775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6951" extrusionOk="0">
                    <a:moveTo>
                      <a:pt x="3472" y="0"/>
                    </a:moveTo>
                    <a:cubicBezTo>
                      <a:pt x="1549" y="0"/>
                      <a:pt x="1" y="1563"/>
                      <a:pt x="1" y="3479"/>
                    </a:cubicBezTo>
                    <a:cubicBezTo>
                      <a:pt x="1" y="5395"/>
                      <a:pt x="1556" y="6950"/>
                      <a:pt x="3472" y="6950"/>
                    </a:cubicBezTo>
                    <a:cubicBezTo>
                      <a:pt x="5388" y="6950"/>
                      <a:pt x="6951" y="5403"/>
                      <a:pt x="6951" y="3479"/>
                    </a:cubicBezTo>
                    <a:cubicBezTo>
                      <a:pt x="6951" y="1563"/>
                      <a:pt x="5395" y="0"/>
                      <a:pt x="3472" y="0"/>
                    </a:cubicBezTo>
                    <a:close/>
                  </a:path>
                </a:pathLst>
              </a:custGeom>
              <a:solidFill>
                <a:srgbClr val="FFFFFF">
                  <a:alpha val="39880"/>
                </a:srgb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788;p29"/>
              <p:cNvSpPr/>
              <p:nvPr/>
            </p:nvSpPr>
            <p:spPr>
              <a:xfrm>
                <a:off x="6364350" y="2709100"/>
                <a:ext cx="1728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6913" extrusionOk="0">
                    <a:moveTo>
                      <a:pt x="3457" y="774"/>
                    </a:moveTo>
                    <a:cubicBezTo>
                      <a:pt x="4945" y="774"/>
                      <a:pt x="6147" y="1976"/>
                      <a:pt x="6147" y="3457"/>
                    </a:cubicBezTo>
                    <a:cubicBezTo>
                      <a:pt x="6147" y="4944"/>
                      <a:pt x="4945" y="6146"/>
                      <a:pt x="3457" y="6146"/>
                    </a:cubicBezTo>
                    <a:cubicBezTo>
                      <a:pt x="1977" y="6146"/>
                      <a:pt x="775" y="4944"/>
                      <a:pt x="775" y="3457"/>
                    </a:cubicBezTo>
                    <a:cubicBezTo>
                      <a:pt x="775" y="1976"/>
                      <a:pt x="1977" y="774"/>
                      <a:pt x="3457" y="774"/>
                    </a:cubicBezTo>
                    <a:close/>
                    <a:moveTo>
                      <a:pt x="3457" y="0"/>
                    </a:moveTo>
                    <a:cubicBezTo>
                      <a:pt x="1549" y="0"/>
                      <a:pt x="1" y="1548"/>
                      <a:pt x="1" y="3457"/>
                    </a:cubicBezTo>
                    <a:cubicBezTo>
                      <a:pt x="1" y="5365"/>
                      <a:pt x="1549" y="6913"/>
                      <a:pt x="3457" y="6913"/>
                    </a:cubicBezTo>
                    <a:cubicBezTo>
                      <a:pt x="5365" y="6913"/>
                      <a:pt x="6913" y="5365"/>
                      <a:pt x="6913" y="3457"/>
                    </a:cubicBezTo>
                    <a:cubicBezTo>
                      <a:pt x="6913" y="1548"/>
                      <a:pt x="5365" y="0"/>
                      <a:pt x="34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789;p29"/>
              <p:cNvSpPr/>
              <p:nvPr/>
            </p:nvSpPr>
            <p:spPr>
              <a:xfrm>
                <a:off x="6352900" y="2697650"/>
                <a:ext cx="195750" cy="195750"/>
              </a:xfrm>
              <a:custGeom>
                <a:avLst/>
                <a:gdLst/>
                <a:ahLst/>
                <a:cxnLst/>
                <a:rect l="l" t="t" r="r" b="b"/>
                <a:pathLst>
                  <a:path w="7830" h="7830" extrusionOk="0">
                    <a:moveTo>
                      <a:pt x="3915" y="872"/>
                    </a:moveTo>
                    <a:cubicBezTo>
                      <a:pt x="5598" y="872"/>
                      <a:pt x="6958" y="2232"/>
                      <a:pt x="6958" y="3915"/>
                    </a:cubicBezTo>
                    <a:cubicBezTo>
                      <a:pt x="6958" y="5598"/>
                      <a:pt x="5598" y="6958"/>
                      <a:pt x="3915" y="6958"/>
                    </a:cubicBezTo>
                    <a:cubicBezTo>
                      <a:pt x="2232" y="6958"/>
                      <a:pt x="872" y="5598"/>
                      <a:pt x="872" y="3915"/>
                    </a:cubicBezTo>
                    <a:cubicBezTo>
                      <a:pt x="872" y="2232"/>
                      <a:pt x="2232" y="872"/>
                      <a:pt x="3915" y="872"/>
                    </a:cubicBezTo>
                    <a:close/>
                    <a:moveTo>
                      <a:pt x="3915" y="0"/>
                    </a:moveTo>
                    <a:cubicBezTo>
                      <a:pt x="1759" y="0"/>
                      <a:pt x="1" y="1751"/>
                      <a:pt x="1" y="3915"/>
                    </a:cubicBezTo>
                    <a:cubicBezTo>
                      <a:pt x="1" y="6071"/>
                      <a:pt x="1759" y="7829"/>
                      <a:pt x="3915" y="7829"/>
                    </a:cubicBezTo>
                    <a:cubicBezTo>
                      <a:pt x="6079" y="7829"/>
                      <a:pt x="7830" y="6078"/>
                      <a:pt x="7830" y="3915"/>
                    </a:cubicBezTo>
                    <a:cubicBezTo>
                      <a:pt x="7830" y="1751"/>
                      <a:pt x="6079" y="0"/>
                      <a:pt x="39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Benchmark Model</a:t>
            </a:r>
            <a:endParaRPr dirty="0"/>
          </a:p>
        </p:txBody>
      </p:sp>
      <p:sp>
        <p:nvSpPr>
          <p:cNvPr id="381" name="Google Shape;381;p51"/>
          <p:cNvSpPr txBox="1"/>
          <p:nvPr/>
        </p:nvSpPr>
        <p:spPr>
          <a:xfrm>
            <a:off x="5234675" y="3877100"/>
            <a:ext cx="18267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Quattrocento"/>
                <a:ea typeface="Quattrocento"/>
                <a:cs typeface="Quattrocento"/>
                <a:sym typeface="Quattrocento"/>
              </a:rPr>
              <a:t>Workshop # 2</a:t>
            </a:r>
            <a:endParaRPr dirty="0"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0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5151162" y="2032598"/>
            <a:ext cx="3694480" cy="17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2"/>
              </a:buClr>
            </a:pPr>
            <a:r>
              <a:rPr lang="en-US" dirty="0" err="1" smtClean="0">
                <a:solidFill>
                  <a:schemeClr val="bg2"/>
                </a:solidFill>
              </a:rPr>
              <a:t>XGBoost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Regressor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RandomForest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Regressor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menjadi</a:t>
            </a:r>
            <a:r>
              <a:rPr lang="en-US" dirty="0" smtClean="0">
                <a:solidFill>
                  <a:schemeClr val="bg2"/>
                </a:solidFill>
              </a:rPr>
              <a:t> model yang </a:t>
            </a:r>
            <a:r>
              <a:rPr lang="en-US" dirty="0" err="1" smtClean="0">
                <a:solidFill>
                  <a:schemeClr val="bg2"/>
                </a:solidFill>
              </a:rPr>
              <a:t>terbaik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dengan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memiliki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tingkat</a:t>
            </a:r>
            <a:r>
              <a:rPr lang="en-US" dirty="0" smtClean="0">
                <a:solidFill>
                  <a:schemeClr val="bg2"/>
                </a:solidFill>
              </a:rPr>
              <a:t> error yang </a:t>
            </a:r>
            <a:r>
              <a:rPr lang="en-US" dirty="0" err="1" smtClean="0">
                <a:solidFill>
                  <a:schemeClr val="bg2"/>
                </a:solidFill>
              </a:rPr>
              <a:t>kecil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dibandingkan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dengan</a:t>
            </a:r>
            <a:r>
              <a:rPr lang="en-US" dirty="0" smtClean="0">
                <a:solidFill>
                  <a:schemeClr val="bg2"/>
                </a:solidFill>
              </a:rPr>
              <a:t> model </a:t>
            </a:r>
            <a:r>
              <a:rPr lang="en-US" dirty="0" err="1" smtClean="0">
                <a:solidFill>
                  <a:schemeClr val="bg2"/>
                </a:solidFill>
              </a:rPr>
              <a:t>lainnya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28" y="2277959"/>
            <a:ext cx="4743151" cy="129651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73789" y="3117687"/>
            <a:ext cx="1060156" cy="193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373789" y="3311237"/>
            <a:ext cx="1060156" cy="193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7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 to Test Set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274362" y="1371207"/>
            <a:ext cx="3694480" cy="49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Tanpa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Hyperparameter</a:t>
            </a:r>
            <a:r>
              <a:rPr lang="en-US" dirty="0" smtClean="0">
                <a:solidFill>
                  <a:schemeClr val="bg2"/>
                </a:solidFill>
              </a:rPr>
              <a:t> tuning</a:t>
            </a:r>
          </a:p>
        </p:txBody>
      </p:sp>
      <p:sp>
        <p:nvSpPr>
          <p:cNvPr id="9" name="Google Shape;751;p66"/>
          <p:cNvSpPr txBox="1">
            <a:spLocks/>
          </p:cNvSpPr>
          <p:nvPr/>
        </p:nvSpPr>
        <p:spPr>
          <a:xfrm>
            <a:off x="274362" y="3123807"/>
            <a:ext cx="3694480" cy="49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Hyperparameter</a:t>
            </a:r>
            <a:r>
              <a:rPr lang="en-US" dirty="0" smtClean="0">
                <a:solidFill>
                  <a:schemeClr val="bg2"/>
                </a:solidFill>
              </a:rPr>
              <a:t> tuning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3" y="3614953"/>
            <a:ext cx="3016977" cy="1261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39" y="1862353"/>
            <a:ext cx="3009900" cy="1123950"/>
          </a:xfrm>
          <a:prstGeom prst="rect">
            <a:avLst/>
          </a:prstGeom>
        </p:spPr>
      </p:pic>
      <p:sp>
        <p:nvSpPr>
          <p:cNvPr id="12" name="Google Shape;751;p66"/>
          <p:cNvSpPr txBox="1">
            <a:spLocks/>
          </p:cNvSpPr>
          <p:nvPr/>
        </p:nvSpPr>
        <p:spPr>
          <a:xfrm>
            <a:off x="4424719" y="2230189"/>
            <a:ext cx="3694480" cy="17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Model </a:t>
            </a:r>
            <a:r>
              <a:rPr lang="en-US" dirty="0" err="1" smtClean="0">
                <a:solidFill>
                  <a:schemeClr val="bg2"/>
                </a:solidFill>
              </a:rPr>
              <a:t>tanpa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dilakukan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hyperparameter</a:t>
            </a:r>
            <a:r>
              <a:rPr lang="en-US" dirty="0" smtClean="0">
                <a:solidFill>
                  <a:schemeClr val="bg2"/>
                </a:solidFill>
              </a:rPr>
              <a:t> tuning </a:t>
            </a:r>
            <a:r>
              <a:rPr lang="en-US" dirty="0" err="1" smtClean="0">
                <a:solidFill>
                  <a:schemeClr val="bg2"/>
                </a:solidFill>
              </a:rPr>
              <a:t>memiliki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tingkat</a:t>
            </a:r>
            <a:r>
              <a:rPr lang="en-US" dirty="0" smtClean="0">
                <a:solidFill>
                  <a:schemeClr val="bg2"/>
                </a:solidFill>
              </a:rPr>
              <a:t> error yang </a:t>
            </a:r>
            <a:r>
              <a:rPr lang="en-US" dirty="0" err="1" smtClean="0">
                <a:solidFill>
                  <a:schemeClr val="bg2"/>
                </a:solidFill>
              </a:rPr>
              <a:t>lebih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rendah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dibandingkan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dengan</a:t>
            </a:r>
            <a:r>
              <a:rPr lang="en-US" dirty="0" smtClean="0">
                <a:solidFill>
                  <a:schemeClr val="bg2"/>
                </a:solidFill>
              </a:rPr>
              <a:t> model </a:t>
            </a:r>
            <a:r>
              <a:rPr lang="en-US" dirty="0" err="1" smtClean="0">
                <a:solidFill>
                  <a:schemeClr val="bg2"/>
                </a:solidFill>
              </a:rPr>
              <a:t>dengan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hyperparameter</a:t>
            </a:r>
            <a:r>
              <a:rPr lang="en-US" dirty="0" smtClean="0">
                <a:solidFill>
                  <a:schemeClr val="bg2"/>
                </a:solidFill>
              </a:rPr>
              <a:t> tuning.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3225" y="2140941"/>
            <a:ext cx="517416" cy="204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71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 to Test Set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274362" y="1371207"/>
            <a:ext cx="3694480" cy="49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Tanpa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Hyperparameter</a:t>
            </a:r>
            <a:r>
              <a:rPr lang="en-US" dirty="0" smtClean="0">
                <a:solidFill>
                  <a:schemeClr val="bg2"/>
                </a:solidFill>
              </a:rPr>
              <a:t> tuning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53678"/>
          <a:stretch/>
        </p:blipFill>
        <p:spPr>
          <a:xfrm>
            <a:off x="630939" y="1868545"/>
            <a:ext cx="3009900" cy="52062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13225" y="2147133"/>
            <a:ext cx="517416" cy="204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128" y="1862353"/>
            <a:ext cx="4821229" cy="28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kerja XGBoost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5165016" y="2687389"/>
            <a:ext cx="3466366" cy="49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Menggabungkan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beberapa</a:t>
            </a:r>
            <a:r>
              <a:rPr lang="en-US" dirty="0">
                <a:solidFill>
                  <a:schemeClr val="bg2"/>
                </a:solidFill>
              </a:rPr>
              <a:t> model machine learning yang </a:t>
            </a:r>
            <a:r>
              <a:rPr lang="en-US" dirty="0" err="1">
                <a:solidFill>
                  <a:schemeClr val="bg2"/>
                </a:solidFill>
              </a:rPr>
              <a:t>lemah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menjadi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satu</a:t>
            </a:r>
            <a:r>
              <a:rPr lang="en-US" dirty="0">
                <a:solidFill>
                  <a:schemeClr val="bg2"/>
                </a:solidFill>
              </a:rPr>
              <a:t> model yang </a:t>
            </a:r>
            <a:r>
              <a:rPr lang="en-US" dirty="0" err="1">
                <a:solidFill>
                  <a:schemeClr val="bg2"/>
                </a:solidFill>
              </a:rPr>
              <a:t>kuat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bg2"/>
                </a:solidFill>
              </a:rPr>
              <a:t>Didasarkan </a:t>
            </a:r>
            <a:r>
              <a:rPr lang="sv-SE" dirty="0">
                <a:solidFill>
                  <a:schemeClr val="bg2"/>
                </a:solidFill>
              </a:rPr>
              <a:t>pada kerangka boosting gradien</a:t>
            </a:r>
            <a:endParaRPr lang="en-US" dirty="0" smtClean="0">
              <a:solidFill>
                <a:schemeClr val="bg2"/>
              </a:solidFill>
            </a:endParaRPr>
          </a:p>
        </p:txBody>
      </p:sp>
      <p:pic>
        <p:nvPicPr>
          <p:cNvPr id="1026" name="Picture 2" descr="XGBoost – What Is It and Why Does It Matter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7" y="1513452"/>
            <a:ext cx="4528353" cy="28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Importances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274362" y="1371207"/>
            <a:ext cx="3694480" cy="49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Feature </a:t>
            </a:r>
            <a:r>
              <a:rPr lang="en-US" dirty="0" err="1" smtClean="0">
                <a:solidFill>
                  <a:schemeClr val="bg2"/>
                </a:solidFill>
              </a:rPr>
              <a:t>Importances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err="1" smtClean="0">
                <a:solidFill>
                  <a:schemeClr val="bg2"/>
                </a:solidFill>
              </a:rPr>
              <a:t>Xgboost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58" y="1890711"/>
            <a:ext cx="4344722" cy="230431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50879" y="3872025"/>
            <a:ext cx="1205629" cy="1735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650878" y="3697468"/>
            <a:ext cx="1205629" cy="1735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650877" y="3538617"/>
            <a:ext cx="1205629" cy="1735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Google Shape;751;p66"/>
          <p:cNvSpPr txBox="1">
            <a:spLocks/>
          </p:cNvSpPr>
          <p:nvPr/>
        </p:nvSpPr>
        <p:spPr>
          <a:xfrm>
            <a:off x="5261998" y="1371207"/>
            <a:ext cx="3694480" cy="49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SHAP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998" y="1890711"/>
            <a:ext cx="3510882" cy="230431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992091" y="2078181"/>
            <a:ext cx="378552" cy="1382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ounded Rectangle 18"/>
          <p:cNvSpPr/>
          <p:nvPr/>
        </p:nvSpPr>
        <p:spPr>
          <a:xfrm>
            <a:off x="5955007" y="2279420"/>
            <a:ext cx="415636" cy="145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76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Rule Based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49" y="1842653"/>
            <a:ext cx="5341872" cy="2182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021" y="1842653"/>
            <a:ext cx="2653704" cy="21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 (Rule Based)</a:t>
            </a:r>
            <a:endParaRPr dirty="0"/>
          </a:p>
        </p:txBody>
      </p:sp>
      <p:sp>
        <p:nvSpPr>
          <p:cNvPr id="381" name="Google Shape;381;p51"/>
          <p:cNvSpPr txBox="1"/>
          <p:nvPr/>
        </p:nvSpPr>
        <p:spPr>
          <a:xfrm>
            <a:off x="5234675" y="3877100"/>
            <a:ext cx="18267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attrocento"/>
                <a:ea typeface="Quattrocento"/>
                <a:cs typeface="Quattrocento"/>
                <a:sym typeface="Quattrocento"/>
              </a:rPr>
              <a:t>Workshop # 2</a:t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6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713225" y="2089864"/>
            <a:ext cx="7717500" cy="17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 err="1" smtClean="0">
                <a:solidFill>
                  <a:schemeClr val="bg2"/>
                </a:solidFill>
              </a:rPr>
              <a:t>Penggunaan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: </a:t>
            </a:r>
            <a:r>
              <a:rPr lang="en-US" dirty="0" err="1" smtClean="0">
                <a:solidFill>
                  <a:schemeClr val="bg2"/>
                </a:solidFill>
              </a:rPr>
              <a:t>housing_median_age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total_rooms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total_bedrooms</a:t>
            </a:r>
            <a:r>
              <a:rPr lang="en-US" dirty="0" smtClean="0">
                <a:solidFill>
                  <a:schemeClr val="bg2"/>
                </a:solidFill>
              </a:rPr>
              <a:t>, population, households, </a:t>
            </a:r>
            <a:r>
              <a:rPr lang="en-US" dirty="0" err="1" smtClean="0">
                <a:solidFill>
                  <a:schemeClr val="bg2"/>
                </a:solidFill>
              </a:rPr>
              <a:t>median_income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rooms_per_house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bedrooms_per_house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population_per_house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flag_price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AutoNum type="arabicPeriod"/>
            </a:pPr>
            <a:endParaRPr lang="en-US" dirty="0" smtClean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target 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 smtClean="0">
                <a:solidFill>
                  <a:schemeClr val="bg2"/>
                </a:solidFill>
              </a:rPr>
              <a:t>median_house_value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Splitting data training </a:t>
            </a:r>
            <a:r>
              <a:rPr lang="en-US" dirty="0" err="1" smtClean="0">
                <a:solidFill>
                  <a:schemeClr val="bg2"/>
                </a:solidFill>
              </a:rPr>
              <a:t>dan</a:t>
            </a:r>
            <a:r>
              <a:rPr lang="en-US" dirty="0" smtClean="0">
                <a:solidFill>
                  <a:schemeClr val="bg2"/>
                </a:solidFill>
              </a:rPr>
              <a:t> data test </a:t>
            </a:r>
            <a:r>
              <a:rPr lang="en-US" dirty="0" err="1" smtClean="0">
                <a:solidFill>
                  <a:schemeClr val="bg2"/>
                </a:solidFill>
              </a:rPr>
              <a:t>dengan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proporsi</a:t>
            </a:r>
            <a:r>
              <a:rPr lang="en-US" dirty="0" smtClean="0">
                <a:solidFill>
                  <a:schemeClr val="bg2"/>
                </a:solidFill>
              </a:rPr>
              <a:t> 70:30</a:t>
            </a:r>
          </a:p>
        </p:txBody>
      </p:sp>
    </p:spTree>
    <p:extLst>
      <p:ext uri="{BB962C8B-B14F-4D97-AF65-F5344CB8AC3E}">
        <p14:creationId xmlns:p14="http://schemas.microsoft.com/office/powerpoint/2010/main" val="519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 to Test Set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7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274362" y="1371207"/>
            <a:ext cx="3694480" cy="49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Rule Based</a:t>
            </a:r>
          </a:p>
        </p:txBody>
      </p:sp>
      <p:sp>
        <p:nvSpPr>
          <p:cNvPr id="9" name="Google Shape;751;p66"/>
          <p:cNvSpPr txBox="1">
            <a:spLocks/>
          </p:cNvSpPr>
          <p:nvPr/>
        </p:nvSpPr>
        <p:spPr>
          <a:xfrm>
            <a:off x="274362" y="2652753"/>
            <a:ext cx="3694480" cy="49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Machine Learning</a:t>
            </a:r>
          </a:p>
        </p:txBody>
      </p:sp>
      <p:sp>
        <p:nvSpPr>
          <p:cNvPr id="12" name="Google Shape;751;p66"/>
          <p:cNvSpPr txBox="1">
            <a:spLocks/>
          </p:cNvSpPr>
          <p:nvPr/>
        </p:nvSpPr>
        <p:spPr>
          <a:xfrm>
            <a:off x="4424719" y="1839501"/>
            <a:ext cx="3694480" cy="17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bg2"/>
              </a:buClr>
            </a:pPr>
            <a:r>
              <a:rPr lang="en-US" dirty="0" err="1" smtClean="0">
                <a:solidFill>
                  <a:schemeClr val="bg2"/>
                </a:solidFill>
              </a:rPr>
              <a:t>Dengan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menggunakan</a:t>
            </a:r>
            <a:r>
              <a:rPr lang="en-US" dirty="0">
                <a:solidFill>
                  <a:schemeClr val="bg2"/>
                </a:solidFill>
              </a:rPr>
              <a:t> machine learning yang </a:t>
            </a:r>
            <a:r>
              <a:rPr lang="en-US" dirty="0" err="1" smtClean="0">
                <a:solidFill>
                  <a:schemeClr val="bg2"/>
                </a:solidFill>
              </a:rPr>
              <a:t>telah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dirancang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memberikan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prediksi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harga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lebih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akurat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efisien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sebesar</a:t>
            </a:r>
            <a:r>
              <a:rPr lang="en-US" dirty="0">
                <a:solidFill>
                  <a:schemeClr val="bg2"/>
                </a:solidFill>
              </a:rPr>
              <a:t> 43.18</a:t>
            </a:r>
            <a:r>
              <a:rPr lang="en-US" dirty="0" smtClean="0">
                <a:solidFill>
                  <a:schemeClr val="bg2"/>
                </a:solidFill>
              </a:rPr>
              <a:t>% (</a:t>
            </a:r>
            <a:r>
              <a:rPr lang="en-US" dirty="0" err="1" smtClean="0">
                <a:solidFill>
                  <a:schemeClr val="bg2"/>
                </a:solidFill>
              </a:rPr>
              <a:t>jika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dilihat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dari</a:t>
            </a:r>
            <a:r>
              <a:rPr lang="en-US" dirty="0" smtClean="0">
                <a:solidFill>
                  <a:schemeClr val="bg2"/>
                </a:solidFill>
              </a:rPr>
              <a:t> MAE).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2" y="1862353"/>
            <a:ext cx="2211905" cy="624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b="53678"/>
          <a:stretch/>
        </p:blipFill>
        <p:spPr>
          <a:xfrm>
            <a:off x="639722" y="3143899"/>
            <a:ext cx="3009900" cy="52062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82772" y="3414913"/>
            <a:ext cx="705010" cy="2118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1040663" y="2032338"/>
            <a:ext cx="1501645" cy="193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69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8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51;p66"/>
          <p:cNvSpPr txBox="1">
            <a:spLocks/>
          </p:cNvSpPr>
          <p:nvPr/>
        </p:nvSpPr>
        <p:spPr>
          <a:xfrm>
            <a:off x="713225" y="2239952"/>
            <a:ext cx="7717500" cy="896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Feature Importance :</a:t>
            </a:r>
          </a:p>
          <a:p>
            <a:pPr marL="285750" indent="-285750" algn="just">
              <a:buClr>
                <a:schemeClr val="bg2"/>
              </a:buCl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Feature importance (</a:t>
            </a:r>
            <a:r>
              <a:rPr lang="en-US" dirty="0" err="1" smtClean="0">
                <a:solidFill>
                  <a:schemeClr val="bg2"/>
                </a:solidFill>
              </a:rPr>
              <a:t>XGBoost</a:t>
            </a:r>
            <a:r>
              <a:rPr lang="en-US" dirty="0" smtClean="0">
                <a:solidFill>
                  <a:schemeClr val="bg2"/>
                </a:solidFill>
              </a:rPr>
              <a:t>) : median income</a:t>
            </a:r>
          </a:p>
          <a:p>
            <a:pPr marL="285750" indent="-285750" algn="just">
              <a:buClr>
                <a:schemeClr val="bg2"/>
              </a:buCl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SHAP : latitude, longitude</a:t>
            </a: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Model </a:t>
            </a:r>
            <a:r>
              <a:rPr lang="en-US" dirty="0" err="1">
                <a:solidFill>
                  <a:schemeClr val="bg2"/>
                </a:solidFill>
              </a:rPr>
              <a:t>terbaik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dihasilkan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adalah</a:t>
            </a:r>
            <a:r>
              <a:rPr lang="en-US" dirty="0">
                <a:solidFill>
                  <a:schemeClr val="bg2"/>
                </a:solidFill>
              </a:rPr>
              <a:t> model </a:t>
            </a:r>
            <a:r>
              <a:rPr lang="en-US" dirty="0" err="1">
                <a:solidFill>
                  <a:schemeClr val="bg2"/>
                </a:solidFill>
              </a:rPr>
              <a:t>XGBoost</a:t>
            </a:r>
            <a:r>
              <a:rPr lang="en-US" dirty="0">
                <a:solidFill>
                  <a:schemeClr val="bg2"/>
                </a:solidFill>
              </a:rPr>
              <a:t> Regression </a:t>
            </a:r>
            <a:r>
              <a:rPr lang="en-US" dirty="0" err="1">
                <a:solidFill>
                  <a:schemeClr val="bg2"/>
                </a:solidFill>
              </a:rPr>
              <a:t>tanpa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dilakukan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hyperparameter</a:t>
            </a:r>
            <a:r>
              <a:rPr lang="en-US" dirty="0">
                <a:solidFill>
                  <a:schemeClr val="bg2"/>
                </a:solidFill>
              </a:rPr>
              <a:t> tuning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RMSE </a:t>
            </a:r>
            <a:r>
              <a:rPr lang="en-US" dirty="0" err="1">
                <a:solidFill>
                  <a:schemeClr val="bg2"/>
                </a:solidFill>
              </a:rPr>
              <a:t>sebesar</a:t>
            </a:r>
            <a:r>
              <a:rPr lang="en-US" dirty="0">
                <a:solidFill>
                  <a:schemeClr val="bg2"/>
                </a:solidFill>
              </a:rPr>
              <a:t> 45695.001622, MAE </a:t>
            </a:r>
            <a:r>
              <a:rPr lang="en-US" dirty="0" err="1">
                <a:solidFill>
                  <a:schemeClr val="bg2"/>
                </a:solidFill>
              </a:rPr>
              <a:t>sebesar</a:t>
            </a:r>
            <a:r>
              <a:rPr lang="en-US" dirty="0">
                <a:solidFill>
                  <a:schemeClr val="bg2"/>
                </a:solidFill>
              </a:rPr>
              <a:t> 29834.33225 </a:t>
            </a:r>
            <a:r>
              <a:rPr lang="en-US" dirty="0" err="1">
                <a:solidFill>
                  <a:schemeClr val="bg2"/>
                </a:solidFill>
              </a:rPr>
              <a:t>dan</a:t>
            </a:r>
            <a:r>
              <a:rPr lang="en-US" dirty="0">
                <a:solidFill>
                  <a:schemeClr val="bg2"/>
                </a:solidFill>
              </a:rPr>
              <a:t> MAPE </a:t>
            </a:r>
            <a:r>
              <a:rPr lang="en-US" dirty="0" err="1">
                <a:solidFill>
                  <a:schemeClr val="bg2"/>
                </a:solidFill>
              </a:rPr>
              <a:t>sebesar</a:t>
            </a:r>
            <a:r>
              <a:rPr lang="en-US" dirty="0">
                <a:solidFill>
                  <a:schemeClr val="bg2"/>
                </a:solidFill>
              </a:rPr>
              <a:t> 0.167691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Jika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dibandingkan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antara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alat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prediktif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tanpa</a:t>
            </a:r>
            <a:r>
              <a:rPr lang="en-US" dirty="0">
                <a:solidFill>
                  <a:schemeClr val="bg2"/>
                </a:solidFill>
              </a:rPr>
              <a:t> machine learning (</a:t>
            </a:r>
            <a:r>
              <a:rPr lang="en-US" dirty="0" err="1">
                <a:solidFill>
                  <a:schemeClr val="bg2"/>
                </a:solidFill>
              </a:rPr>
              <a:t>menggunakan</a:t>
            </a:r>
            <a:r>
              <a:rPr lang="en-US" dirty="0">
                <a:solidFill>
                  <a:schemeClr val="bg2"/>
                </a:solidFill>
              </a:rPr>
              <a:t> mean price)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menggunakan</a:t>
            </a:r>
            <a:r>
              <a:rPr lang="en-US" dirty="0">
                <a:solidFill>
                  <a:schemeClr val="bg2"/>
                </a:solidFill>
              </a:rPr>
              <a:t> machine learning </a:t>
            </a:r>
            <a:r>
              <a:rPr lang="en-US" dirty="0" err="1">
                <a:solidFill>
                  <a:schemeClr val="bg2"/>
                </a:solidFill>
              </a:rPr>
              <a:t>maka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prediksi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menggunakan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alat</a:t>
            </a:r>
            <a:r>
              <a:rPr lang="en-US" dirty="0">
                <a:solidFill>
                  <a:schemeClr val="bg2"/>
                </a:solidFill>
              </a:rPr>
              <a:t> machine learning yang </a:t>
            </a:r>
            <a:r>
              <a:rPr lang="en-US" dirty="0" err="1">
                <a:solidFill>
                  <a:schemeClr val="bg2"/>
                </a:solidFill>
              </a:rPr>
              <a:t>telah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dirancang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memberikan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prediksi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harga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lebih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akurat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sebesar</a:t>
            </a:r>
            <a:r>
              <a:rPr lang="en-US" dirty="0">
                <a:solidFill>
                  <a:schemeClr val="bg2"/>
                </a:solidFill>
              </a:rPr>
              <a:t> 43.18%.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 Model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1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51;p66"/>
          <p:cNvSpPr txBox="1">
            <a:spLocks/>
          </p:cNvSpPr>
          <p:nvPr/>
        </p:nvSpPr>
        <p:spPr>
          <a:xfrm>
            <a:off x="713225" y="2239952"/>
            <a:ext cx="7717500" cy="896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Mengupdate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dataset </a:t>
            </a:r>
            <a:r>
              <a:rPr lang="en-US" dirty="0" err="1">
                <a:solidFill>
                  <a:schemeClr val="bg2"/>
                </a:solidFill>
              </a:rPr>
              <a:t>pada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tahun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2024. 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Penarikan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data yang </a:t>
            </a:r>
            <a:r>
              <a:rPr lang="en-US" dirty="0" err="1">
                <a:solidFill>
                  <a:schemeClr val="bg2"/>
                </a:solidFill>
              </a:rPr>
              <a:t>dilakukan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oleh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sensus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menambahkan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fitur-fitur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memiliki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pengaruh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kuat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terhadap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harga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rumah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Dapat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mencoba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menciptakan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fitur-fitur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baru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dibuat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berdasarkan</a:t>
            </a:r>
            <a:r>
              <a:rPr lang="en-US" dirty="0">
                <a:solidFill>
                  <a:schemeClr val="bg2"/>
                </a:solidFill>
              </a:rPr>
              <a:t> data yang </a:t>
            </a:r>
            <a:r>
              <a:rPr lang="en-US" dirty="0" err="1">
                <a:solidFill>
                  <a:schemeClr val="bg2"/>
                </a:solidFill>
              </a:rPr>
              <a:t>telah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ada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memiliki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pengaruh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lebih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besar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terhadap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prediksi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nilai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harga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rumah</a:t>
            </a:r>
            <a:r>
              <a:rPr lang="en-US" dirty="0">
                <a:solidFill>
                  <a:schemeClr val="bg2"/>
                </a:solidFill>
              </a:rPr>
              <a:t> di California </a:t>
            </a:r>
            <a:r>
              <a:rPr lang="en-US" dirty="0" err="1">
                <a:solidFill>
                  <a:schemeClr val="bg2"/>
                </a:solidFill>
              </a:rPr>
              <a:t>selain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dari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fitur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baru</a:t>
            </a:r>
            <a:r>
              <a:rPr lang="en-US" dirty="0">
                <a:solidFill>
                  <a:schemeClr val="bg2"/>
                </a:solidFill>
              </a:rPr>
              <a:t> (population per house, bedroom per house, rooms per house) yang </a:t>
            </a:r>
            <a:r>
              <a:rPr lang="en-US" dirty="0" err="1">
                <a:solidFill>
                  <a:schemeClr val="bg2"/>
                </a:solidFill>
              </a:rPr>
              <a:t>sudah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dibuat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pada</a:t>
            </a:r>
            <a:r>
              <a:rPr lang="en-US" dirty="0">
                <a:solidFill>
                  <a:schemeClr val="bg2"/>
                </a:solidFill>
              </a:rPr>
              <a:t> machine learning </a:t>
            </a:r>
            <a:r>
              <a:rPr lang="en-US" dirty="0" err="1">
                <a:solidFill>
                  <a:schemeClr val="bg2"/>
                </a:solidFill>
              </a:rPr>
              <a:t>ini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Dapat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menggunakan</a:t>
            </a:r>
            <a:r>
              <a:rPr lang="en-US" dirty="0">
                <a:solidFill>
                  <a:schemeClr val="bg2"/>
                </a:solidFill>
              </a:rPr>
              <a:t> modeling lain yang </a:t>
            </a:r>
            <a:r>
              <a:rPr lang="en-US" dirty="0" err="1">
                <a:solidFill>
                  <a:schemeClr val="bg2"/>
                </a:solidFill>
              </a:rPr>
              <a:t>belum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dicoba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seperti</a:t>
            </a:r>
            <a:r>
              <a:rPr lang="en-US" dirty="0">
                <a:solidFill>
                  <a:schemeClr val="bg2"/>
                </a:solidFill>
              </a:rPr>
              <a:t> deep learning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>
            <a:spLocks noGrp="1"/>
          </p:cNvSpPr>
          <p:nvPr>
            <p:ph type="title" idx="6"/>
          </p:nvPr>
        </p:nvSpPr>
        <p:spPr>
          <a:xfrm>
            <a:off x="5248400" y="341542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Evaluation</a:t>
            </a:r>
            <a:endParaRPr sz="1800" dirty="0"/>
          </a:p>
        </p:txBody>
      </p:sp>
      <p:sp>
        <p:nvSpPr>
          <p:cNvPr id="488" name="Google Shape;488;p54"/>
          <p:cNvSpPr txBox="1">
            <a:spLocks noGrp="1"/>
          </p:cNvSpPr>
          <p:nvPr>
            <p:ph type="subTitle" idx="7"/>
          </p:nvPr>
        </p:nvSpPr>
        <p:spPr>
          <a:xfrm>
            <a:off x="5175800" y="421693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Root Mean Square Error (RMSE), Mean Absolute Error (MAE), Mean Absolute Percentage Error (MAPE)</a:t>
            </a:r>
            <a:endParaRPr dirty="0"/>
          </a:p>
        </p:txBody>
      </p:sp>
      <p:sp>
        <p:nvSpPr>
          <p:cNvPr id="489" name="Google Shape;489;p54"/>
          <p:cNvSpPr txBox="1">
            <a:spLocks noGrp="1"/>
          </p:cNvSpPr>
          <p:nvPr>
            <p:ph type="title" idx="2"/>
          </p:nvPr>
        </p:nvSpPr>
        <p:spPr>
          <a:xfrm>
            <a:off x="5081043" y="1461261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Goals</a:t>
            </a:r>
            <a:endParaRPr sz="1800" dirty="0"/>
          </a:p>
        </p:txBody>
      </p:sp>
      <p:sp>
        <p:nvSpPr>
          <p:cNvPr id="490" name="Google Shape;490;p54"/>
          <p:cNvSpPr txBox="1">
            <a:spLocks noGrp="1"/>
          </p:cNvSpPr>
          <p:nvPr>
            <p:ph type="subTitle" idx="3"/>
          </p:nvPr>
        </p:nvSpPr>
        <p:spPr>
          <a:xfrm>
            <a:off x="5175800" y="223597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d-ID" dirty="0"/>
              <a:t>Membuat machine learning untuk memprediksi harga rumah </a:t>
            </a:r>
            <a:r>
              <a:rPr lang="id-ID" dirty="0" smtClean="0"/>
              <a:t>yang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endParaRPr lang="id-ID" dirty="0"/>
          </a:p>
        </p:txBody>
      </p:sp>
      <p:cxnSp>
        <p:nvCxnSpPr>
          <p:cNvPr id="491" name="Google Shape;491;p54"/>
          <p:cNvCxnSpPr/>
          <p:nvPr/>
        </p:nvCxnSpPr>
        <p:spPr>
          <a:xfrm>
            <a:off x="5248400" y="3937379"/>
            <a:ext cx="27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54"/>
          <p:cNvCxnSpPr/>
          <p:nvPr/>
        </p:nvCxnSpPr>
        <p:spPr>
          <a:xfrm>
            <a:off x="5254725" y="2007536"/>
            <a:ext cx="27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54"/>
          <p:cNvSpPr txBox="1">
            <a:spLocks noGrp="1"/>
          </p:cNvSpPr>
          <p:nvPr>
            <p:ph type="title"/>
          </p:nvPr>
        </p:nvSpPr>
        <p:spPr>
          <a:xfrm>
            <a:off x="1195863" y="1461261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Problem Statement</a:t>
            </a:r>
            <a:endParaRPr sz="1800" dirty="0"/>
          </a:p>
        </p:txBody>
      </p:sp>
      <p:sp>
        <p:nvSpPr>
          <p:cNvPr id="494" name="Google Shape;494;p54"/>
          <p:cNvSpPr txBox="1">
            <a:spLocks noGrp="1"/>
          </p:cNvSpPr>
          <p:nvPr>
            <p:ph type="title" idx="4"/>
          </p:nvPr>
        </p:nvSpPr>
        <p:spPr>
          <a:xfrm>
            <a:off x="1195863" y="341542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Approach</a:t>
            </a:r>
            <a:endParaRPr sz="1800" dirty="0"/>
          </a:p>
        </p:txBody>
      </p:sp>
      <p:cxnSp>
        <p:nvCxnSpPr>
          <p:cNvPr id="495" name="Google Shape;495;p54"/>
          <p:cNvCxnSpPr/>
          <p:nvPr/>
        </p:nvCxnSpPr>
        <p:spPr>
          <a:xfrm>
            <a:off x="1297775" y="3950329"/>
            <a:ext cx="27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54"/>
          <p:cNvCxnSpPr/>
          <p:nvPr/>
        </p:nvCxnSpPr>
        <p:spPr>
          <a:xfrm>
            <a:off x="1304100" y="2020486"/>
            <a:ext cx="27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" name="Google Shape;497;p54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/>
              <a:t>Business Problem</a:t>
            </a:r>
            <a:endParaRPr b="1" dirty="0"/>
          </a:p>
        </p:txBody>
      </p:sp>
      <p:sp>
        <p:nvSpPr>
          <p:cNvPr id="498" name="Google Shape;498;p54"/>
          <p:cNvSpPr txBox="1">
            <a:spLocks noGrp="1"/>
          </p:cNvSpPr>
          <p:nvPr>
            <p:ph type="subTitle" idx="1"/>
          </p:nvPr>
        </p:nvSpPr>
        <p:spPr>
          <a:xfrm>
            <a:off x="1195863" y="245979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17500" algn="l">
              <a:buChar char="●"/>
            </a:pPr>
            <a:r>
              <a:rPr lang="en-US" dirty="0" err="1"/>
              <a:t>Fluktuasi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endParaRPr lang="en-US" dirty="0"/>
          </a:p>
          <a:p>
            <a:pPr lvl="0" indent="-317500" algn="l">
              <a:buChar char="●"/>
            </a:pPr>
            <a:r>
              <a:rPr lang="en-US" dirty="0" err="1"/>
              <a:t>Permintaan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</a:p>
          <a:p>
            <a:pPr lvl="0" indent="-317500" algn="l">
              <a:buChar char="●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</p:txBody>
      </p:sp>
      <p:sp>
        <p:nvSpPr>
          <p:cNvPr id="499" name="Google Shape;499;p54"/>
          <p:cNvSpPr txBox="1">
            <a:spLocks noGrp="1"/>
          </p:cNvSpPr>
          <p:nvPr>
            <p:ph type="subTitle" idx="5"/>
          </p:nvPr>
        </p:nvSpPr>
        <p:spPr>
          <a:xfrm>
            <a:off x="1195863" y="421693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EDA, Data Preprocessing, Feature Engineering, Modelling dan Model Evaluation</a:t>
            </a:r>
            <a:endParaRPr dirty="0"/>
          </a:p>
        </p:txBody>
      </p:sp>
      <p:sp>
        <p:nvSpPr>
          <p:cNvPr id="500" name="Google Shape;500;p54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0</a:t>
            </a:r>
            <a:endParaRPr dirty="0"/>
          </a:p>
        </p:txBody>
      </p:sp>
      <p:sp>
        <p:nvSpPr>
          <p:cNvPr id="501" name="Google Shape;501;p54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03" name="Google Shape;503;p54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6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 Business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2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0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51;p66"/>
          <p:cNvSpPr txBox="1">
            <a:spLocks/>
          </p:cNvSpPr>
          <p:nvPr/>
        </p:nvSpPr>
        <p:spPr>
          <a:xfrm>
            <a:off x="713225" y="2239952"/>
            <a:ext cx="7717500" cy="896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Median </a:t>
            </a:r>
            <a:r>
              <a:rPr lang="en-US" dirty="0">
                <a:solidFill>
                  <a:schemeClr val="bg2"/>
                </a:solidFill>
              </a:rPr>
              <a:t>income </a:t>
            </a:r>
            <a:r>
              <a:rPr lang="en-US" dirty="0" err="1">
                <a:solidFill>
                  <a:schemeClr val="bg2"/>
                </a:solidFill>
              </a:rPr>
              <a:t>menjadi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fitur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sangat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berpengaruh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terhadap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harga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rumah</a:t>
            </a:r>
            <a:r>
              <a:rPr lang="en-US" dirty="0">
                <a:solidFill>
                  <a:schemeClr val="bg2"/>
                </a:solidFill>
              </a:rPr>
              <a:t>. </a:t>
            </a:r>
            <a:r>
              <a:rPr lang="en-US" dirty="0" err="1">
                <a:solidFill>
                  <a:schemeClr val="bg2"/>
                </a:solidFill>
              </a:rPr>
              <a:t>Oleh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karena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itu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kelompok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pendapatan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tinggi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difokuskan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menawarkan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promosi-promosi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seperti</a:t>
            </a:r>
            <a:r>
              <a:rPr lang="en-US" dirty="0">
                <a:solidFill>
                  <a:schemeClr val="bg2"/>
                </a:solidFill>
              </a:rPr>
              <a:t> down payment yang </a:t>
            </a:r>
            <a:r>
              <a:rPr lang="en-US" dirty="0" err="1">
                <a:solidFill>
                  <a:schemeClr val="bg2"/>
                </a:solidFill>
              </a:rPr>
              <a:t>lebih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rendah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dikarenakan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kelompok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pendapatan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tinggi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lebih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memungkinkan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menjadi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pembeli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potensial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Untuk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pengelompokan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umur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rumah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sudah</a:t>
            </a:r>
            <a:r>
              <a:rPr lang="en-US" dirty="0">
                <a:solidFill>
                  <a:schemeClr val="bg2"/>
                </a:solidFill>
              </a:rPr>
              <a:t> Old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ditawarkan</a:t>
            </a:r>
            <a:r>
              <a:rPr lang="en-US" dirty="0">
                <a:solidFill>
                  <a:schemeClr val="bg2"/>
                </a:solidFill>
              </a:rPr>
              <a:t> program </a:t>
            </a:r>
            <a:r>
              <a:rPr lang="en-US" dirty="0" err="1">
                <a:solidFill>
                  <a:schemeClr val="bg2"/>
                </a:solidFill>
              </a:rPr>
              <a:t>renovasi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meningkatkan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fasilitasnya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sehingga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menarik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pembeli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potensial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3"/>
          <p:cNvSpPr txBox="1">
            <a:spLocks noGrp="1"/>
          </p:cNvSpPr>
          <p:nvPr>
            <p:ph type="title"/>
          </p:nvPr>
        </p:nvSpPr>
        <p:spPr>
          <a:xfrm>
            <a:off x="2472300" y="1615090"/>
            <a:ext cx="41994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  <p:sp>
        <p:nvSpPr>
          <p:cNvPr id="980" name="Google Shape;980;p73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2</a:t>
            </a:r>
            <a:endParaRPr dirty="0"/>
          </a:p>
        </p:txBody>
      </p:sp>
      <p:sp>
        <p:nvSpPr>
          <p:cNvPr id="981" name="Google Shape;981;p73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73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83" name="Google Shape;983;p73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Exploratory Data Analysis</a:t>
            </a:r>
            <a:endParaRPr dirty="0"/>
          </a:p>
        </p:txBody>
      </p:sp>
      <p:sp>
        <p:nvSpPr>
          <p:cNvPr id="381" name="Google Shape;381;p51"/>
          <p:cNvSpPr txBox="1"/>
          <p:nvPr/>
        </p:nvSpPr>
        <p:spPr>
          <a:xfrm>
            <a:off x="5234675" y="3877100"/>
            <a:ext cx="18267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attrocento"/>
                <a:ea typeface="Quattrocento"/>
                <a:cs typeface="Quattrocento"/>
                <a:sym typeface="Quattrocento"/>
              </a:rPr>
              <a:t>Workshop # 2</a:t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0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20" y="1499197"/>
            <a:ext cx="4044012" cy="3257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719" y="1499197"/>
            <a:ext cx="32004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r="2471"/>
          <a:stretch/>
        </p:blipFill>
        <p:spPr>
          <a:xfrm>
            <a:off x="4424719" y="2958595"/>
            <a:ext cx="4594356" cy="19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6"/>
          <p:cNvSpPr txBox="1">
            <a:spLocks noGrp="1"/>
          </p:cNvSpPr>
          <p:nvPr>
            <p:ph type="subTitle" idx="1"/>
          </p:nvPr>
        </p:nvSpPr>
        <p:spPr>
          <a:xfrm>
            <a:off x="1697126" y="3570007"/>
            <a:ext cx="2183622" cy="41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Mengisi missing value dengan median</a:t>
            </a:r>
            <a:endParaRPr dirty="0"/>
          </a:p>
        </p:txBody>
      </p:sp>
      <p:sp>
        <p:nvSpPr>
          <p:cNvPr id="762" name="Google Shape;762;p66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764" name="Google Shape;764;p66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0</a:t>
            </a:r>
            <a:endParaRPr dirty="0"/>
          </a:p>
        </p:txBody>
      </p:sp>
      <p:sp>
        <p:nvSpPr>
          <p:cNvPr id="765" name="Google Shape;765;p66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66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67" name="Google Shape;767;p66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21738"/>
          <a:stretch/>
        </p:blipFill>
        <p:spPr>
          <a:xfrm>
            <a:off x="1396556" y="1946564"/>
            <a:ext cx="2784763" cy="145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580" y="2019578"/>
            <a:ext cx="2543175" cy="904875"/>
          </a:xfrm>
          <a:prstGeom prst="rect">
            <a:avLst/>
          </a:prstGeom>
        </p:spPr>
      </p:pic>
      <p:sp>
        <p:nvSpPr>
          <p:cNvPr id="20" name="Google Shape;751;p66"/>
          <p:cNvSpPr txBox="1">
            <a:spLocks noGrp="1"/>
          </p:cNvSpPr>
          <p:nvPr>
            <p:ph type="subTitle" idx="1"/>
          </p:nvPr>
        </p:nvSpPr>
        <p:spPr>
          <a:xfrm>
            <a:off x="5022356" y="3570007"/>
            <a:ext cx="2183622" cy="41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</a:t>
            </a:r>
            <a:r>
              <a:rPr lang="en" dirty="0" smtClean="0"/>
              <a:t>idak ada duplikat data</a:t>
            </a:r>
            <a:endParaRPr dirty="0"/>
          </a:p>
        </p:txBody>
      </p:sp>
      <p:sp>
        <p:nvSpPr>
          <p:cNvPr id="12" name="Google Shape;751;p66"/>
          <p:cNvSpPr txBox="1">
            <a:spLocks noGrp="1"/>
          </p:cNvSpPr>
          <p:nvPr>
            <p:ph type="subTitle" idx="1"/>
          </p:nvPr>
        </p:nvSpPr>
        <p:spPr>
          <a:xfrm>
            <a:off x="1396555" y="1371207"/>
            <a:ext cx="2784763" cy="41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Missing Value</a:t>
            </a:r>
            <a:endParaRPr dirty="0"/>
          </a:p>
        </p:txBody>
      </p:sp>
      <p:sp>
        <p:nvSpPr>
          <p:cNvPr id="13" name="Google Shape;751;p66"/>
          <p:cNvSpPr txBox="1">
            <a:spLocks noGrp="1"/>
          </p:cNvSpPr>
          <p:nvPr>
            <p:ph type="subTitle" idx="1"/>
          </p:nvPr>
        </p:nvSpPr>
        <p:spPr>
          <a:xfrm>
            <a:off x="4842580" y="1371207"/>
            <a:ext cx="2784763" cy="41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Duplikat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0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45" y="1743300"/>
            <a:ext cx="2217418" cy="107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695" y="1747699"/>
            <a:ext cx="2189285" cy="1071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444" y="2819400"/>
            <a:ext cx="2211252" cy="1080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528" y="3900236"/>
            <a:ext cx="2183117" cy="1065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277" y="3886364"/>
            <a:ext cx="2211251" cy="1098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6695" y="2830226"/>
            <a:ext cx="2189285" cy="1063461"/>
          </a:xfrm>
          <a:prstGeom prst="rect">
            <a:avLst/>
          </a:prstGeom>
        </p:spPr>
      </p:pic>
      <p:sp>
        <p:nvSpPr>
          <p:cNvPr id="14" name="Google Shape;751;p66"/>
          <p:cNvSpPr txBox="1">
            <a:spLocks/>
          </p:cNvSpPr>
          <p:nvPr/>
        </p:nvSpPr>
        <p:spPr>
          <a:xfrm>
            <a:off x="4842580" y="2662112"/>
            <a:ext cx="4260272" cy="139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bg2"/>
                </a:solidFill>
              </a:rPr>
              <a:t>Outlier </a:t>
            </a:r>
            <a:r>
              <a:rPr lang="en-US" dirty="0" smtClean="0">
                <a:solidFill>
                  <a:schemeClr val="bg2"/>
                </a:solidFill>
              </a:rPr>
              <a:t>yang </a:t>
            </a:r>
            <a:r>
              <a:rPr lang="en-US" dirty="0" err="1" smtClean="0">
                <a:solidFill>
                  <a:schemeClr val="bg2"/>
                </a:solidFill>
              </a:rPr>
              <a:t>dihilangkan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pada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kolom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median_income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median_house_value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Data yang </a:t>
            </a:r>
            <a:r>
              <a:rPr lang="en-US" dirty="0" err="1" smtClean="0">
                <a:solidFill>
                  <a:schemeClr val="bg2"/>
                </a:solidFill>
              </a:rPr>
              <a:t>digunakan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difilter</a:t>
            </a:r>
            <a:r>
              <a:rPr lang="en-US" dirty="0" smtClean="0">
                <a:solidFill>
                  <a:schemeClr val="bg2"/>
                </a:solidFill>
              </a:rPr>
              <a:t> :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Value </a:t>
            </a:r>
            <a:r>
              <a:rPr lang="en-US" dirty="0" err="1" smtClean="0">
                <a:solidFill>
                  <a:schemeClr val="bg2"/>
                </a:solidFill>
              </a:rPr>
              <a:t>pada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median_income</a:t>
            </a:r>
            <a:r>
              <a:rPr lang="en-US" dirty="0" smtClean="0">
                <a:solidFill>
                  <a:schemeClr val="bg2"/>
                </a:solidFill>
              </a:rPr>
              <a:t> &lt; 15.0001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Value </a:t>
            </a:r>
            <a:r>
              <a:rPr lang="en-US" dirty="0" err="1" smtClean="0">
                <a:solidFill>
                  <a:schemeClr val="bg2"/>
                </a:solidFill>
              </a:rPr>
              <a:t>pada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median_house_value</a:t>
            </a:r>
            <a:r>
              <a:rPr lang="en-US" dirty="0">
                <a:solidFill>
                  <a:schemeClr val="bg2"/>
                </a:solidFill>
              </a:rPr>
              <a:t> &lt; 500001.0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5" name="Google Shape;751;p66"/>
          <p:cNvSpPr txBox="1">
            <a:spLocks/>
          </p:cNvSpPr>
          <p:nvPr/>
        </p:nvSpPr>
        <p:spPr>
          <a:xfrm>
            <a:off x="189277" y="1266687"/>
            <a:ext cx="2784763" cy="41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Handling Outlier</a:t>
            </a:r>
            <a:endParaRPr lang="id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0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6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713225" y="2379486"/>
            <a:ext cx="4340955" cy="139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Menambahkan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buClr>
                <a:schemeClr val="bg2"/>
              </a:buClr>
              <a:buFont typeface="+mj-lt"/>
              <a:buAutoNum type="alphaLcParenR"/>
            </a:pPr>
            <a:r>
              <a:rPr lang="en-US" dirty="0" err="1" smtClean="0">
                <a:solidFill>
                  <a:schemeClr val="bg2"/>
                </a:solidFill>
              </a:rPr>
              <a:t>rooms_per_house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buClr>
                <a:schemeClr val="bg2"/>
              </a:buClr>
              <a:buFont typeface="+mj-lt"/>
              <a:buAutoNum type="alphaLcParenR"/>
            </a:pPr>
            <a:r>
              <a:rPr lang="en-US" dirty="0" err="1" smtClean="0">
                <a:solidFill>
                  <a:schemeClr val="bg2"/>
                </a:solidFill>
              </a:rPr>
              <a:t>bedrooms_per_house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buClr>
                <a:schemeClr val="bg2"/>
              </a:buClr>
              <a:buFont typeface="+mj-lt"/>
              <a:buAutoNum type="alphaLcParenR"/>
            </a:pPr>
            <a:r>
              <a:rPr lang="en-US" dirty="0" err="1" smtClean="0">
                <a:solidFill>
                  <a:schemeClr val="bg2"/>
                </a:solidFill>
              </a:rPr>
              <a:t>population_per_house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Melakukan</a:t>
            </a:r>
            <a:r>
              <a:rPr lang="en-US" dirty="0" smtClean="0">
                <a:solidFill>
                  <a:schemeClr val="bg2"/>
                </a:solidFill>
              </a:rPr>
              <a:t> mapping :</a:t>
            </a:r>
          </a:p>
          <a:p>
            <a:pPr marL="342900" indent="-342900">
              <a:buClr>
                <a:schemeClr val="bg2"/>
              </a:buClr>
              <a:buFont typeface="+mj-lt"/>
              <a:buAutoNum type="alphaLcParenR"/>
            </a:pP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ocean_proximity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INLAND : 1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NEAR BAY : 2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&lt;1H OCEAN : 3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NEAR OCEAN :4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5" name="Google Shape;751;p66"/>
          <p:cNvSpPr txBox="1">
            <a:spLocks/>
          </p:cNvSpPr>
          <p:nvPr/>
        </p:nvSpPr>
        <p:spPr>
          <a:xfrm>
            <a:off x="4272820" y="2043089"/>
            <a:ext cx="7717500" cy="139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Melakukan</a:t>
            </a:r>
            <a:r>
              <a:rPr lang="en-US" dirty="0" smtClean="0">
                <a:solidFill>
                  <a:schemeClr val="bg2"/>
                </a:solidFill>
              </a:rPr>
              <a:t> binning (</a:t>
            </a:r>
            <a:r>
              <a:rPr lang="en-US" dirty="0" err="1" smtClean="0">
                <a:solidFill>
                  <a:schemeClr val="bg2"/>
                </a:solidFill>
              </a:rPr>
              <a:t>qcut</a:t>
            </a:r>
            <a:r>
              <a:rPr lang="en-US" dirty="0" smtClean="0">
                <a:solidFill>
                  <a:schemeClr val="bg2"/>
                </a:solidFill>
              </a:rPr>
              <a:t>) :</a:t>
            </a:r>
          </a:p>
          <a:p>
            <a:pPr marL="342900" indent="-342900">
              <a:buClr>
                <a:schemeClr val="bg2"/>
              </a:buClr>
              <a:buFont typeface="+mj-lt"/>
              <a:buAutoNum type="alphaLcParenR"/>
            </a:pP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housing_median_age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0 &lt;= Median age &lt; 21 	: New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21 &lt;= Median age &lt; 35	: Medium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Median age &gt;= 35		: Old</a:t>
            </a:r>
          </a:p>
          <a:p>
            <a:pPr>
              <a:buClr>
                <a:schemeClr val="bg2"/>
              </a:buClr>
            </a:pP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Font typeface="+mj-lt"/>
              <a:buAutoNum type="alphaLcParenR" startAt="2"/>
            </a:pP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median_income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0 &lt;= Median income &lt; 3	: 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3 &lt;= Median income &lt; 5	: Middle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/>
                </a:solidFill>
              </a:rPr>
              <a:t>Median </a:t>
            </a:r>
            <a:r>
              <a:rPr lang="en-US" dirty="0" smtClean="0">
                <a:solidFill>
                  <a:schemeClr val="bg2"/>
                </a:solidFill>
              </a:rPr>
              <a:t>income &gt;= 5	: Upper</a:t>
            </a:r>
          </a:p>
        </p:txBody>
      </p:sp>
    </p:spTree>
    <p:extLst>
      <p:ext uri="{BB962C8B-B14F-4D97-AF65-F5344CB8AC3E}">
        <p14:creationId xmlns:p14="http://schemas.microsoft.com/office/powerpoint/2010/main" val="29963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endParaRPr dirty="0"/>
          </a:p>
        </p:txBody>
      </p:sp>
      <p:sp>
        <p:nvSpPr>
          <p:cNvPr id="381" name="Google Shape;381;p51"/>
          <p:cNvSpPr txBox="1"/>
          <p:nvPr/>
        </p:nvSpPr>
        <p:spPr>
          <a:xfrm>
            <a:off x="5234675" y="3877100"/>
            <a:ext cx="18267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attrocento"/>
                <a:ea typeface="Quattrocento"/>
                <a:cs typeface="Quattrocento"/>
                <a:sym typeface="Quattrocento"/>
              </a:rPr>
              <a:t>Workshop # 2</a:t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0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7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713225" y="2089864"/>
            <a:ext cx="7717500" cy="17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Penggunaan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: </a:t>
            </a:r>
            <a:r>
              <a:rPr lang="en-US" dirty="0" err="1" smtClean="0">
                <a:solidFill>
                  <a:schemeClr val="bg2"/>
                </a:solidFill>
              </a:rPr>
              <a:t>Diambil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seluruh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kecuali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median_income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housing_median_age,ocean_proximity,housing_median_age_bin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median_income_bin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Processing scheme :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target 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 smtClean="0">
                <a:solidFill>
                  <a:schemeClr val="bg2"/>
                </a:solidFill>
              </a:rPr>
              <a:t>median_house_value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OneHotEncoder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chemeClr val="bg2"/>
                </a:solidFill>
              </a:rPr>
              <a:t>housing_median_age_group</a:t>
            </a:r>
            <a:r>
              <a:rPr lang="en-US" dirty="0">
                <a:solidFill>
                  <a:schemeClr val="bg2"/>
                </a:solidFill>
              </a:rPr>
              <a:t>, median_income_group1. 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RobustScaler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: longitude, latitude, </a:t>
            </a:r>
            <a:r>
              <a:rPr lang="en-US" dirty="0" err="1">
                <a:solidFill>
                  <a:schemeClr val="bg2"/>
                </a:solidFill>
              </a:rPr>
              <a:t>total_rooms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total_bedrooms</a:t>
            </a:r>
            <a:r>
              <a:rPr lang="en-US" dirty="0">
                <a:solidFill>
                  <a:schemeClr val="bg2"/>
                </a:solidFill>
              </a:rPr>
              <a:t>, population, households, </a:t>
            </a:r>
            <a:r>
              <a:rPr lang="en-US" dirty="0" err="1">
                <a:solidFill>
                  <a:schemeClr val="bg2"/>
                </a:solidFill>
              </a:rPr>
              <a:t>ocean_proximity_map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rooms_per_house,bedrooms_per_house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population_per_house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Splitting data training </a:t>
            </a:r>
            <a:r>
              <a:rPr lang="en-US" dirty="0" err="1" smtClean="0">
                <a:solidFill>
                  <a:schemeClr val="bg2"/>
                </a:solidFill>
              </a:rPr>
              <a:t>dan</a:t>
            </a:r>
            <a:r>
              <a:rPr lang="en-US" dirty="0" smtClean="0">
                <a:solidFill>
                  <a:schemeClr val="bg2"/>
                </a:solidFill>
              </a:rPr>
              <a:t> data test </a:t>
            </a:r>
            <a:r>
              <a:rPr lang="en-US" dirty="0" err="1" smtClean="0">
                <a:solidFill>
                  <a:schemeClr val="bg2"/>
                </a:solidFill>
              </a:rPr>
              <a:t>dengan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proporsi</a:t>
            </a:r>
            <a:r>
              <a:rPr lang="en-US" dirty="0" smtClean="0">
                <a:solidFill>
                  <a:schemeClr val="bg2"/>
                </a:solidFill>
              </a:rPr>
              <a:t> 70:30</a:t>
            </a:r>
          </a:p>
        </p:txBody>
      </p:sp>
    </p:spTree>
    <p:extLst>
      <p:ext uri="{BB962C8B-B14F-4D97-AF65-F5344CB8AC3E}">
        <p14:creationId xmlns:p14="http://schemas.microsoft.com/office/powerpoint/2010/main" val="18697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Multicolinearity</a:t>
            </a:r>
            <a:endParaRPr dirty="0"/>
          </a:p>
        </p:txBody>
      </p:sp>
      <p:sp>
        <p:nvSpPr>
          <p:cNvPr id="381" name="Google Shape;381;p51"/>
          <p:cNvSpPr txBox="1"/>
          <p:nvPr/>
        </p:nvSpPr>
        <p:spPr>
          <a:xfrm>
            <a:off x="5234675" y="3877100"/>
            <a:ext cx="18267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attrocento"/>
                <a:ea typeface="Quattrocento"/>
                <a:cs typeface="Quattrocento"/>
                <a:sym typeface="Quattrocento"/>
              </a:rPr>
              <a:t>Workshop # 2</a:t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0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8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5408007" y="2143664"/>
            <a:ext cx="3667726" cy="17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yang </a:t>
            </a:r>
            <a:r>
              <a:rPr lang="en-US" dirty="0" err="1" smtClean="0">
                <a:solidFill>
                  <a:schemeClr val="bg2"/>
                </a:solidFill>
              </a:rPr>
              <a:t>memiliki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multicolinearity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besar</a:t>
            </a:r>
            <a:r>
              <a:rPr lang="en-US" dirty="0" smtClean="0">
                <a:solidFill>
                  <a:schemeClr val="bg2"/>
                </a:solidFill>
              </a:rPr>
              <a:t> : population, households </a:t>
            </a:r>
            <a:r>
              <a:rPr lang="en-US" dirty="0" err="1" smtClean="0">
                <a:solidFill>
                  <a:schemeClr val="bg2"/>
                </a:solidFill>
              </a:rPr>
              <a:t>dan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total_rooms</a:t>
            </a:r>
            <a:endParaRPr lang="en-US" dirty="0" smtClean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4" y="1339408"/>
            <a:ext cx="4970866" cy="377229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 rot="16200000">
            <a:off x="2213878" y="4560711"/>
            <a:ext cx="458098" cy="132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 rot="16200000">
            <a:off x="2567169" y="4560711"/>
            <a:ext cx="458098" cy="132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 rot="16200000">
            <a:off x="1493442" y="4560711"/>
            <a:ext cx="458098" cy="132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>
            <a:off x="357369" y="2089864"/>
            <a:ext cx="458098" cy="132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57369" y="2671755"/>
            <a:ext cx="458098" cy="132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357369" y="2972721"/>
            <a:ext cx="458098" cy="132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64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endParaRPr dirty="0"/>
          </a:p>
        </p:txBody>
      </p:sp>
      <p:sp>
        <p:nvSpPr>
          <p:cNvPr id="381" name="Google Shape;381;p51"/>
          <p:cNvSpPr txBox="1"/>
          <p:nvPr/>
        </p:nvSpPr>
        <p:spPr>
          <a:xfrm>
            <a:off x="5234675" y="3877100"/>
            <a:ext cx="18267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attrocento"/>
                <a:ea typeface="Quattrocento"/>
                <a:cs typeface="Quattrocento"/>
                <a:sym typeface="Quattrocento"/>
              </a:rPr>
              <a:t>Workshop # 2</a:t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82" name="Google Shape;382;p51">
            <a:hlinkClick r:id="rId3" action="ppaction://hlinksldjump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latin typeface="Cinzel"/>
                <a:sym typeface="Cinzel"/>
              </a:rPr>
              <a:t>0</a:t>
            </a:r>
            <a:endParaRPr dirty="0"/>
          </a:p>
        </p:txBody>
      </p:sp>
      <p:sp>
        <p:nvSpPr>
          <p:cNvPr id="383" name="Google Shape;383;p51">
            <a:hlinkClick r:id=""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>
            <a:hlinkClick r:id="rId4" action="ppaction://hlinksldjump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inzel"/>
                <a:sym typeface="Cinzel"/>
              </a:rPr>
              <a:t>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" name="Google Shape;385;p51">
            <a:hlinkClick r:id="" action="ppaction://hlinkshowjump?jump=previousslide"/>
          </p:cNvPr>
          <p:cNvSpPr/>
          <p:nvPr/>
        </p:nvSpPr>
        <p:spPr>
          <a:xfrm rot="-8100000" flipH="1">
            <a:off x="4116619" y="116792"/>
            <a:ext cx="129401" cy="129401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1;p66"/>
          <p:cNvSpPr txBox="1">
            <a:spLocks/>
          </p:cNvSpPr>
          <p:nvPr/>
        </p:nvSpPr>
        <p:spPr>
          <a:xfrm>
            <a:off x="713225" y="2089864"/>
            <a:ext cx="7717500" cy="1787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Penggunaan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: </a:t>
            </a:r>
            <a:r>
              <a:rPr lang="en-US" dirty="0" err="1" smtClean="0">
                <a:solidFill>
                  <a:schemeClr val="bg2"/>
                </a:solidFill>
              </a:rPr>
              <a:t>Diambil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seluruh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kecuali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fitur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median_income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housing_median_age,ocean_proximity,housing_median_age_bin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median_income_bin</a:t>
            </a:r>
            <a:r>
              <a:rPr lang="en-US" dirty="0">
                <a:solidFill>
                  <a:schemeClr val="bg2"/>
                </a:solidFill>
              </a:rPr>
              <a:t>, population, households </a:t>
            </a:r>
            <a:r>
              <a:rPr lang="en-US" dirty="0" err="1">
                <a:solidFill>
                  <a:schemeClr val="bg2"/>
                </a:solidFill>
              </a:rPr>
              <a:t>dan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total_rooms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Processing scheme :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target 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 smtClean="0">
                <a:solidFill>
                  <a:schemeClr val="bg2"/>
                </a:solidFill>
              </a:rPr>
              <a:t>median_house_value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OneHotEncoder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chemeClr val="bg2"/>
                </a:solidFill>
              </a:rPr>
              <a:t>housing_median_age_group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median_income_group</a:t>
            </a:r>
            <a:r>
              <a:rPr lang="en-US" dirty="0" smtClean="0">
                <a:solidFill>
                  <a:schemeClr val="bg2"/>
                </a:solidFill>
              </a:rPr>
              <a:t>. 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RobustScaler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: longitude, </a:t>
            </a:r>
            <a:r>
              <a:rPr lang="en-US" dirty="0" smtClean="0">
                <a:solidFill>
                  <a:schemeClr val="bg2"/>
                </a:solidFill>
              </a:rPr>
              <a:t>latitude, </a:t>
            </a:r>
            <a:r>
              <a:rPr lang="en-US" dirty="0" err="1" smtClean="0">
                <a:solidFill>
                  <a:schemeClr val="bg2"/>
                </a:solidFill>
              </a:rPr>
              <a:t>total_bedrooms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ocean_proximity_map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rooms_per_house,bedrooms_per_house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population_per_house</a:t>
            </a:r>
            <a:endParaRPr lang="en-US" dirty="0" smtClean="0">
              <a:solidFill>
                <a:schemeClr val="bg2"/>
              </a:solidFill>
            </a:endParaRPr>
          </a:p>
          <a:p>
            <a:pPr marL="342900" indent="-342900">
              <a:buClr>
                <a:schemeClr val="bg2"/>
              </a:buClr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Splitting data training </a:t>
            </a:r>
            <a:r>
              <a:rPr lang="en-US" dirty="0" err="1" smtClean="0">
                <a:solidFill>
                  <a:schemeClr val="bg2"/>
                </a:solidFill>
              </a:rPr>
              <a:t>dan</a:t>
            </a:r>
            <a:r>
              <a:rPr lang="en-US" dirty="0" smtClean="0">
                <a:solidFill>
                  <a:schemeClr val="bg2"/>
                </a:solidFill>
              </a:rPr>
              <a:t> data test </a:t>
            </a:r>
            <a:r>
              <a:rPr lang="en-US" dirty="0" err="1" smtClean="0">
                <a:solidFill>
                  <a:schemeClr val="bg2"/>
                </a:solidFill>
              </a:rPr>
              <a:t>dengan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proporsi</a:t>
            </a:r>
            <a:r>
              <a:rPr lang="en-US" dirty="0" smtClean="0">
                <a:solidFill>
                  <a:schemeClr val="bg2"/>
                </a:solidFill>
              </a:rPr>
              <a:t> 70:30</a:t>
            </a:r>
          </a:p>
        </p:txBody>
      </p:sp>
    </p:spTree>
    <p:extLst>
      <p:ext uri="{BB962C8B-B14F-4D97-AF65-F5344CB8AC3E}">
        <p14:creationId xmlns:p14="http://schemas.microsoft.com/office/powerpoint/2010/main" val="30623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rean Simple Style Consulting toolkit XL by Slidesgo">
  <a:themeElements>
    <a:clrScheme name="Simple Light">
      <a:dk1>
        <a:srgbClr val="806248"/>
      </a:dk1>
      <a:lt1>
        <a:srgbClr val="FFFFFF"/>
      </a:lt1>
      <a:dk2>
        <a:srgbClr val="A29B92"/>
      </a:dk2>
      <a:lt2>
        <a:srgbClr val="EEEEEE"/>
      </a:lt2>
      <a:accent1>
        <a:srgbClr val="EFE6DE"/>
      </a:accent1>
      <a:accent2>
        <a:srgbClr val="F9F4F0"/>
      </a:accent2>
      <a:accent3>
        <a:srgbClr val="E9DBCF"/>
      </a:accent3>
      <a:accent4>
        <a:srgbClr val="FFFFFF"/>
      </a:accent4>
      <a:accent5>
        <a:srgbClr val="FFFFFF"/>
      </a:accent5>
      <a:accent6>
        <a:srgbClr val="FFFFFF"/>
      </a:accent6>
      <a:hlink>
        <a:srgbClr val="8062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736</Words>
  <Application>Microsoft Office PowerPoint</Application>
  <PresentationFormat>On-screen Show (16:9)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Cinzel</vt:lpstr>
      <vt:lpstr>Quattrocento</vt:lpstr>
      <vt:lpstr>Wingdings</vt:lpstr>
      <vt:lpstr>Korean Simple Style Consulting toolkit XL by Slidesgo</vt:lpstr>
      <vt:lpstr>Machine Learning Implementation to Predict California Housing Price</vt:lpstr>
      <vt:lpstr>Evaluation</vt:lpstr>
      <vt:lpstr>Exploratory Data Analysis</vt:lpstr>
      <vt:lpstr>Data Preprocessing</vt:lpstr>
      <vt:lpstr>Data Preprocessing</vt:lpstr>
      <vt:lpstr>Feature Engineering</vt:lpstr>
      <vt:lpstr>Feature Selection</vt:lpstr>
      <vt:lpstr>Multicolinearity</vt:lpstr>
      <vt:lpstr>Feature Selection</vt:lpstr>
      <vt:lpstr>Benchmark Model</vt:lpstr>
      <vt:lpstr>Predict to Test Set</vt:lpstr>
      <vt:lpstr>Predict to Test Set</vt:lpstr>
      <vt:lpstr>Cara kerja XGBoost</vt:lpstr>
      <vt:lpstr>Feature Importances</vt:lpstr>
      <vt:lpstr>Rule Based</vt:lpstr>
      <vt:lpstr>Feature Selection (Rule Based)</vt:lpstr>
      <vt:lpstr>Predict to Test Set</vt:lpstr>
      <vt:lpstr>Conclusion</vt:lpstr>
      <vt:lpstr>Recommendation Model</vt:lpstr>
      <vt:lpstr>Recommendation Business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</dc:title>
  <cp:lastModifiedBy>user</cp:lastModifiedBy>
  <cp:revision>41</cp:revision>
  <dcterms:modified xsi:type="dcterms:W3CDTF">2024-06-14T14:10:22Z</dcterms:modified>
</cp:coreProperties>
</file>