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Questrial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EB103-42DB-4C93-943B-1B63C611C3A5}">
  <a:tblStyle styleId="{2B6EB103-42DB-4C93-943B-1B63C611C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cf6aa2671_3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cf6aa2671_3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264c7bec93a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264c7bec93a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optimalisasi inventori produk dan memprediksi permintaan pelanggan menggunakan tabel SalesOrderDetail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264c7bec93a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264c7bec93a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2a9fde19260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2a9fde19260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264c4bfcba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264c4bfcba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f4041860db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f4041860db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f4041860d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f4041860d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2a9fde19260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2a9fde19260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12e551497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12e551497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264c7bec93a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264c7bec93a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Melakukan analisis pada tabel Costumer dan SalesOrderHeader untuk membantu perusahaan mengimplementasikan sistem personalisasi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264c7bec93a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264c7bec93a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Mengoptimalkan performa sales dengan memanfaatkan tabel SalesOrderHeader, SalesTerritory, dan Product</a:t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1895950" y="347162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6457759" y="-2146190"/>
            <a:ext cx="6048287" cy="594612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3149029" y="-421721"/>
            <a:ext cx="5482707" cy="4973456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9" r:id="rId7"/>
    <p:sldLayoutId id="2147483661" r:id="rId8"/>
    <p:sldLayoutId id="2147483664" r:id="rId9"/>
    <p:sldLayoutId id="2147483666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5" name="Google Shape;2105;p27"/>
          <p:cNvGrpSpPr/>
          <p:nvPr/>
        </p:nvGrpSpPr>
        <p:grpSpPr>
          <a:xfrm>
            <a:off x="7582647" y="2120589"/>
            <a:ext cx="3863499" cy="3798516"/>
            <a:chOff x="3133537" y="-308699"/>
            <a:chExt cx="6010422" cy="5452155"/>
          </a:xfrm>
        </p:grpSpPr>
        <p:sp>
          <p:nvSpPr>
            <p:cNvPr id="2106" name="Google Shape;2106;p27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8" name="Google Shape;2108;p27"/>
          <p:cNvSpPr/>
          <p:nvPr/>
        </p:nvSpPr>
        <p:spPr>
          <a:xfrm flipH="1">
            <a:off x="699150" y="2693200"/>
            <a:ext cx="8064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27"/>
          <p:cNvSpPr txBox="1">
            <a:spLocks noGrp="1"/>
          </p:cNvSpPr>
          <p:nvPr>
            <p:ph type="ctrTitle" idx="4294967295"/>
          </p:nvPr>
        </p:nvSpPr>
        <p:spPr>
          <a:xfrm>
            <a:off x="-523375" y="1822925"/>
            <a:ext cx="92739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SISTEM KECERDASAN BISNIS SEDERHANA</a:t>
            </a:r>
            <a:endParaRPr sz="30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PADA DATASET ADVENTURE WORKS (SALES)</a:t>
            </a:r>
            <a:endParaRPr sz="3000" b="1">
              <a:solidFill>
                <a:srgbClr val="212121"/>
              </a:solidFill>
            </a:endParaRPr>
          </a:p>
        </p:txBody>
      </p:sp>
      <p:grpSp>
        <p:nvGrpSpPr>
          <p:cNvPr id="2110" name="Google Shape;2110;p27"/>
          <p:cNvGrpSpPr/>
          <p:nvPr/>
        </p:nvGrpSpPr>
        <p:grpSpPr>
          <a:xfrm flipH="1">
            <a:off x="622980" y="367866"/>
            <a:ext cx="519248" cy="1049614"/>
            <a:chOff x="4921825" y="870250"/>
            <a:chExt cx="407925" cy="798550"/>
          </a:xfrm>
        </p:grpSpPr>
        <p:sp>
          <p:nvSpPr>
            <p:cNvPr id="2111" name="Google Shape;2111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6"/>
          <p:cNvSpPr/>
          <p:nvPr/>
        </p:nvSpPr>
        <p:spPr>
          <a:xfrm>
            <a:off x="147225" y="357700"/>
            <a:ext cx="1827600" cy="22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36"/>
          <p:cNvSpPr txBox="1">
            <a:spLocks noGrp="1"/>
          </p:cNvSpPr>
          <p:nvPr>
            <p:ph type="title"/>
          </p:nvPr>
        </p:nvSpPr>
        <p:spPr>
          <a:xfrm>
            <a:off x="147225" y="27275"/>
            <a:ext cx="2058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DASHPORT 3</a:t>
            </a:r>
            <a:endParaRPr sz="2400" b="1"/>
          </a:p>
        </p:txBody>
      </p:sp>
      <p:pic>
        <p:nvPicPr>
          <p:cNvPr id="2360" name="Google Shape;2360;p36"/>
          <p:cNvPicPr preferRelativeResize="0"/>
          <p:nvPr/>
        </p:nvPicPr>
        <p:blipFill rotWithShape="1">
          <a:blip r:embed="rId3">
            <a:alphaModFix/>
          </a:blip>
          <a:srcRect b="25188"/>
          <a:stretch/>
        </p:blipFill>
        <p:spPr>
          <a:xfrm>
            <a:off x="1708175" y="726800"/>
            <a:ext cx="6573900" cy="41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7"/>
          <p:cNvSpPr/>
          <p:nvPr/>
        </p:nvSpPr>
        <p:spPr>
          <a:xfrm>
            <a:off x="147225" y="357700"/>
            <a:ext cx="18276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7"/>
          <p:cNvSpPr txBox="1">
            <a:spLocks noGrp="1"/>
          </p:cNvSpPr>
          <p:nvPr>
            <p:ph type="title"/>
          </p:nvPr>
        </p:nvSpPr>
        <p:spPr>
          <a:xfrm>
            <a:off x="147225" y="27275"/>
            <a:ext cx="205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DASHPORT 4</a:t>
            </a:r>
            <a:endParaRPr sz="2400" b="1"/>
          </a:p>
        </p:txBody>
      </p:sp>
      <p:pic>
        <p:nvPicPr>
          <p:cNvPr id="2367" name="Google Shape;2367;p37"/>
          <p:cNvPicPr preferRelativeResize="0"/>
          <p:nvPr/>
        </p:nvPicPr>
        <p:blipFill rotWithShape="1">
          <a:blip r:embed="rId3">
            <a:alphaModFix/>
          </a:blip>
          <a:srcRect b="25567"/>
          <a:stretch/>
        </p:blipFill>
        <p:spPr>
          <a:xfrm>
            <a:off x="1520825" y="710900"/>
            <a:ext cx="6771350" cy="4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8"/>
          <p:cNvSpPr txBox="1">
            <a:spLocks noGrp="1"/>
          </p:cNvSpPr>
          <p:nvPr>
            <p:ph type="title"/>
          </p:nvPr>
        </p:nvSpPr>
        <p:spPr>
          <a:xfrm>
            <a:off x="4170125" y="2035875"/>
            <a:ext cx="4710000" cy="17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Actionable Insights</a:t>
            </a:r>
            <a:endParaRPr sz="3400"/>
          </a:p>
        </p:txBody>
      </p:sp>
      <p:sp>
        <p:nvSpPr>
          <p:cNvPr id="2373" name="Google Shape;2373;p38"/>
          <p:cNvSpPr/>
          <p:nvPr/>
        </p:nvSpPr>
        <p:spPr>
          <a:xfrm rot="10800000" flipH="1">
            <a:off x="7115174" y="1918150"/>
            <a:ext cx="1313700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38"/>
          <p:cNvSpPr txBox="1"/>
          <p:nvPr/>
        </p:nvSpPr>
        <p:spPr>
          <a:xfrm>
            <a:off x="7044850" y="1054850"/>
            <a:ext cx="296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75" name="Google Shape;2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3750" y="1530250"/>
            <a:ext cx="2963100" cy="279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39"/>
          <p:cNvSpPr txBox="1">
            <a:spLocks noGrp="1"/>
          </p:cNvSpPr>
          <p:nvPr>
            <p:ph type="subTitle" idx="1"/>
          </p:nvPr>
        </p:nvSpPr>
        <p:spPr>
          <a:xfrm>
            <a:off x="1499625" y="368875"/>
            <a:ext cx="3406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Mengaplikasikan penawaran menarik untuk pembelian </a:t>
            </a:r>
            <a:r>
              <a:rPr lang="en" sz="1600" i="1"/>
              <a:t>online</a:t>
            </a:r>
            <a:r>
              <a:rPr lang="en" sz="1600"/>
              <a:t> dan </a:t>
            </a:r>
            <a:r>
              <a:rPr lang="en" sz="1600" i="1"/>
              <a:t>offline.</a:t>
            </a:r>
            <a:endParaRPr sz="1600" i="1"/>
          </a:p>
        </p:txBody>
      </p:sp>
      <p:sp>
        <p:nvSpPr>
          <p:cNvPr id="2381" name="Google Shape;2381;p39"/>
          <p:cNvSpPr txBox="1">
            <a:spLocks noGrp="1"/>
          </p:cNvSpPr>
          <p:nvPr>
            <p:ph type="subTitle" idx="3"/>
          </p:nvPr>
        </p:nvSpPr>
        <p:spPr>
          <a:xfrm>
            <a:off x="1499630" y="1663563"/>
            <a:ext cx="3548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Menerapkan diskon pada bulan Februari, Agustus, September, dan November.</a:t>
            </a:r>
            <a:endParaRPr sz="1600"/>
          </a:p>
        </p:txBody>
      </p:sp>
      <p:sp>
        <p:nvSpPr>
          <p:cNvPr id="2382" name="Google Shape;2382;p39"/>
          <p:cNvSpPr txBox="1">
            <a:spLocks noGrp="1"/>
          </p:cNvSpPr>
          <p:nvPr>
            <p:ph type="subTitle" idx="5"/>
          </p:nvPr>
        </p:nvSpPr>
        <p:spPr>
          <a:xfrm>
            <a:off x="1499629" y="4130788"/>
            <a:ext cx="331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Memproduksi sendiri produk dengan kategori </a:t>
            </a:r>
            <a:r>
              <a:rPr lang="en" sz="1600" i="1"/>
              <a:t>Clothing</a:t>
            </a:r>
            <a:r>
              <a:rPr lang="en" sz="1600"/>
              <a:t> dan </a:t>
            </a:r>
            <a:r>
              <a:rPr lang="en" sz="1600" i="1"/>
              <a:t>Accessories.</a:t>
            </a:r>
            <a:endParaRPr sz="1600" i="1"/>
          </a:p>
        </p:txBody>
      </p:sp>
      <p:sp>
        <p:nvSpPr>
          <p:cNvPr id="2383" name="Google Shape;2383;p39"/>
          <p:cNvSpPr txBox="1">
            <a:spLocks noGrp="1"/>
          </p:cNvSpPr>
          <p:nvPr>
            <p:ph type="subTitle" idx="7"/>
          </p:nvPr>
        </p:nvSpPr>
        <p:spPr>
          <a:xfrm>
            <a:off x="1499625" y="2897200"/>
            <a:ext cx="3281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Memperhitungkan dan mempersiapkan </a:t>
            </a:r>
            <a:r>
              <a:rPr lang="en" sz="1600" i="1"/>
              <a:t>inventory</a:t>
            </a:r>
            <a:r>
              <a:rPr lang="en" sz="1600"/>
              <a:t> produk dengan kategori </a:t>
            </a:r>
            <a:r>
              <a:rPr lang="en" sz="1600" i="1"/>
              <a:t>Bike</a:t>
            </a:r>
            <a:r>
              <a:rPr lang="en" sz="1600"/>
              <a:t>.</a:t>
            </a:r>
            <a:endParaRPr sz="1600"/>
          </a:p>
        </p:txBody>
      </p:sp>
      <p:grpSp>
        <p:nvGrpSpPr>
          <p:cNvPr id="2384" name="Google Shape;2384;p39"/>
          <p:cNvGrpSpPr/>
          <p:nvPr/>
        </p:nvGrpSpPr>
        <p:grpSpPr>
          <a:xfrm>
            <a:off x="801656" y="314531"/>
            <a:ext cx="522310" cy="861282"/>
            <a:chOff x="1390388" y="3178875"/>
            <a:chExt cx="683920" cy="1188467"/>
          </a:xfrm>
        </p:grpSpPr>
        <p:sp>
          <p:nvSpPr>
            <p:cNvPr id="2385" name="Google Shape;2385;p39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8" name="Google Shape;2388;p39"/>
          <p:cNvGrpSpPr/>
          <p:nvPr/>
        </p:nvGrpSpPr>
        <p:grpSpPr>
          <a:xfrm>
            <a:off x="804713" y="1520928"/>
            <a:ext cx="516190" cy="861282"/>
            <a:chOff x="4215263" y="3178875"/>
            <a:chExt cx="675907" cy="1188467"/>
          </a:xfrm>
        </p:grpSpPr>
        <p:sp>
          <p:nvSpPr>
            <p:cNvPr id="2389" name="Google Shape;2389;p39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9"/>
          <p:cNvGrpSpPr/>
          <p:nvPr/>
        </p:nvGrpSpPr>
        <p:grpSpPr>
          <a:xfrm>
            <a:off x="803106" y="2727300"/>
            <a:ext cx="519407" cy="861282"/>
            <a:chOff x="7027913" y="3178875"/>
            <a:chExt cx="680120" cy="1188467"/>
          </a:xfrm>
        </p:grpSpPr>
        <p:sp>
          <p:nvSpPr>
            <p:cNvPr id="2393" name="Google Shape;2393;p39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6" name="Google Shape;2396;p39"/>
          <p:cNvGrpSpPr/>
          <p:nvPr/>
        </p:nvGrpSpPr>
        <p:grpSpPr>
          <a:xfrm>
            <a:off x="801657" y="3988147"/>
            <a:ext cx="522310" cy="861282"/>
            <a:chOff x="1390388" y="3178875"/>
            <a:chExt cx="683920" cy="1188467"/>
          </a:xfrm>
        </p:grpSpPr>
        <p:sp>
          <p:nvSpPr>
            <p:cNvPr id="2397" name="Google Shape;2397;p39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>
              <a:off x="1561363" y="3384099"/>
              <a:ext cx="387765" cy="660469"/>
            </a:xfrm>
            <a:custGeom>
              <a:avLst/>
              <a:gdLst/>
              <a:ahLst/>
              <a:cxnLst/>
              <a:rect l="l" t="t" r="r" b="b"/>
              <a:pathLst>
                <a:path w="33306" h="56717" extrusionOk="0">
                  <a:moveTo>
                    <a:pt x="32373" y="0"/>
                  </a:moveTo>
                  <a:cubicBezTo>
                    <a:pt x="32068" y="0"/>
                    <a:pt x="31684" y="134"/>
                    <a:pt x="31218" y="399"/>
                  </a:cubicBezTo>
                  <a:lnTo>
                    <a:pt x="22346" y="5553"/>
                  </a:lnTo>
                  <a:cubicBezTo>
                    <a:pt x="20910" y="6401"/>
                    <a:pt x="20258" y="7543"/>
                    <a:pt x="20258" y="9304"/>
                  </a:cubicBezTo>
                  <a:lnTo>
                    <a:pt x="20258" y="30996"/>
                  </a:lnTo>
                  <a:lnTo>
                    <a:pt x="14876" y="34095"/>
                  </a:lnTo>
                  <a:cubicBezTo>
                    <a:pt x="14559" y="34282"/>
                    <a:pt x="14276" y="34372"/>
                    <a:pt x="14035" y="34372"/>
                  </a:cubicBezTo>
                  <a:cubicBezTo>
                    <a:pt x="13431" y="34372"/>
                    <a:pt x="13081" y="33806"/>
                    <a:pt x="13081" y="32758"/>
                  </a:cubicBezTo>
                  <a:lnTo>
                    <a:pt x="13081" y="13414"/>
                  </a:lnTo>
                  <a:cubicBezTo>
                    <a:pt x="13081" y="12235"/>
                    <a:pt x="12789" y="11670"/>
                    <a:pt x="12165" y="11670"/>
                  </a:cubicBezTo>
                  <a:cubicBezTo>
                    <a:pt x="11857" y="11670"/>
                    <a:pt x="11468" y="11807"/>
                    <a:pt x="10994" y="12077"/>
                  </a:cubicBezTo>
                  <a:lnTo>
                    <a:pt x="2056" y="17263"/>
                  </a:lnTo>
                  <a:cubicBezTo>
                    <a:pt x="653" y="18112"/>
                    <a:pt x="1" y="19253"/>
                    <a:pt x="1" y="20982"/>
                  </a:cubicBezTo>
                  <a:lnTo>
                    <a:pt x="1" y="45741"/>
                  </a:lnTo>
                  <a:cubicBezTo>
                    <a:pt x="1" y="50982"/>
                    <a:pt x="1281" y="53621"/>
                    <a:pt x="4260" y="53621"/>
                  </a:cubicBezTo>
                  <a:cubicBezTo>
                    <a:pt x="5842" y="53621"/>
                    <a:pt x="7903" y="52877"/>
                    <a:pt x="10505" y="51384"/>
                  </a:cubicBezTo>
                  <a:lnTo>
                    <a:pt x="20258" y="45741"/>
                  </a:lnTo>
                  <a:lnTo>
                    <a:pt x="20258" y="54972"/>
                  </a:lnTo>
                  <a:cubicBezTo>
                    <a:pt x="20258" y="56151"/>
                    <a:pt x="20550" y="56717"/>
                    <a:pt x="21174" y="56717"/>
                  </a:cubicBezTo>
                  <a:cubicBezTo>
                    <a:pt x="21482" y="56717"/>
                    <a:pt x="21871" y="56579"/>
                    <a:pt x="22346" y="56309"/>
                  </a:cubicBezTo>
                  <a:lnTo>
                    <a:pt x="31218" y="51188"/>
                  </a:lnTo>
                  <a:cubicBezTo>
                    <a:pt x="32653" y="50307"/>
                    <a:pt x="33306" y="49166"/>
                    <a:pt x="33306" y="47437"/>
                  </a:cubicBezTo>
                  <a:lnTo>
                    <a:pt x="33306" y="1769"/>
                  </a:lnTo>
                  <a:cubicBezTo>
                    <a:pt x="33306" y="580"/>
                    <a:pt x="33008" y="0"/>
                    <a:pt x="3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0" name="Google Shape;24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188" y="1014975"/>
            <a:ext cx="3318812" cy="3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40"/>
          <p:cNvSpPr/>
          <p:nvPr/>
        </p:nvSpPr>
        <p:spPr>
          <a:xfrm>
            <a:off x="2395200" y="2300400"/>
            <a:ext cx="3855900" cy="3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 txBox="1">
            <a:spLocks noGrp="1"/>
          </p:cNvSpPr>
          <p:nvPr>
            <p:ph type="ctrTitle"/>
          </p:nvPr>
        </p:nvSpPr>
        <p:spPr>
          <a:xfrm>
            <a:off x="2104950" y="1692900"/>
            <a:ext cx="4364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28"/>
          <p:cNvSpPr/>
          <p:nvPr/>
        </p:nvSpPr>
        <p:spPr>
          <a:xfrm rot="10800000" flipH="1">
            <a:off x="4167438" y="1316850"/>
            <a:ext cx="809100" cy="21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28"/>
          <p:cNvSpPr txBox="1">
            <a:spLocks noGrp="1"/>
          </p:cNvSpPr>
          <p:nvPr>
            <p:ph type="subTitle" idx="4294967295"/>
          </p:nvPr>
        </p:nvSpPr>
        <p:spPr>
          <a:xfrm>
            <a:off x="3445488" y="3959650"/>
            <a:ext cx="225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6182001039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47" name="Google Shape;2147;p28"/>
          <p:cNvSpPr txBox="1">
            <a:spLocks noGrp="1"/>
          </p:cNvSpPr>
          <p:nvPr>
            <p:ph type="ctrTitle" idx="4294967295"/>
          </p:nvPr>
        </p:nvSpPr>
        <p:spPr>
          <a:xfrm>
            <a:off x="4027950" y="937400"/>
            <a:ext cx="1088100" cy="743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Wilson</a:t>
            </a:r>
            <a:endParaRPr sz="2400"/>
          </a:p>
        </p:txBody>
      </p:sp>
      <p:sp>
        <p:nvSpPr>
          <p:cNvPr id="2148" name="Google Shape;2148;p28"/>
          <p:cNvSpPr/>
          <p:nvPr/>
        </p:nvSpPr>
        <p:spPr>
          <a:xfrm>
            <a:off x="3520788" y="1724938"/>
            <a:ext cx="2102400" cy="2067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9" name="Google Shape;2149;p28"/>
          <p:cNvPicPr preferRelativeResize="0"/>
          <p:nvPr/>
        </p:nvPicPr>
        <p:blipFill rotWithShape="1">
          <a:blip r:embed="rId3">
            <a:alphaModFix/>
          </a:blip>
          <a:srcRect t="17422" b="17422"/>
          <a:stretch/>
        </p:blipFill>
        <p:spPr>
          <a:xfrm>
            <a:off x="3515988" y="1725163"/>
            <a:ext cx="2112000" cy="20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150" name="Google Shape;2150;p28"/>
          <p:cNvSpPr/>
          <p:nvPr/>
        </p:nvSpPr>
        <p:spPr>
          <a:xfrm rot="10800000">
            <a:off x="21" y="43"/>
            <a:ext cx="1514452" cy="861159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ID"/>
          </a:p>
        </p:txBody>
      </p:sp>
      <p:sp>
        <p:nvSpPr>
          <p:cNvPr id="2151" name="Google Shape;2151;p28"/>
          <p:cNvSpPr/>
          <p:nvPr/>
        </p:nvSpPr>
        <p:spPr>
          <a:xfrm rot="10800000" flipH="1">
            <a:off x="1482588" y="1328963"/>
            <a:ext cx="809100" cy="21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28"/>
          <p:cNvSpPr txBox="1">
            <a:spLocks noGrp="1"/>
          </p:cNvSpPr>
          <p:nvPr>
            <p:ph type="subTitle" idx="4294967295"/>
          </p:nvPr>
        </p:nvSpPr>
        <p:spPr>
          <a:xfrm>
            <a:off x="760638" y="3971763"/>
            <a:ext cx="225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6182001033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53" name="Google Shape;2153;p28"/>
          <p:cNvSpPr txBox="1">
            <a:spLocks noGrp="1"/>
          </p:cNvSpPr>
          <p:nvPr>
            <p:ph type="ctrTitle" idx="4294967295"/>
          </p:nvPr>
        </p:nvSpPr>
        <p:spPr>
          <a:xfrm>
            <a:off x="1226250" y="840500"/>
            <a:ext cx="1321800" cy="990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Alexander Bleuvito 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4" name="Google Shape;2154;p28"/>
          <p:cNvSpPr/>
          <p:nvPr/>
        </p:nvSpPr>
        <p:spPr>
          <a:xfrm rot="10800000" flipH="1">
            <a:off x="6852288" y="1328950"/>
            <a:ext cx="809100" cy="21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28"/>
          <p:cNvSpPr txBox="1">
            <a:spLocks noGrp="1"/>
          </p:cNvSpPr>
          <p:nvPr>
            <p:ph type="subTitle" idx="4294967295"/>
          </p:nvPr>
        </p:nvSpPr>
        <p:spPr>
          <a:xfrm>
            <a:off x="6130338" y="3971750"/>
            <a:ext cx="225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04040"/>
                </a:solidFill>
              </a:rPr>
              <a:t>6182001051</a:t>
            </a:r>
            <a:endParaRPr sz="2100">
              <a:solidFill>
                <a:srgbClr val="404040"/>
              </a:solidFill>
            </a:endParaRPr>
          </a:p>
        </p:txBody>
      </p:sp>
      <p:sp>
        <p:nvSpPr>
          <p:cNvPr id="2156" name="Google Shape;2156;p28"/>
          <p:cNvSpPr txBox="1">
            <a:spLocks noGrp="1"/>
          </p:cNvSpPr>
          <p:nvPr>
            <p:ph type="ctrTitle" idx="4294967295"/>
          </p:nvPr>
        </p:nvSpPr>
        <p:spPr>
          <a:xfrm>
            <a:off x="6595950" y="775700"/>
            <a:ext cx="1321800" cy="11400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Emeralda Checia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157" name="Google Shape;2157;p28"/>
          <p:cNvPicPr preferRelativeResize="0"/>
          <p:nvPr/>
        </p:nvPicPr>
        <p:blipFill rotWithShape="1">
          <a:blip r:embed="rId4">
            <a:alphaModFix/>
          </a:blip>
          <a:srcRect t="6600" b="28244"/>
          <a:stretch/>
        </p:blipFill>
        <p:spPr>
          <a:xfrm>
            <a:off x="801138" y="1725163"/>
            <a:ext cx="2112000" cy="20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158" name="Google Shape;2158;p28"/>
          <p:cNvPicPr preferRelativeResize="0"/>
          <p:nvPr/>
        </p:nvPicPr>
        <p:blipFill rotWithShape="1">
          <a:blip r:embed="rId5">
            <a:alphaModFix/>
          </a:blip>
          <a:srcRect l="2308" r="2308"/>
          <a:stretch/>
        </p:blipFill>
        <p:spPr>
          <a:xfrm>
            <a:off x="6230838" y="1831388"/>
            <a:ext cx="2112000" cy="20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29"/>
          <p:cNvSpPr/>
          <p:nvPr/>
        </p:nvSpPr>
        <p:spPr>
          <a:xfrm rot="10800000" flipH="1">
            <a:off x="717599" y="18943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9"/>
          <p:cNvSpPr txBox="1">
            <a:spLocks noGrp="1"/>
          </p:cNvSpPr>
          <p:nvPr>
            <p:ph type="title"/>
          </p:nvPr>
        </p:nvSpPr>
        <p:spPr>
          <a:xfrm>
            <a:off x="654100" y="2397700"/>
            <a:ext cx="4722900" cy="14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Profil 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ADVENTURE WORKS </a:t>
            </a:r>
            <a:endParaRPr sz="3200"/>
          </a:p>
        </p:txBody>
      </p:sp>
      <p:sp>
        <p:nvSpPr>
          <p:cNvPr id="2165" name="Google Shape;2165;p29"/>
          <p:cNvSpPr txBox="1">
            <a:spLocks noGrp="1"/>
          </p:cNvSpPr>
          <p:nvPr>
            <p:ph type="title" idx="2"/>
          </p:nvPr>
        </p:nvSpPr>
        <p:spPr>
          <a:xfrm>
            <a:off x="717600" y="16804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66" name="Google Shape;2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0"/>
          <p:cNvSpPr/>
          <p:nvPr/>
        </p:nvSpPr>
        <p:spPr>
          <a:xfrm>
            <a:off x="713225" y="999998"/>
            <a:ext cx="308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0"/>
          <p:cNvSpPr txBox="1">
            <a:spLocks noGrp="1"/>
          </p:cNvSpPr>
          <p:nvPr>
            <p:ph type="ctrTitle"/>
          </p:nvPr>
        </p:nvSpPr>
        <p:spPr>
          <a:xfrm>
            <a:off x="713225" y="800798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AdventureWorks</a:t>
            </a:r>
            <a:endParaRPr/>
          </a:p>
        </p:txBody>
      </p:sp>
      <p:sp>
        <p:nvSpPr>
          <p:cNvPr id="2173" name="Google Shape;2173;p30"/>
          <p:cNvSpPr txBox="1">
            <a:spLocks noGrp="1"/>
          </p:cNvSpPr>
          <p:nvPr>
            <p:ph type="subTitle" idx="1"/>
          </p:nvPr>
        </p:nvSpPr>
        <p:spPr>
          <a:xfrm>
            <a:off x="713225" y="1428997"/>
            <a:ext cx="3858900" cy="2758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Perusahaan fiktif yang menyediakan database dengan skenario transaksi pembelian sepeda. Skenario tersebut meliputi penjualan, pembelian, manajemen produk, dan SDM. Terdapat di beberapa negara :</a:t>
            </a:r>
            <a:endParaRPr sz="1600" dirty="0"/>
          </a:p>
          <a:p>
            <a:pPr lvl="1" algn="just">
              <a:buChar char="-"/>
            </a:pPr>
            <a:r>
              <a:rPr lang="en" sz="1600" dirty="0"/>
              <a:t>Jerman</a:t>
            </a:r>
            <a:endParaRPr sz="1600" dirty="0"/>
          </a:p>
          <a:p>
            <a:pPr lvl="1" algn="just">
              <a:buChar char="-"/>
            </a:pPr>
            <a:r>
              <a:rPr lang="en" sz="1600" dirty="0"/>
              <a:t>Australia</a:t>
            </a:r>
            <a:endParaRPr sz="1600" dirty="0"/>
          </a:p>
          <a:p>
            <a:pPr lvl="1" algn="just">
              <a:buChar char="-"/>
            </a:pPr>
            <a:r>
              <a:rPr lang="en" sz="1600" dirty="0"/>
              <a:t>Inggris</a:t>
            </a:r>
            <a:endParaRPr sz="1600" dirty="0"/>
          </a:p>
          <a:p>
            <a:pPr lvl="1" algn="just">
              <a:buChar char="-"/>
            </a:pPr>
            <a:r>
              <a:rPr lang="en" sz="1600" dirty="0"/>
              <a:t>Perancis</a:t>
            </a:r>
            <a:endParaRPr sz="1600" dirty="0"/>
          </a:p>
          <a:p>
            <a:pPr lvl="1" algn="just">
              <a:buChar char="-"/>
            </a:pPr>
            <a:r>
              <a:rPr lang="en" sz="1600" dirty="0"/>
              <a:t>Kanada</a:t>
            </a:r>
            <a:endParaRPr sz="16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205" name="Google Shape;2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31"/>
          <p:cNvSpPr txBox="1">
            <a:spLocks noGrp="1"/>
          </p:cNvSpPr>
          <p:nvPr>
            <p:ph type="title"/>
          </p:nvPr>
        </p:nvSpPr>
        <p:spPr>
          <a:xfrm>
            <a:off x="0" y="2450100"/>
            <a:ext cx="6288000" cy="9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Kebutuhan Perusahaan</a:t>
            </a:r>
            <a:endParaRPr sz="3400"/>
          </a:p>
        </p:txBody>
      </p:sp>
      <p:pic>
        <p:nvPicPr>
          <p:cNvPr id="2242" name="Google Shape;2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600" y="5394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3" name="Google Shape;2243;p31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244" name="Google Shape;2244;p3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31"/>
          <p:cNvGrpSpPr/>
          <p:nvPr/>
        </p:nvGrpSpPr>
        <p:grpSpPr>
          <a:xfrm>
            <a:off x="5016992" y="3781129"/>
            <a:ext cx="579743" cy="1134819"/>
            <a:chOff x="4921825" y="870250"/>
            <a:chExt cx="407925" cy="798550"/>
          </a:xfrm>
        </p:grpSpPr>
        <p:sp>
          <p:nvSpPr>
            <p:cNvPr id="2275" name="Google Shape;2275;p3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5" name="Google Shape;2305;p31"/>
          <p:cNvSpPr/>
          <p:nvPr/>
        </p:nvSpPr>
        <p:spPr>
          <a:xfrm rot="10800000" flipH="1">
            <a:off x="843149" y="1870500"/>
            <a:ext cx="1313700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31"/>
          <p:cNvSpPr txBox="1"/>
          <p:nvPr/>
        </p:nvSpPr>
        <p:spPr>
          <a:xfrm>
            <a:off x="789350" y="1028350"/>
            <a:ext cx="296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32"/>
          <p:cNvSpPr txBox="1">
            <a:spLocks noGrp="1"/>
          </p:cNvSpPr>
          <p:nvPr>
            <p:ph type="subTitle" idx="1"/>
          </p:nvPr>
        </p:nvSpPr>
        <p:spPr>
          <a:xfrm>
            <a:off x="1499624" y="368874"/>
            <a:ext cx="3072375" cy="708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analisis pada tabel Costumer dan SalesOrderHeader untuk membantu perusahaan mengimplementasikan sistem personalisasi</a:t>
            </a:r>
            <a:endParaRPr dirty="0"/>
          </a:p>
        </p:txBody>
      </p:sp>
      <p:sp>
        <p:nvSpPr>
          <p:cNvPr id="2312" name="Google Shape;2312;p32"/>
          <p:cNvSpPr txBox="1">
            <a:spLocks noGrp="1"/>
          </p:cNvSpPr>
          <p:nvPr>
            <p:ph type="subTitle" idx="3"/>
          </p:nvPr>
        </p:nvSpPr>
        <p:spPr>
          <a:xfrm>
            <a:off x="1537275" y="1595750"/>
            <a:ext cx="2907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Mengoptimalkan performa sales dengan memanfaatkan tabel SalesOrderHeader, SalesTerritory, dan Product</a:t>
            </a:r>
            <a:endParaRPr/>
          </a:p>
        </p:txBody>
      </p:sp>
      <p:sp>
        <p:nvSpPr>
          <p:cNvPr id="2313" name="Google Shape;2313;p32"/>
          <p:cNvSpPr txBox="1">
            <a:spLocks noGrp="1"/>
          </p:cNvSpPr>
          <p:nvPr>
            <p:ph type="subTitle" idx="5"/>
          </p:nvPr>
        </p:nvSpPr>
        <p:spPr>
          <a:xfrm>
            <a:off x="1499629" y="4076275"/>
            <a:ext cx="331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Mengidentifikasi produk yang laku dan menyesuaikan strategi produk yang dijual.</a:t>
            </a:r>
            <a:endParaRPr/>
          </a:p>
        </p:txBody>
      </p:sp>
      <p:sp>
        <p:nvSpPr>
          <p:cNvPr id="2314" name="Google Shape;2314;p32"/>
          <p:cNvSpPr txBox="1">
            <a:spLocks noGrp="1"/>
          </p:cNvSpPr>
          <p:nvPr>
            <p:ph type="subTitle" idx="7"/>
          </p:nvPr>
        </p:nvSpPr>
        <p:spPr>
          <a:xfrm>
            <a:off x="1537275" y="2822625"/>
            <a:ext cx="2907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Melakukan optimalisasi inventori produk dan memprediksi permintaan pelanggan menggunakan tabel SalesOrderDetail</a:t>
            </a:r>
            <a:endParaRPr/>
          </a:p>
        </p:txBody>
      </p:sp>
      <p:grpSp>
        <p:nvGrpSpPr>
          <p:cNvPr id="2315" name="Google Shape;2315;p32"/>
          <p:cNvGrpSpPr/>
          <p:nvPr/>
        </p:nvGrpSpPr>
        <p:grpSpPr>
          <a:xfrm>
            <a:off x="801656" y="314531"/>
            <a:ext cx="522310" cy="861282"/>
            <a:chOff x="1390388" y="3178875"/>
            <a:chExt cx="683920" cy="1188467"/>
          </a:xfrm>
        </p:grpSpPr>
        <p:sp>
          <p:nvSpPr>
            <p:cNvPr id="2316" name="Google Shape;2316;p32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32"/>
          <p:cNvGrpSpPr/>
          <p:nvPr/>
        </p:nvGrpSpPr>
        <p:grpSpPr>
          <a:xfrm>
            <a:off x="804713" y="1520928"/>
            <a:ext cx="516190" cy="861282"/>
            <a:chOff x="4215263" y="3178875"/>
            <a:chExt cx="675907" cy="1188467"/>
          </a:xfrm>
        </p:grpSpPr>
        <p:sp>
          <p:nvSpPr>
            <p:cNvPr id="2320" name="Google Shape;2320;p32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32"/>
          <p:cNvGrpSpPr/>
          <p:nvPr/>
        </p:nvGrpSpPr>
        <p:grpSpPr>
          <a:xfrm>
            <a:off x="803106" y="2727300"/>
            <a:ext cx="519407" cy="861282"/>
            <a:chOff x="7027913" y="3178875"/>
            <a:chExt cx="680120" cy="1188467"/>
          </a:xfrm>
        </p:grpSpPr>
        <p:sp>
          <p:nvSpPr>
            <p:cNvPr id="2324" name="Google Shape;2324;p32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32"/>
          <p:cNvGrpSpPr/>
          <p:nvPr/>
        </p:nvGrpSpPr>
        <p:grpSpPr>
          <a:xfrm>
            <a:off x="801657" y="3988147"/>
            <a:ext cx="522310" cy="861282"/>
            <a:chOff x="1390388" y="3178875"/>
            <a:chExt cx="683920" cy="1188467"/>
          </a:xfrm>
        </p:grpSpPr>
        <p:sp>
          <p:nvSpPr>
            <p:cNvPr id="2328" name="Google Shape;2328;p32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1561363" y="3384099"/>
              <a:ext cx="387765" cy="660469"/>
            </a:xfrm>
            <a:custGeom>
              <a:avLst/>
              <a:gdLst/>
              <a:ahLst/>
              <a:cxnLst/>
              <a:rect l="l" t="t" r="r" b="b"/>
              <a:pathLst>
                <a:path w="33306" h="56717" extrusionOk="0">
                  <a:moveTo>
                    <a:pt x="32373" y="0"/>
                  </a:moveTo>
                  <a:cubicBezTo>
                    <a:pt x="32068" y="0"/>
                    <a:pt x="31684" y="134"/>
                    <a:pt x="31218" y="399"/>
                  </a:cubicBezTo>
                  <a:lnTo>
                    <a:pt x="22346" y="5553"/>
                  </a:lnTo>
                  <a:cubicBezTo>
                    <a:pt x="20910" y="6401"/>
                    <a:pt x="20258" y="7543"/>
                    <a:pt x="20258" y="9304"/>
                  </a:cubicBezTo>
                  <a:lnTo>
                    <a:pt x="20258" y="30996"/>
                  </a:lnTo>
                  <a:lnTo>
                    <a:pt x="14876" y="34095"/>
                  </a:lnTo>
                  <a:cubicBezTo>
                    <a:pt x="14559" y="34282"/>
                    <a:pt x="14276" y="34372"/>
                    <a:pt x="14035" y="34372"/>
                  </a:cubicBezTo>
                  <a:cubicBezTo>
                    <a:pt x="13431" y="34372"/>
                    <a:pt x="13081" y="33806"/>
                    <a:pt x="13081" y="32758"/>
                  </a:cubicBezTo>
                  <a:lnTo>
                    <a:pt x="13081" y="13414"/>
                  </a:lnTo>
                  <a:cubicBezTo>
                    <a:pt x="13081" y="12235"/>
                    <a:pt x="12789" y="11670"/>
                    <a:pt x="12165" y="11670"/>
                  </a:cubicBezTo>
                  <a:cubicBezTo>
                    <a:pt x="11857" y="11670"/>
                    <a:pt x="11468" y="11807"/>
                    <a:pt x="10994" y="12077"/>
                  </a:cubicBezTo>
                  <a:lnTo>
                    <a:pt x="2056" y="17263"/>
                  </a:lnTo>
                  <a:cubicBezTo>
                    <a:pt x="653" y="18112"/>
                    <a:pt x="1" y="19253"/>
                    <a:pt x="1" y="20982"/>
                  </a:cubicBezTo>
                  <a:lnTo>
                    <a:pt x="1" y="45741"/>
                  </a:lnTo>
                  <a:cubicBezTo>
                    <a:pt x="1" y="50982"/>
                    <a:pt x="1281" y="53621"/>
                    <a:pt x="4260" y="53621"/>
                  </a:cubicBezTo>
                  <a:cubicBezTo>
                    <a:pt x="5842" y="53621"/>
                    <a:pt x="7903" y="52877"/>
                    <a:pt x="10505" y="51384"/>
                  </a:cubicBezTo>
                  <a:lnTo>
                    <a:pt x="20258" y="45741"/>
                  </a:lnTo>
                  <a:lnTo>
                    <a:pt x="20258" y="54972"/>
                  </a:lnTo>
                  <a:cubicBezTo>
                    <a:pt x="20258" y="56151"/>
                    <a:pt x="20550" y="56717"/>
                    <a:pt x="21174" y="56717"/>
                  </a:cubicBezTo>
                  <a:cubicBezTo>
                    <a:pt x="21482" y="56717"/>
                    <a:pt x="21871" y="56579"/>
                    <a:pt x="22346" y="56309"/>
                  </a:cubicBezTo>
                  <a:lnTo>
                    <a:pt x="31218" y="51188"/>
                  </a:lnTo>
                  <a:cubicBezTo>
                    <a:pt x="32653" y="50307"/>
                    <a:pt x="33306" y="49166"/>
                    <a:pt x="33306" y="47437"/>
                  </a:cubicBezTo>
                  <a:lnTo>
                    <a:pt x="33306" y="1769"/>
                  </a:lnTo>
                  <a:cubicBezTo>
                    <a:pt x="33306" y="580"/>
                    <a:pt x="33008" y="0"/>
                    <a:pt x="3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1" name="Google Shape;2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188" y="1014975"/>
            <a:ext cx="3318812" cy="3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33"/>
          <p:cNvSpPr txBox="1">
            <a:spLocks noGrp="1"/>
          </p:cNvSpPr>
          <p:nvPr>
            <p:ph type="title"/>
          </p:nvPr>
        </p:nvSpPr>
        <p:spPr>
          <a:xfrm>
            <a:off x="4170125" y="2035875"/>
            <a:ext cx="4608000" cy="17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Dashboard &amp; Report</a:t>
            </a:r>
            <a:endParaRPr sz="3400"/>
          </a:p>
        </p:txBody>
      </p:sp>
      <p:pic>
        <p:nvPicPr>
          <p:cNvPr id="2337" name="Google Shape;2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9" y="1025200"/>
            <a:ext cx="2267525" cy="3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8" name="Google Shape;2338;p33"/>
          <p:cNvSpPr/>
          <p:nvPr/>
        </p:nvSpPr>
        <p:spPr>
          <a:xfrm rot="10800000" flipH="1">
            <a:off x="7115174" y="1918150"/>
            <a:ext cx="1313700" cy="5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33"/>
          <p:cNvSpPr txBox="1"/>
          <p:nvPr/>
        </p:nvSpPr>
        <p:spPr>
          <a:xfrm>
            <a:off x="7045000" y="1054850"/>
            <a:ext cx="296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4"/>
          <p:cNvSpPr/>
          <p:nvPr/>
        </p:nvSpPr>
        <p:spPr>
          <a:xfrm>
            <a:off x="147225" y="357700"/>
            <a:ext cx="1827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4"/>
          <p:cNvSpPr txBox="1">
            <a:spLocks noGrp="1"/>
          </p:cNvSpPr>
          <p:nvPr>
            <p:ph type="title"/>
          </p:nvPr>
        </p:nvSpPr>
        <p:spPr>
          <a:xfrm>
            <a:off x="147225" y="27275"/>
            <a:ext cx="205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DASHPORT 1</a:t>
            </a:r>
            <a:endParaRPr sz="2400" b="1"/>
          </a:p>
        </p:txBody>
      </p:sp>
      <p:pic>
        <p:nvPicPr>
          <p:cNvPr id="2346" name="Google Shape;2346;p34"/>
          <p:cNvPicPr preferRelativeResize="0"/>
          <p:nvPr/>
        </p:nvPicPr>
        <p:blipFill rotWithShape="1">
          <a:blip r:embed="rId3">
            <a:alphaModFix/>
          </a:blip>
          <a:srcRect b="25600"/>
          <a:stretch/>
        </p:blipFill>
        <p:spPr>
          <a:xfrm>
            <a:off x="1658750" y="676175"/>
            <a:ext cx="6910700" cy="4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5"/>
          <p:cNvSpPr/>
          <p:nvPr/>
        </p:nvSpPr>
        <p:spPr>
          <a:xfrm>
            <a:off x="147225" y="357700"/>
            <a:ext cx="1827600" cy="229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35"/>
          <p:cNvSpPr txBox="1">
            <a:spLocks noGrp="1"/>
          </p:cNvSpPr>
          <p:nvPr>
            <p:ph type="title"/>
          </p:nvPr>
        </p:nvSpPr>
        <p:spPr>
          <a:xfrm>
            <a:off x="147225" y="27275"/>
            <a:ext cx="205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DASHPORT 2</a:t>
            </a:r>
            <a:endParaRPr sz="2400" b="1"/>
          </a:p>
        </p:txBody>
      </p:sp>
      <p:pic>
        <p:nvPicPr>
          <p:cNvPr id="2353" name="Google Shape;2353;p35"/>
          <p:cNvPicPr preferRelativeResize="0"/>
          <p:nvPr/>
        </p:nvPicPr>
        <p:blipFill rotWithShape="1">
          <a:blip r:embed="rId3">
            <a:alphaModFix/>
          </a:blip>
          <a:srcRect b="25760"/>
          <a:stretch/>
        </p:blipFill>
        <p:spPr>
          <a:xfrm>
            <a:off x="1553600" y="688201"/>
            <a:ext cx="6821350" cy="4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Fira Sans Extra Condensed Medium</vt:lpstr>
      <vt:lpstr>Arial</vt:lpstr>
      <vt:lpstr>Bebas Neue</vt:lpstr>
      <vt:lpstr>Abel</vt:lpstr>
      <vt:lpstr>Questrial</vt:lpstr>
      <vt:lpstr>Online Shopping MK Plan by Slidesgo</vt:lpstr>
      <vt:lpstr>SISTEM KECERDASAN BISNIS SEDERHANA PADA DATASET ADVENTURE WORKS (SALES)</vt:lpstr>
      <vt:lpstr>Wilson</vt:lpstr>
      <vt:lpstr>Profil  ADVENTURE WORKS </vt:lpstr>
      <vt:lpstr>AdventureWorks</vt:lpstr>
      <vt:lpstr>Kebutuhan Perusahaan</vt:lpstr>
      <vt:lpstr>PowerPoint Presentation</vt:lpstr>
      <vt:lpstr>Dashboard &amp; Report</vt:lpstr>
      <vt:lpstr>DASHPORT 1</vt:lpstr>
      <vt:lpstr>DASHPORT 2</vt:lpstr>
      <vt:lpstr>DASHPORT 3</vt:lpstr>
      <vt:lpstr>DASHPORT 4</vt:lpstr>
      <vt:lpstr>Actionable Insights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KECERDASAN BISNIS SEDERHANA PADA DATASET ADVENTURE WORKS (SALES)</dc:title>
  <cp:lastModifiedBy>WILSON WILSON</cp:lastModifiedBy>
  <cp:revision>1</cp:revision>
  <dcterms:modified xsi:type="dcterms:W3CDTF">2023-12-31T08:47:10Z</dcterms:modified>
</cp:coreProperties>
</file>