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B0F65E1-DE70-498E-948E-DA8D53E9255F}" type="datetimeFigureOut">
              <a:rPr lang="pl-PL" smtClean="0"/>
              <a:t>03.01.2022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08A6634-0C03-4A72-AE37-D8CFB618ED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0235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65E1-DE70-498E-948E-DA8D53E9255F}" type="datetimeFigureOut">
              <a:rPr lang="pl-PL" smtClean="0"/>
              <a:t>03.01.2022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6634-0C03-4A72-AE37-D8CFB618ED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943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65E1-DE70-498E-948E-DA8D53E9255F}" type="datetimeFigureOut">
              <a:rPr lang="pl-PL" smtClean="0"/>
              <a:t>03.01.2022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6634-0C03-4A72-AE37-D8CFB618ED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7824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65E1-DE70-498E-948E-DA8D53E9255F}" type="datetimeFigureOut">
              <a:rPr lang="pl-PL" smtClean="0"/>
              <a:t>03.01.2022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6634-0C03-4A72-AE37-D8CFB618ED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4017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65E1-DE70-498E-948E-DA8D53E9255F}" type="datetimeFigureOut">
              <a:rPr lang="pl-PL" smtClean="0"/>
              <a:t>03.01.2022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6634-0C03-4A72-AE37-D8CFB618ED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0258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65E1-DE70-498E-948E-DA8D53E9255F}" type="datetimeFigureOut">
              <a:rPr lang="pl-PL" smtClean="0"/>
              <a:t>03.01.2022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6634-0C03-4A72-AE37-D8CFB618ED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2194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65E1-DE70-498E-948E-DA8D53E9255F}" type="datetimeFigureOut">
              <a:rPr lang="pl-PL" smtClean="0"/>
              <a:t>03.01.2022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6634-0C03-4A72-AE37-D8CFB618ED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7224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65E1-DE70-498E-948E-DA8D53E9255F}" type="datetimeFigureOut">
              <a:rPr lang="pl-PL" smtClean="0"/>
              <a:t>03.01.2022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6634-0C03-4A72-AE37-D8CFB618ED80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81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65E1-DE70-498E-948E-DA8D53E9255F}" type="datetimeFigureOut">
              <a:rPr lang="pl-PL" smtClean="0"/>
              <a:t>03.01.2022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6634-0C03-4A72-AE37-D8CFB618ED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929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65E1-DE70-498E-948E-DA8D53E9255F}" type="datetimeFigureOut">
              <a:rPr lang="pl-PL" smtClean="0"/>
              <a:t>03.01.2022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6634-0C03-4A72-AE37-D8CFB618ED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098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65E1-DE70-498E-948E-DA8D53E9255F}" type="datetimeFigureOut">
              <a:rPr lang="pl-PL" smtClean="0"/>
              <a:t>03.01.2022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6634-0C03-4A72-AE37-D8CFB618ED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326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65E1-DE70-498E-948E-DA8D53E9255F}" type="datetimeFigureOut">
              <a:rPr lang="pl-PL" smtClean="0"/>
              <a:t>03.01.2022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6634-0C03-4A72-AE37-D8CFB618ED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449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65E1-DE70-498E-948E-DA8D53E9255F}" type="datetimeFigureOut">
              <a:rPr lang="pl-PL" smtClean="0"/>
              <a:t>03.01.2022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6634-0C03-4A72-AE37-D8CFB618ED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724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65E1-DE70-498E-948E-DA8D53E9255F}" type="datetimeFigureOut">
              <a:rPr lang="pl-PL" smtClean="0"/>
              <a:t>03.01.2022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6634-0C03-4A72-AE37-D8CFB618ED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707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65E1-DE70-498E-948E-DA8D53E9255F}" type="datetimeFigureOut">
              <a:rPr lang="pl-PL" smtClean="0"/>
              <a:t>03.01.2022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6634-0C03-4A72-AE37-D8CFB618ED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298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65E1-DE70-498E-948E-DA8D53E9255F}" type="datetimeFigureOut">
              <a:rPr lang="pl-PL" smtClean="0"/>
              <a:t>03.01.2022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6634-0C03-4A72-AE37-D8CFB618ED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08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65E1-DE70-498E-948E-DA8D53E9255F}" type="datetimeFigureOut">
              <a:rPr lang="pl-PL" smtClean="0"/>
              <a:t>03.01.2022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6634-0C03-4A72-AE37-D8CFB618ED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110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0F65E1-DE70-498E-948E-DA8D53E9255F}" type="datetimeFigureOut">
              <a:rPr lang="pl-PL" smtClean="0"/>
              <a:t>03.01.2022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8A6634-0C03-4A72-AE37-D8CFB618ED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1967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lbi.pl/zdrowi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BAEEB7-ECB9-402E-BAC2-184826EF2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2073" y="627496"/>
            <a:ext cx="9144000" cy="1844772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/>
              <a:t>Samokontrola zdrowia i samobadanie oraz profilaktyka i badania profilaktyczne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549C5DF-2053-4B5B-A5EE-E17F96450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4423" y="3429000"/>
            <a:ext cx="7197726" cy="1405467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633191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6C24A2-29D9-4A01-AAA4-32036EE79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16563"/>
          </a:xfrm>
        </p:spPr>
        <p:txBody>
          <a:bodyPr>
            <a:normAutofit/>
          </a:bodyPr>
          <a:lstStyle/>
          <a:p>
            <a:r>
              <a:rPr lang="pl-PL" sz="2400" dirty="0"/>
              <a:t>1. samobadanie  zdrowia</a:t>
            </a:r>
          </a:p>
        </p:txBody>
      </p:sp>
      <p:pic>
        <p:nvPicPr>
          <p:cNvPr id="1026" name="Picture 2" descr="Badanie stresowe i profilaktyka Samobadanie i samokontrola zdrowia">
            <a:extLst>
              <a:ext uri="{FF2B5EF4-FFF2-40B4-BE49-F238E27FC236}">
                <a16:creationId xmlns:a16="http://schemas.microsoft.com/office/drawing/2014/main" id="{23A9D364-FFD7-43E8-B5D5-AF355C7C17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747" y="2057562"/>
            <a:ext cx="4866216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danie stresowe i profilaktyka - ppt pobierz">
            <a:extLst>
              <a:ext uri="{FF2B5EF4-FFF2-40B4-BE49-F238E27FC236}">
                <a16:creationId xmlns:a16="http://schemas.microsoft.com/office/drawing/2014/main" id="{EF1B182D-2E47-4C5B-BC79-D8D2A9B4C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3" y="1797001"/>
            <a:ext cx="6363293" cy="391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42543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5DE1FE-10F5-450E-8D3B-007E79D9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i="0" dirty="0">
                <a:effectLst/>
                <a:latin typeface="+mn-lt"/>
              </a:rPr>
              <a:t>Jakie choroby pomaga wykryć regularne samobadanie?</a:t>
            </a:r>
            <a:br>
              <a:rPr lang="pl-PL" b="1" i="0" dirty="0">
                <a:solidFill>
                  <a:srgbClr val="333333"/>
                </a:solidFill>
                <a:effectLst/>
                <a:latin typeface="Roboto Condensed" panose="020B0604020202020204" pitchFamily="2" charset="0"/>
              </a:rPr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6A59B11-1543-432A-97B1-0A9FBAAFC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5" y="1819747"/>
            <a:ext cx="10131425" cy="4149043"/>
          </a:xfrm>
        </p:spPr>
        <p:txBody>
          <a:bodyPr/>
          <a:lstStyle/>
          <a:p>
            <a:r>
              <a:rPr lang="pl-PL" b="0" i="0" dirty="0">
                <a:effectLst/>
              </a:rPr>
              <a:t>Regularne samobadanie pomaga wcześnie wykryć wiele chorób, dlatego raz w miesiącu warto przeznaczyć chwilę na obejrzenie swojego ciała. Chociaż niepokojące sygnały nie zawsze muszą świadczyć o chorobie, to jednak warto, by ocenił je lekarz.</a:t>
            </a:r>
            <a:endParaRPr lang="pl-PL" dirty="0"/>
          </a:p>
          <a:p>
            <a:r>
              <a:rPr lang="pl-PL" dirty="0"/>
              <a:t>Samobadanie m</a:t>
            </a:r>
            <a:r>
              <a:rPr lang="pl-PL" b="0" i="0" dirty="0">
                <a:effectLst/>
              </a:rPr>
              <a:t>oże być pomocne w wykryciu infekcji układu moczowego, cukrzycy, niewydolności nerek, marskości wątroby, a nawet niektórych rodzajów nowotworów. Powodem do niepokoju może być </a:t>
            </a:r>
            <a:r>
              <a:rPr lang="pl-PL" b="1" i="0" dirty="0">
                <a:effectLst/>
              </a:rPr>
              <a:t>wykrycie</a:t>
            </a:r>
            <a:r>
              <a:rPr lang="pl-PL" b="0" i="0" dirty="0">
                <a:effectLst/>
              </a:rPr>
              <a:t> w moczu białek, glukozy, ciałek ketonowych i bilirubiny. Warto skonsultować wynik z lekarzem.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259583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8450AA-3B0B-4F14-8476-4394A213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2.Samokontrola zdrowia</a:t>
            </a:r>
          </a:p>
        </p:txBody>
      </p:sp>
      <p:pic>
        <p:nvPicPr>
          <p:cNvPr id="2050" name="Picture 2" descr="Samobadanie i samokontrola zdrowia by Paulina Podsiadła">
            <a:extLst>
              <a:ext uri="{FF2B5EF4-FFF2-40B4-BE49-F238E27FC236}">
                <a16:creationId xmlns:a16="http://schemas.microsoft.com/office/drawing/2014/main" id="{EDB970F0-BC37-4F44-BF11-7C9D1009CB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402914"/>
            <a:ext cx="36195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laczego warto badać się samodzielnie? | Samokontrola zdrowia">
            <a:extLst>
              <a:ext uri="{FF2B5EF4-FFF2-40B4-BE49-F238E27FC236}">
                <a16:creationId xmlns:a16="http://schemas.microsoft.com/office/drawing/2014/main" id="{13FF58B9-E2D6-4102-82E8-74E36FFB0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109" y="2463519"/>
            <a:ext cx="4529429" cy="219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41556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63E9D5-D9DE-419C-9A44-C4168B1C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9176"/>
            <a:ext cx="10131425" cy="1830477"/>
          </a:xfrm>
        </p:spPr>
        <p:txBody>
          <a:bodyPr>
            <a:normAutofit fontScale="90000"/>
          </a:bodyPr>
          <a:lstStyle/>
          <a:p>
            <a:r>
              <a:rPr lang="pl-PL" b="1" i="0" u="none" strike="noStrike" dirty="0">
                <a:effectLst/>
                <a:latin typeface="+mn-lt"/>
              </a:rPr>
              <a:t>Dlaczego warto badać się samodzielnie? Samokontrola zdrowia to przewaga na starcie!</a:t>
            </a:r>
            <a:br>
              <a:rPr lang="pl-PL" b="1" i="0" u="none" strike="noStrike" dirty="0">
                <a:effectLst/>
                <a:latin typeface="+mn-lt"/>
              </a:rPr>
            </a:br>
            <a:endParaRPr lang="pl-PL" dirty="0">
              <a:latin typeface="+mn-lt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2CC065-D738-4DAB-9795-EF1E59BD1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302" y="3003487"/>
            <a:ext cx="10131425" cy="851026"/>
          </a:xfrm>
        </p:spPr>
        <p:txBody>
          <a:bodyPr>
            <a:normAutofit fontScale="25000" lnSpcReduction="20000"/>
          </a:bodyPr>
          <a:lstStyle/>
          <a:p>
            <a:r>
              <a:rPr lang="pl-PL" sz="7200" b="1" i="0" dirty="0">
                <a:effectLst/>
              </a:rPr>
              <a:t>Wszechobecny dostęp do informacji i wiedzy medycznej sprawił, że jesteśmy bardziej wyedukowani, świadomi i odpowiedzialni za swoje zdrowie. Wiemy również, że zdrowie każdego z nas w bardzo dużej mierze zależy od działań, które podejmujemy samodzielnie.</a:t>
            </a:r>
          </a:p>
          <a:p>
            <a:pPr algn="l"/>
            <a:r>
              <a:rPr lang="pl-PL" sz="7200" b="0" i="0" dirty="0">
                <a:effectLst/>
              </a:rPr>
              <a:t>Coraz więcej osób na całym świecie, jak również w Polsce korzysta z rosnącej dostępności narzędzi do samokontroli, takich jak domowe testy diagnostyczne, które pozwalają zwiększyć kontrolę nad zdrowiem w zaciszu własnego domu.</a:t>
            </a:r>
          </a:p>
          <a:p>
            <a:pPr algn="l"/>
            <a:r>
              <a:rPr lang="pl-PL" sz="7200" b="0" i="0" dirty="0">
                <a:effectLst/>
              </a:rPr>
              <a:t>Proces samokontroli, czyli monitorowania stanu zdrowia idzie w parze z rosnącym trendem samoleczenia. Wiele leków zmienia swój status z leków dostępnych na receptę – na leki OTC (bez recepty). Wiele z nich oferowanych jest w ramach opieki farmaceutycznej.</a:t>
            </a:r>
          </a:p>
          <a:p>
            <a:pPr algn="l"/>
            <a:r>
              <a:rPr lang="pl-PL" sz="7200" b="0" i="0" dirty="0">
                <a:effectLst/>
              </a:rPr>
              <a:t>Samokontrola zdrowia obejmuje wszelkie działania mające na celu wczesną diagnostykę chorób i schorzeń. Do grupy narzędzi służących do samokontroli możemy zaliczyć badania wykonywane w systemie </a:t>
            </a:r>
            <a:r>
              <a:rPr lang="pl-PL" sz="7200" b="0" i="1" dirty="0">
                <a:effectLst/>
              </a:rPr>
              <a:t>point of </a:t>
            </a:r>
            <a:r>
              <a:rPr lang="pl-PL" sz="7200" b="0" i="1" dirty="0" err="1">
                <a:effectLst/>
              </a:rPr>
              <a:t>care</a:t>
            </a:r>
            <a:r>
              <a:rPr lang="pl-PL" sz="7200" b="0" i="1" dirty="0">
                <a:effectLst/>
              </a:rPr>
              <a:t> – </a:t>
            </a:r>
            <a:r>
              <a:rPr lang="pl-PL" sz="7200" b="0" i="0" dirty="0">
                <a:effectLst/>
              </a:rPr>
              <a:t>czyli np. popularne </a:t>
            </a:r>
            <a:r>
              <a:rPr lang="pl-PL" sz="7200" b="0" i="0" dirty="0" err="1">
                <a:effectLst/>
              </a:rPr>
              <a:t>glukometry</a:t>
            </a:r>
            <a:r>
              <a:rPr lang="pl-PL" sz="7200" b="0" i="0" dirty="0">
                <a:effectLst/>
              </a:rPr>
              <a:t> do monitorowania glikemii czy testy domowe testy diagnostyczne. Narzędzia te są dostępne praktycznie w każdej aptece.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696213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5A9E25-59B4-47AA-B3CC-F22C2ABC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3.Profilaktyka zdrowotna</a:t>
            </a:r>
          </a:p>
        </p:txBody>
      </p:sp>
      <p:pic>
        <p:nvPicPr>
          <p:cNvPr id="1032" name="Picture 8" descr="Badanie stresowe i profilaktyka - ppt pobierz">
            <a:extLst>
              <a:ext uri="{FF2B5EF4-FFF2-40B4-BE49-F238E27FC236}">
                <a16:creationId xmlns:a16="http://schemas.microsoft.com/office/drawing/2014/main" id="{FBFBA32E-1CD3-42C2-ACAD-74662CCDDC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942" y="2065867"/>
            <a:ext cx="4866216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Znaczenie profilaktyki zdrowotnej w utrzymaniu sprawności do  długowieczności Małgorzata Kaczmarczyk Kielce, 15 czerwca 2016 roku. - ppt  pobierz">
            <a:extLst>
              <a:ext uri="{FF2B5EF4-FFF2-40B4-BE49-F238E27FC236}">
                <a16:creationId xmlns:a16="http://schemas.microsoft.com/office/drawing/2014/main" id="{CF7762CB-10D7-4F0D-BE68-9F1A6A519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42" y="2146041"/>
            <a:ext cx="6743819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00627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5B39A1-5252-4379-8833-F75305B1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l-PL" b="0" i="0" u="none" strike="noStrike" dirty="0">
                <a:solidFill>
                  <a:srgbClr val="000000"/>
                </a:solidFill>
                <a:effectLst/>
                <a:latin typeface="NNDagny"/>
                <a:hlinkClick r:id="rId2"/>
              </a:rPr>
            </a:br>
            <a:r>
              <a:rPr lang="pl-PL" b="1" i="0" dirty="0">
                <a:effectLst/>
                <a:latin typeface="+mn-lt"/>
              </a:rPr>
              <a:t>Co to jest profilaktyka zdrowotna?</a:t>
            </a:r>
            <a:br>
              <a:rPr lang="pl-PL" b="1" i="0" dirty="0">
                <a:effectLst/>
                <a:latin typeface="+mn-lt"/>
              </a:rPr>
            </a:br>
            <a:endParaRPr lang="pl-PL" dirty="0">
              <a:latin typeface="+mn-lt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C3C6B64-F34F-460C-AF43-B72808E21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79104"/>
            <a:ext cx="4782492" cy="4349268"/>
          </a:xfrm>
        </p:spPr>
        <p:txBody>
          <a:bodyPr>
            <a:normAutofit lnSpcReduction="10000"/>
          </a:bodyPr>
          <a:lstStyle/>
          <a:p>
            <a:r>
              <a:rPr lang="pl-PL" b="0" i="0" dirty="0">
                <a:effectLst/>
              </a:rPr>
              <a:t>O profilaktyce zdrowotnej mówi się coraz częściej. Niestety, mimo to jeszcze spora część społeczeństwa nie do końca zdaje sobie sprawę z tego, jak właściwie dbać o swoje zdrowie. Raport opublikowany w 2018 roku przez Narodowy Instytut Zdrowia Publicznego – Państwowy Zakład Higieny (NIZP-PZH) pokazuje, że wiele osób nie wie, czym są czynniki ryzyka, lub nie potrafi ich wymienić (40% badanych). Nie widzi również związku </a:t>
            </a:r>
            <a:r>
              <a:rPr lang="pl-PL" b="0" i="0" dirty="0" err="1">
                <a:effectLst/>
              </a:rPr>
              <a:t>przyczynowo-skutkowego</a:t>
            </a:r>
            <a:r>
              <a:rPr lang="pl-PL" b="0" i="0" dirty="0">
                <a:effectLst/>
              </a:rPr>
              <a:t> między swoim stylem życia a chorobami cywilizacyjnymi. Dlatego profilaktyka zdrowotna powinna być szeroko promowana. Warto zdawać sobie sprawę, że działania z nią związane nie są trudne i nie kosztują dużo.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CBB3A56-86D3-4AE1-A257-87E94D559A0F}"/>
              </a:ext>
            </a:extLst>
          </p:cNvPr>
          <p:cNvSpPr txBox="1"/>
          <p:nvPr/>
        </p:nvSpPr>
        <p:spPr>
          <a:xfrm>
            <a:off x="5621747" y="1745150"/>
            <a:ext cx="55399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b="0" i="0" dirty="0">
                <a:effectLst/>
              </a:rPr>
              <a:t>Wiele z naszych codziennych </a:t>
            </a:r>
            <a:r>
              <a:rPr lang="pl-PL" b="0" i="0" dirty="0" err="1">
                <a:effectLst/>
              </a:rPr>
              <a:t>zachowań</a:t>
            </a:r>
            <a:r>
              <a:rPr lang="pl-PL" b="0" i="0" dirty="0">
                <a:effectLst/>
              </a:rPr>
              <a:t> wpływa na zmniejszenie ryzyka rozwoju choroby. Należą do nich: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effectLst/>
              </a:rPr>
              <a:t>dieta, zbilansowana pod względem liczby kalorii oraz składników odżywczych, takich jak węglowodany, białko, tłuszcz, mikro- i makroelementy, urozmaicona i odpowiednia dla danej płci, danego wieku, charakteru pracy i ogólnego stanu zdrowia - wskazówki dla zdrowych osób znajdziesz w Piramidzie Zdrowego Żywienia i Aktywności Fizycznej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effectLst/>
              </a:rPr>
              <a:t>ruch, stosowny do wieku, stanu zdrowia, sylwetki, stylu życia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effectLst/>
              </a:rPr>
              <a:t>wykształcenie w sobie umiejętności radzenia sobie z trudnymi sytuacjami, w tym wypracowanie sposobu na zachowanie równowagi psychicznej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effectLst/>
              </a:rPr>
              <a:t>poddawanie się okresowym kontrolom lekarskim, profilaktycznym badaniom oraz przestrzeganie wszystkich zaleceń lekarskich podczas choroby i rekonwalescencji.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70671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E8F4384-53F4-4359-860D-8B872465A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800"/>
              <a:t>Prezentacje Przygotował</a:t>
            </a:r>
          </a:p>
          <a:p>
            <a:pPr algn="ctr"/>
            <a:r>
              <a:rPr lang="pl-PL" sz="2800" dirty="0"/>
              <a:t>Antoni Zaradniak</a:t>
            </a:r>
          </a:p>
        </p:txBody>
      </p:sp>
    </p:spTree>
    <p:extLst>
      <p:ext uri="{BB962C8B-B14F-4D97-AF65-F5344CB8AC3E}">
        <p14:creationId xmlns:p14="http://schemas.microsoft.com/office/powerpoint/2010/main" val="223904577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lepienie niebieskie">
  <a:themeElements>
    <a:clrScheme name="Sklepienie niebieski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Sklepienie niebieski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klepienie niebieski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TM03457452[[fn=Sklepienie niebieskie]]</Template>
  <TotalTime>70</TotalTime>
  <Words>542</Words>
  <Application>Microsoft Office PowerPoint</Application>
  <PresentationFormat>Panoramiczny</PresentationFormat>
  <Paragraphs>21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NNDagny</vt:lpstr>
      <vt:lpstr>Roboto Condensed</vt:lpstr>
      <vt:lpstr>Sklepienie niebieskie</vt:lpstr>
      <vt:lpstr>Samokontrola zdrowia i samobadanie oraz profilaktyka i badania profilaktyczne</vt:lpstr>
      <vt:lpstr>1. samobadanie  zdrowia</vt:lpstr>
      <vt:lpstr>Jakie choroby pomaga wykryć regularne samobadanie? </vt:lpstr>
      <vt:lpstr>2.Samokontrola zdrowia</vt:lpstr>
      <vt:lpstr>Dlaczego warto badać się samodzielnie? Samokontrola zdrowia to przewaga na starcie! </vt:lpstr>
      <vt:lpstr>3.Profilaktyka zdrowotna</vt:lpstr>
      <vt:lpstr> Co to jest profilaktyka zdrowotna? 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Samokontrola zdrowia i samobadanie oraz profilaktyka i badania profilaktyczne</dc:title>
  <dc:creator>Antoni Zaradniak</dc:creator>
  <cp:lastModifiedBy>Antoni Zaradniak</cp:lastModifiedBy>
  <cp:revision>11</cp:revision>
  <dcterms:created xsi:type="dcterms:W3CDTF">2022-01-02T17:01:40Z</dcterms:created>
  <dcterms:modified xsi:type="dcterms:W3CDTF">2022-01-03T18:53:46Z</dcterms:modified>
</cp:coreProperties>
</file>