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70" r:id="rId10"/>
    <p:sldId id="265" r:id="rId11"/>
    <p:sldId id="27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7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7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074F12-AA26-4AC8-9962-C36BB8F32554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3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csharp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roko.bg/" TargetMode="External"/><Relationship Id="rId5" Type="http://schemas.openxmlformats.org/officeDocument/2006/relationships/hyperlink" Target="https://24ins.bg/" TargetMode="External"/><Relationship Id="rId4" Type="http://schemas.openxmlformats.org/officeDocument/2006/relationships/hyperlink" Target="https://www.dzi.bg/bg/%D0%B7%D0%B0-%D1%84%D0%B8%D1%80%D0%BC%D0%B8/%D0%B0%D0%B2%D1%82%D0%BE%D0%BC%D0%BE%D0%B1%D0%B8%D0%BB%D0%BD%D0%BE-%D0%B7%D0%B0%D1%81%D1%82%D1%80%D0%B0%D1%85%D0%BE%D0%B2%D0%B0%D0%BD%D0%B5/%D0%BA%D0%B0%D1%81%D0%BA%D0%B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665475"/>
            <a:ext cx="7787955" cy="1527050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ic Sans MS" panose="030F0702030302020204" pitchFamily="66" charset="0"/>
              </a:rPr>
              <a:t>Застрахователна система за автомобили 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956" y="6330395"/>
            <a:ext cx="7787957" cy="763525"/>
          </a:xfrm>
        </p:spPr>
        <p:txBody>
          <a:bodyPr>
            <a:normAutofit/>
          </a:bodyPr>
          <a:lstStyle/>
          <a:p>
            <a:r>
              <a:rPr lang="bg-BG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Изготвил: </a:t>
            </a:r>
            <a:r>
              <a:rPr lang="bg-BG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Георги Павлов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60" y="1749245"/>
            <a:ext cx="855148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800" dirty="0" err="1"/>
              <a:t>Реализацията</a:t>
            </a:r>
            <a:r>
              <a:rPr lang="ru-RU" sz="1800" dirty="0"/>
              <a:t> на система за </a:t>
            </a:r>
            <a:r>
              <a:rPr lang="ru-RU" sz="1800" dirty="0" err="1"/>
              <a:t>електронно</a:t>
            </a:r>
            <a:r>
              <a:rPr lang="ru-RU" sz="1800" dirty="0"/>
              <a:t> </a:t>
            </a:r>
            <a:r>
              <a:rPr lang="ru-RU" sz="1800" dirty="0" err="1"/>
              <a:t>застраховане</a:t>
            </a:r>
            <a:r>
              <a:rPr lang="ru-RU" sz="1800" dirty="0"/>
              <a:t> чрез </a:t>
            </a:r>
            <a:r>
              <a:rPr lang="ru-RU" sz="1800" dirty="0" err="1"/>
              <a:t>прилагане</a:t>
            </a:r>
            <a:r>
              <a:rPr lang="ru-RU" sz="1800" dirty="0"/>
              <a:t> на форма за </a:t>
            </a:r>
            <a:r>
              <a:rPr lang="ru-RU" sz="1800" dirty="0" err="1"/>
              <a:t>различни</a:t>
            </a:r>
            <a:r>
              <a:rPr lang="ru-RU" sz="1800" dirty="0"/>
              <a:t> </a:t>
            </a:r>
            <a:r>
              <a:rPr lang="ru-RU" sz="1800" dirty="0" err="1"/>
              <a:t>застраховки</a:t>
            </a:r>
            <a:r>
              <a:rPr lang="ru-RU" sz="1800" dirty="0"/>
              <a:t> </a:t>
            </a:r>
            <a:r>
              <a:rPr lang="ru-RU" sz="1800" dirty="0" err="1"/>
              <a:t>предлага</a:t>
            </a:r>
            <a:r>
              <a:rPr lang="ru-RU" sz="1800" dirty="0"/>
              <a:t> </a:t>
            </a:r>
            <a:r>
              <a:rPr lang="ru-RU" sz="1800" dirty="0" err="1"/>
              <a:t>следните</a:t>
            </a:r>
            <a:r>
              <a:rPr lang="ru-RU" sz="1800" dirty="0"/>
              <a:t> </a:t>
            </a:r>
            <a:r>
              <a:rPr lang="ru-RU" sz="1800" dirty="0" err="1"/>
              <a:t>предимства</a:t>
            </a:r>
            <a:r>
              <a:rPr lang="ru-RU" sz="1800" dirty="0"/>
              <a:t>:</a:t>
            </a:r>
            <a:endParaRPr lang="bg-BG" sz="160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965" y="2818180"/>
            <a:ext cx="7940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1. Съкращаване времетраенето за застраховане;</a:t>
            </a:r>
            <a:endParaRPr lang="en-US" dirty="0"/>
          </a:p>
          <a:p>
            <a:r>
              <a:rPr lang="bg-BG" dirty="0"/>
              <a:t>2. Намалява се ангажираността на застрахователните брокери в застрахователния процес;</a:t>
            </a:r>
            <a:endParaRPr lang="en-US" dirty="0"/>
          </a:p>
          <a:p>
            <a:r>
              <a:rPr lang="bg-BG" dirty="0"/>
              <a:t>3. Освобождаване от нуждата за посещение на застрахователен офис;</a:t>
            </a:r>
            <a:endParaRPr lang="en-US" dirty="0"/>
          </a:p>
          <a:p>
            <a:r>
              <a:rPr lang="bg-BG" dirty="0"/>
              <a:t>4. При разглеждания метод за застраховка отпада необходимостта</a:t>
            </a:r>
            <a:endParaRPr lang="en-US" dirty="0"/>
          </a:p>
          <a:p>
            <a:r>
              <a:rPr lang="bg-BG" dirty="0"/>
              <a:t>от ползване на хартиен носител;</a:t>
            </a:r>
            <a:endParaRPr lang="bg-BG" sz="160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1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8085" y="222195"/>
            <a:ext cx="8229600" cy="1143000"/>
          </a:xfrm>
        </p:spPr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670" y="2512770"/>
            <a:ext cx="7940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Използван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е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трислоен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подход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означава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, че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приложението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ще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трислоен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структура.</a:t>
            </a:r>
          </a:p>
          <a:p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Класовете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- модели,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които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използвани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от мен 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USER,CAR,OWNER,COMPRAHENSIVE_COVER, INFO_COMPRAHENSIVE_COVER</a:t>
            </a:r>
          </a:p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USER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притежава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данните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за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дадения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юсър,както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връзка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със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съотвения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собственик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OWNER) 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Таблицата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CAR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връзка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със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OWNER (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много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1).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Таблицата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INFO_COMPRAHENSIVE_COVER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съдържа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връзка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CAR 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COMPRAHENSIVE_COVER.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Използвайки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подхода за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създаване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базата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данни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първа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генерираме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модели ,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които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притежават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същите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имана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Генериран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е 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класа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AutoDBEntities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който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имплементира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DbContext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59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143555" y="1596540"/>
            <a:ext cx="8704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Приложението ни започва от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MainWindow.xaml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чрез който извикваме страницата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Registration.xaml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.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Логиката и е дефинирана в класа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RegistrationViewModel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.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 като се направи необходимата валидация на данните, се прави проверка дали даденият </a:t>
            </a:r>
            <a:r>
              <a:rPr lang="bg-BG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юсър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съществува в базата.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2537" y="3429000"/>
            <a:ext cx="6638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601670" y="1749245"/>
            <a:ext cx="8085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това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продължаваме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методите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addNewOwner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() и 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addNewUser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където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обектите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биват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добавяни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като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редове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базата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данни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818180"/>
            <a:ext cx="5323640" cy="39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296260" y="1596540"/>
            <a:ext cx="8551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 като успешно преминем тази стъпка, и влезнем със създаденото ни име и парола  от главния прозорец пред нас се отваря прозорецът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NavigatorWindow.xaml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.</a:t>
            </a:r>
          </a:p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Преминавайки към неговата имплементация на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DataContext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стигаме до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NavigatorViewModel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 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В него наблюдаваме бизнес логиката ,чрез която преминаваме на  в страниците на прозореца – а именно –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NavigatorPage,Comprahensive.page,InsurancePage,CarPage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 </a:t>
            </a:r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Имплементацията за навигация в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NavigatorViewModel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6015" y="4185529"/>
            <a:ext cx="5170935" cy="26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9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296260" y="1749245"/>
            <a:ext cx="8390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За да направим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автокаско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даден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редно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добавили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такъв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следователно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преминаваме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CarPage.xaml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чиято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имплементация 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DataContext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намираме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в 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CarViewModel.cs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попълване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формата 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натискане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бутона за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добавяне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идва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ред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валидацията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39080" y="4019550"/>
            <a:ext cx="5760720" cy="28384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86849" y="4019550"/>
            <a:ext cx="576072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376730" y="1596540"/>
            <a:ext cx="8390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Следващата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стъпка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при успешно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добавяне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автомобил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би била да добавим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автокаско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,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застраховка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или да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изискаме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фактура.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Приносът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ми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към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проекта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продължава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добавянето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автокаско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,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затова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от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NavigatorPage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избираме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автокаско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</a:t>
            </a:r>
          </a:p>
          <a:p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Така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стигаме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до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ComprahensivePage.xaml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. От там в 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имплементацията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нейният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DataContext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–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ComprahensiveViewModel.cs</a:t>
            </a:r>
            <a:endParaRPr lang="ru-RU" sz="1500" dirty="0">
              <a:solidFill>
                <a:schemeClr val="bg1"/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Първо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попълваме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ListView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автомобилите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собственика</a:t>
            </a:r>
            <a:endParaRPr lang="ru-RU" sz="1500" dirty="0">
              <a:solidFill>
                <a:schemeClr val="bg1"/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br>
              <a:rPr lang="bg-BG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sz="1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490" y="3209777"/>
            <a:ext cx="5760720" cy="6515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5862" y="4192525"/>
            <a:ext cx="5133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0" y="1596540"/>
            <a:ext cx="9153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попълването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формата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натискаме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бутона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добави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 ,при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попълнените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данни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биват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валидирани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: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2859" y="2665475"/>
            <a:ext cx="5438282" cy="34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4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143555" y="1901950"/>
            <a:ext cx="8551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това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от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полето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формата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крайна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цена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последстном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следната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формула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ще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излезне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крайната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цена:</a:t>
            </a:r>
            <a:endParaRPr lang="bg-BG" sz="1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4130" y="3887115"/>
            <a:ext cx="3438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3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55" y="1901950"/>
            <a:ext cx="85514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Продължаваме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с 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командата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за бутон “</a:t>
            </a:r>
            <a:r>
              <a:rPr lang="ru-RU" sz="15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застраховай</a:t>
            </a:r>
            <a:r>
              <a:rPr lang="ru-RU" sz="15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”</a:t>
            </a:r>
            <a:endParaRPr lang="bg-BG" sz="1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6015" y="2512770"/>
            <a:ext cx="4610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bg-BG" dirty="0">
                <a:latin typeface="Comic Sans MS" panose="030F0702030302020204" pitchFamily="66" charset="0"/>
              </a:rPr>
              <a:t>Съдържание: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Увод</a:t>
            </a:r>
          </a:p>
          <a:p>
            <a:r>
              <a:rPr lang="bg-BG" dirty="0">
                <a:latin typeface="Comic Sans MS" panose="030F0702030302020204" pitchFamily="66" charset="0"/>
              </a:rPr>
              <a:t>Анализ на съществуващи разработки</a:t>
            </a:r>
          </a:p>
          <a:p>
            <a:r>
              <a:rPr lang="bg-BG" dirty="0">
                <a:latin typeface="Comic Sans MS" panose="030F0702030302020204" pitchFamily="66" charset="0"/>
              </a:rPr>
              <a:t>Проектиране</a:t>
            </a:r>
          </a:p>
          <a:p>
            <a:r>
              <a:rPr lang="bg-BG" dirty="0">
                <a:latin typeface="Comic Sans MS" panose="030F0702030302020204" pitchFamily="66" charset="0"/>
              </a:rPr>
              <a:t>Реализация</a:t>
            </a:r>
          </a:p>
          <a:p>
            <a:r>
              <a:rPr lang="bg-BG" dirty="0">
                <a:latin typeface="Comic Sans MS" panose="030F0702030302020204" pitchFamily="66" charset="0"/>
              </a:rPr>
              <a:t>Потребителско ръководство</a:t>
            </a:r>
          </a:p>
          <a:p>
            <a:r>
              <a:rPr lang="bg-BG" dirty="0">
                <a:latin typeface="Comic Sans MS" panose="030F0702030302020204" pitchFamily="66" charset="0"/>
              </a:rPr>
              <a:t>Заключение</a:t>
            </a:r>
          </a:p>
          <a:p>
            <a:r>
              <a:rPr lang="bg-BG" dirty="0">
                <a:latin typeface="Comic Sans MS" panose="030F0702030302020204" pitchFamily="66" charset="0"/>
              </a:rPr>
              <a:t>Литература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0790" y="222195"/>
            <a:ext cx="8229600" cy="11430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ic Sans MS" panose="030F0702030302020204" pitchFamily="66" charset="0"/>
              </a:rPr>
              <a:t>Потребителск</a:t>
            </a:r>
            <a:r>
              <a:rPr lang="en-US" sz="3200" dirty="0">
                <a:latin typeface="Comic Sans MS" panose="030F0702030302020204" pitchFamily="66" charset="0"/>
              </a:rPr>
              <a:t>o</a:t>
            </a:r>
            <a:r>
              <a:rPr lang="bg-BG" sz="3200" dirty="0">
                <a:latin typeface="Comic Sans MS" panose="030F0702030302020204" pitchFamily="66" charset="0"/>
              </a:rPr>
              <a:t> ръководство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6015" y="1901950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Логин форма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335" y="2970885"/>
            <a:ext cx="3044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Ако даденият потребител не притежава акаунт, ще е необходимо да премине към регистрация.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60" y="2512770"/>
            <a:ext cx="4721960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5195" y="1901950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Регистрационната форма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0935" y="2858897"/>
            <a:ext cx="27486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На фиг.14 е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представена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регистрационната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даден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юсър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 си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създаде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акаунт.Името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трябва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7 и 20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символаа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потребителят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7 и 20,паролата –  8-20,eгн-то 10 ,а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адресът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7 и 20 ! 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55" y="2431393"/>
            <a:ext cx="5047915" cy="22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0935" y="1901950"/>
            <a:ext cx="321961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След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успешно влезете в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акаунта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си,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ще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ви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излезе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прозорецът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представен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фиг.15.Ще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имате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право да изберете дали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искате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 направите 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добавяне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кола,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застраховка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автокаско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извличане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в файл(проверка в </a:t>
            </a:r>
            <a:r>
              <a:rPr lang="ru-RU" sz="1700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sz="1700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1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819" y="1443835"/>
            <a:ext cx="5446387" cy="32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1227" y="2054655"/>
            <a:ext cx="320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Нека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преминем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добавянето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819" y="1749245"/>
            <a:ext cx="5182820" cy="28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7283">
            <a:off x="837852" y="4545578"/>
            <a:ext cx="2595985" cy="19469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308" y="871938"/>
            <a:ext cx="641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Следва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попълване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на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зададената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форма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със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зададените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от нас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данни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 При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некоректно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попълнени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полета или не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попълнена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форма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бихме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получили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следното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съобщение</a:t>
            </a:r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5525" y="2992121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 успех съобщението е: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7" y="3234102"/>
            <a:ext cx="3907080" cy="336581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041054" y="3734410"/>
            <a:ext cx="3491180" cy="2552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6260" y="2807455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i="1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При грешни данни съобщението е: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9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44274" y="2650893"/>
            <a:ext cx="3049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Нека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 преминем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добавянето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автокаско.При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избор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автокаско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NavigatorPage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би се отворила </a:t>
            </a:r>
            <a:r>
              <a:rPr lang="ru-RU" dirty="0" err="1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следната</a:t>
            </a: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страница: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11" y="1749245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8095" y="2360065"/>
            <a:ext cx="24387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Може да се види как изглежда прозорецът на изминали тестове.Там юзърите имат право да прехвърлят последния правен тест или всички тестове на ексел таблица, за по-лесно преглеждане.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60" y="1749245"/>
            <a:ext cx="5497380" cy="30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2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</a:rPr>
              <a:t>Заключение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Настоящата</a:t>
            </a:r>
            <a:r>
              <a:rPr lang="ru-RU" dirty="0">
                <a:latin typeface="Comic Sans MS" panose="030F0702030302020204" pitchFamily="66" charset="0"/>
              </a:rPr>
              <a:t> разработка </a:t>
            </a:r>
            <a:r>
              <a:rPr lang="ru-RU" dirty="0" err="1">
                <a:latin typeface="Comic Sans MS" panose="030F0702030302020204" pitchFamily="66" charset="0"/>
              </a:rPr>
              <a:t>предоставя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една</a:t>
            </a:r>
            <a:r>
              <a:rPr lang="ru-RU" dirty="0">
                <a:latin typeface="Comic Sans MS" panose="030F0702030302020204" pitchFamily="66" charset="0"/>
              </a:rPr>
              <a:t>  система за </a:t>
            </a:r>
            <a:r>
              <a:rPr lang="ru-RU" dirty="0" err="1">
                <a:latin typeface="Comic Sans MS" panose="030F0702030302020204" pitchFamily="66" charset="0"/>
              </a:rPr>
              <a:t>застраховане</a:t>
            </a:r>
            <a:r>
              <a:rPr lang="ru-RU" dirty="0">
                <a:latin typeface="Comic Sans MS" panose="030F0702030302020204" pitchFamily="66" charset="0"/>
              </a:rPr>
              <a:t> и каско </a:t>
            </a:r>
            <a:r>
              <a:rPr lang="ru-RU" dirty="0" err="1">
                <a:latin typeface="Comic Sans MS" panose="030F0702030302020204" pitchFamily="66" charset="0"/>
              </a:rPr>
              <a:t>базирана</a:t>
            </a:r>
            <a:r>
              <a:rPr lang="ru-RU" dirty="0">
                <a:latin typeface="Comic Sans MS" panose="030F0702030302020204" pitchFamily="66" charset="0"/>
              </a:rPr>
              <a:t> на WPF . </a:t>
            </a:r>
            <a:r>
              <a:rPr lang="ru-RU" dirty="0" err="1">
                <a:latin typeface="Comic Sans MS" panose="030F0702030302020204" pitchFamily="66" charset="0"/>
              </a:rPr>
              <a:t>Използвана</a:t>
            </a:r>
            <a:r>
              <a:rPr lang="ru-RU" dirty="0">
                <a:latin typeface="Comic Sans MS" panose="030F0702030302020204" pitchFamily="66" charset="0"/>
              </a:rPr>
              <a:t> е методика за приложения в </a:t>
            </a:r>
            <a:r>
              <a:rPr lang="ru-RU" dirty="0" err="1">
                <a:latin typeface="Comic Sans MS" panose="030F0702030302020204" pitchFamily="66" charset="0"/>
              </a:rPr>
              <a:t>застрахователния</a:t>
            </a:r>
            <a:r>
              <a:rPr lang="ru-RU" dirty="0">
                <a:latin typeface="Comic Sans MS" panose="030F0702030302020204" pitchFamily="66" charset="0"/>
              </a:rPr>
              <a:t> сектор. </a:t>
            </a:r>
            <a:r>
              <a:rPr lang="ru-RU" dirty="0" err="1">
                <a:latin typeface="Comic Sans MS" panose="030F0702030302020204" pitchFamily="66" charset="0"/>
              </a:rPr>
              <a:t>Потребителите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могат</a:t>
            </a:r>
            <a:r>
              <a:rPr lang="ru-RU" dirty="0">
                <a:latin typeface="Comic Sans MS" panose="030F0702030302020204" pitchFamily="66" charset="0"/>
              </a:rPr>
              <a:t> да </a:t>
            </a:r>
            <a:r>
              <a:rPr lang="ru-RU" dirty="0" err="1">
                <a:latin typeface="Comic Sans MS" panose="030F0702030302020204" pitchFamily="66" charset="0"/>
              </a:rPr>
              <a:t>използват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системата</a:t>
            </a:r>
            <a:r>
              <a:rPr lang="ru-RU" dirty="0">
                <a:latin typeface="Comic Sans MS" panose="030F0702030302020204" pitchFamily="66" charset="0"/>
              </a:rPr>
              <a:t> за </a:t>
            </a:r>
            <a:r>
              <a:rPr lang="ru-RU" dirty="0" err="1">
                <a:latin typeface="Comic Sans MS" panose="030F0702030302020204" pitchFamily="66" charset="0"/>
              </a:rPr>
              <a:t>застраховане</a:t>
            </a:r>
            <a:r>
              <a:rPr lang="ru-RU" dirty="0">
                <a:latin typeface="Comic Sans MS" panose="030F0702030302020204" pitchFamily="66" charset="0"/>
              </a:rPr>
              <a:t> на автомобили,  при </a:t>
            </a:r>
            <a:r>
              <a:rPr lang="ru-RU" dirty="0" err="1">
                <a:latin typeface="Comic Sans MS" panose="030F0702030302020204" pitchFamily="66" charset="0"/>
              </a:rPr>
              <a:t>които</a:t>
            </a:r>
            <a:r>
              <a:rPr lang="ru-RU" dirty="0">
                <a:latin typeface="Comic Sans MS" panose="030F0702030302020204" pitchFamily="66" charset="0"/>
              </a:rPr>
              <a:t> отпада </a:t>
            </a:r>
            <a:r>
              <a:rPr lang="ru-RU" dirty="0" err="1">
                <a:latin typeface="Comic Sans MS" panose="030F0702030302020204" pitchFamily="66" charset="0"/>
              </a:rPr>
              <a:t>необходимостта</a:t>
            </a:r>
            <a:r>
              <a:rPr lang="ru-RU" dirty="0">
                <a:latin typeface="Comic Sans MS" panose="030F0702030302020204" pitchFamily="66" charset="0"/>
              </a:rPr>
              <a:t> от </a:t>
            </a:r>
            <a:r>
              <a:rPr lang="ru-RU" dirty="0" err="1">
                <a:latin typeface="Comic Sans MS" panose="030F0702030302020204" pitchFamily="66" charset="0"/>
              </a:rPr>
              <a:t>посещаване</a:t>
            </a:r>
            <a:r>
              <a:rPr lang="ru-RU" dirty="0">
                <a:latin typeface="Comic Sans MS" panose="030F0702030302020204" pitchFamily="66" charset="0"/>
              </a:rPr>
              <a:t> на офис. При </a:t>
            </a:r>
            <a:r>
              <a:rPr lang="ru-RU" dirty="0" err="1">
                <a:latin typeface="Comic Sans MS" panose="030F0702030302020204" pitchFamily="66" charset="0"/>
              </a:rPr>
              <a:t>поискване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r>
              <a:rPr lang="ru-RU" dirty="0" err="1">
                <a:latin typeface="Comic Sans MS" panose="030F0702030302020204" pitchFamily="66" charset="0"/>
              </a:rPr>
              <a:t>експедитивно</a:t>
            </a:r>
            <a:r>
              <a:rPr lang="ru-RU" dirty="0">
                <a:latin typeface="Comic Sans MS" panose="030F0702030302020204" pitchFamily="66" charset="0"/>
              </a:rPr>
              <a:t> се </a:t>
            </a:r>
            <a:r>
              <a:rPr lang="ru-RU" dirty="0" err="1">
                <a:latin typeface="Comic Sans MS" panose="030F0702030302020204" pitchFamily="66" charset="0"/>
              </a:rPr>
              <a:t>осигурява</a:t>
            </a:r>
            <a:r>
              <a:rPr lang="ru-RU" dirty="0">
                <a:latin typeface="Comic Sans MS" panose="030F0702030302020204" pitchFamily="66" charset="0"/>
              </a:rPr>
              <a:t> извлечение от </a:t>
            </a:r>
            <a:r>
              <a:rPr lang="ru-RU" dirty="0" err="1">
                <a:latin typeface="Comic Sans MS" panose="030F0702030302020204" pitchFamily="66" charset="0"/>
              </a:rPr>
              <a:t>наличните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данни</a:t>
            </a:r>
            <a:r>
              <a:rPr lang="ru-RU" dirty="0">
                <a:latin typeface="Comic Sans MS" panose="030F0702030302020204" pitchFamily="66" charset="0"/>
              </a:rPr>
              <a:t> за </a:t>
            </a:r>
            <a:r>
              <a:rPr lang="ru-RU" dirty="0" err="1">
                <a:latin typeface="Comic Sans MS" panose="030F0702030302020204" pitchFamily="66" charset="0"/>
              </a:rPr>
              <a:t>автокаско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застраховка</a:t>
            </a:r>
            <a:r>
              <a:rPr lang="ru-RU" dirty="0">
                <a:latin typeface="Comic Sans MS" panose="030F0702030302020204" pitchFamily="66" charset="0"/>
              </a:rPr>
              <a:t> на даден </a:t>
            </a:r>
            <a:r>
              <a:rPr lang="ru-RU" dirty="0" err="1">
                <a:latin typeface="Comic Sans MS" panose="030F0702030302020204" pitchFamily="66" charset="0"/>
              </a:rPr>
              <a:t>автомобил</a:t>
            </a:r>
            <a:r>
              <a:rPr lang="ru-RU" dirty="0">
                <a:latin typeface="Comic Sans MS" panose="030F0702030302020204" pitchFamily="66" charset="0"/>
              </a:rPr>
              <a:t>  по </a:t>
            </a:r>
            <a:r>
              <a:rPr lang="ru-RU" dirty="0" err="1">
                <a:latin typeface="Comic Sans MS" panose="030F0702030302020204" pitchFamily="66" charset="0"/>
              </a:rPr>
              <a:t>електронен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път</a:t>
            </a:r>
            <a:r>
              <a:rPr lang="ru-RU" dirty="0">
                <a:latin typeface="Comic Sans MS" panose="030F0702030302020204" pitchFamily="66" charset="0"/>
              </a:rPr>
              <a:t>. </a:t>
            </a:r>
            <a:r>
              <a:rPr lang="ru-RU" dirty="0" err="1">
                <a:latin typeface="Comic Sans MS" panose="030F0702030302020204" pitchFamily="66" charset="0"/>
              </a:rPr>
              <a:t>Разгледаната</a:t>
            </a:r>
            <a:r>
              <a:rPr lang="ru-RU" dirty="0">
                <a:latin typeface="Comic Sans MS" panose="030F0702030302020204" pitchFamily="66" charset="0"/>
              </a:rPr>
              <a:t> система за онлайн </a:t>
            </a:r>
            <a:r>
              <a:rPr lang="ru-RU" dirty="0" err="1">
                <a:latin typeface="Comic Sans MS" panose="030F0702030302020204" pitchFamily="66" charset="0"/>
              </a:rPr>
              <a:t>застраховане</a:t>
            </a:r>
            <a:r>
              <a:rPr lang="ru-RU" dirty="0">
                <a:latin typeface="Comic Sans MS" panose="030F0702030302020204" pitchFamily="66" charset="0"/>
              </a:rPr>
              <a:t> се </a:t>
            </a:r>
            <a:r>
              <a:rPr lang="ru-RU" dirty="0" err="1">
                <a:latin typeface="Comic Sans MS" panose="030F0702030302020204" pitchFamily="66" charset="0"/>
              </a:rPr>
              <a:t>използва</a:t>
            </a:r>
            <a:r>
              <a:rPr lang="ru-RU" dirty="0">
                <a:latin typeface="Comic Sans MS" panose="030F0702030302020204" pitchFamily="66" charset="0"/>
              </a:rPr>
              <a:t> все </a:t>
            </a:r>
            <a:r>
              <a:rPr lang="ru-RU" dirty="0" err="1">
                <a:latin typeface="Comic Sans MS" panose="030F0702030302020204" pitchFamily="66" charset="0"/>
              </a:rPr>
              <a:t>по-често</a:t>
            </a:r>
            <a:r>
              <a:rPr lang="ru-RU" dirty="0">
                <a:latin typeface="Comic Sans MS" panose="030F0702030302020204" pitchFamily="66" charset="0"/>
              </a:rPr>
              <a:t> в </a:t>
            </a:r>
            <a:r>
              <a:rPr lang="ru-RU" dirty="0" err="1">
                <a:latin typeface="Comic Sans MS" panose="030F0702030302020204" pitchFamily="66" charset="0"/>
              </a:rPr>
              <a:t>практиката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ще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намира</a:t>
            </a:r>
            <a:r>
              <a:rPr lang="ru-RU" dirty="0">
                <a:latin typeface="Comic Sans MS" panose="030F0702030302020204" pitchFamily="66" charset="0"/>
              </a:rPr>
              <a:t> все </a:t>
            </a:r>
            <a:r>
              <a:rPr lang="ru-RU" dirty="0" err="1">
                <a:latin typeface="Comic Sans MS" panose="030F0702030302020204" pitchFamily="66" charset="0"/>
              </a:rPr>
              <a:t>по-широко</a:t>
            </a:r>
            <a:r>
              <a:rPr lang="ru-RU" dirty="0">
                <a:latin typeface="Comic Sans MS" panose="030F0702030302020204" pitchFamily="66" charset="0"/>
              </a:rPr>
              <a:t> приложение в </a:t>
            </a:r>
            <a:r>
              <a:rPr lang="ru-RU" dirty="0" err="1">
                <a:latin typeface="Comic Sans MS" panose="030F0702030302020204" pitchFamily="66" charset="0"/>
              </a:rPr>
              <a:t>съвременната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застрахователна</a:t>
            </a:r>
            <a:r>
              <a:rPr lang="ru-RU" dirty="0">
                <a:latin typeface="Comic Sans MS" panose="030F0702030302020204" pitchFamily="66" charset="0"/>
              </a:rPr>
              <a:t> система.</a:t>
            </a:r>
            <a:endParaRPr lang="bg-B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9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1291130"/>
            <a:ext cx="6108200" cy="91623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2512770"/>
            <a:ext cx="6108199" cy="4886559"/>
          </a:xfrm>
        </p:spPr>
        <p:txBody>
          <a:bodyPr/>
          <a:lstStyle/>
          <a:p>
            <a:r>
              <a:rPr lang="en-US" sz="1200" u="sng" dirty="0">
                <a:hlinkClick r:id="rId2"/>
              </a:rPr>
              <a:t>https://stackoverflow.com/</a:t>
            </a:r>
            <a:endParaRPr lang="en-US" sz="1200" dirty="0"/>
          </a:p>
          <a:p>
            <a:r>
              <a:rPr lang="en-US" sz="1200" u="sng" dirty="0">
                <a:hlinkClick r:id="rId3"/>
              </a:rPr>
              <a:t>https://docs.microsoft.com/en-us/dotnet/csharp/csharp</a:t>
            </a:r>
            <a:endParaRPr lang="en-US" sz="1200" dirty="0"/>
          </a:p>
          <a:p>
            <a:r>
              <a:rPr lang="bg-BG" sz="1200" u="sng" dirty="0">
                <a:hlinkClick r:id="rId4"/>
              </a:rPr>
              <a:t>https://www.dzi.bg/bg/%D0%B7%D0%B0-%D1%84%D0%B8%D1%80%D0%BC%D0%B8/%D0%B0%D0%B2%D1%82%D0%BE%D0%BC%D0%BE%D0%B1%D0%B8%D0%BB%D0%BD%D0%BE-%D0%B7%D0%B0%D1%81%D1%82%D1%80%D0%B0%D1%85%D0%BE%D0%B2%D0%B0%D0%BD%D0%B5/%D0%BA%D0%B0%D1%81%D0%BA%D0%BE</a:t>
            </a:r>
            <a:endParaRPr lang="en-US" sz="1200" dirty="0"/>
          </a:p>
          <a:p>
            <a:r>
              <a:rPr lang="bg-BG" sz="1200" u="sng" dirty="0">
                <a:hlinkClick r:id="rId5"/>
              </a:rPr>
              <a:t>https://24ins.bg/</a:t>
            </a:r>
            <a:endParaRPr lang="en-US" sz="1200" dirty="0"/>
          </a:p>
          <a:p>
            <a:r>
              <a:rPr lang="bg-BG" sz="1200" u="sng" dirty="0">
                <a:hlinkClick r:id="rId6"/>
              </a:rPr>
              <a:t>http://www.broko.bg/</a:t>
            </a:r>
            <a:endParaRPr lang="en-US" sz="1200" dirty="0"/>
          </a:p>
          <a:p>
            <a:pPr marL="0" indent="0">
              <a:buNone/>
            </a:pPr>
            <a:endParaRPr lang="bg-BG" sz="1200" dirty="0"/>
          </a:p>
          <a:p>
            <a:pPr marL="0" indent="0">
              <a:buNone/>
            </a:pP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190140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123590"/>
            <a:ext cx="7482545" cy="1068935"/>
          </a:xfrm>
        </p:spPr>
        <p:txBody>
          <a:bodyPr>
            <a:normAutofit/>
          </a:bodyPr>
          <a:lstStyle/>
          <a:p>
            <a:r>
              <a:rPr lang="bg-BG" sz="3600" dirty="0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3150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680310"/>
            <a:ext cx="6108200" cy="91623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</a:rPr>
              <a:t>Увод</a:t>
            </a:r>
            <a:br>
              <a:rPr lang="bg-BG" dirty="0"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2054655"/>
            <a:ext cx="6108200" cy="4376002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Застрахователни услуги претърпяват динамично развитие в 21 век. Започналото внедряване на застрахователните услуги в интернет довежда не само до подобрено потребителско изживяване  но и до засилена конкуренция на пазара и по-добри крайни услуги.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4375" y="2970885"/>
            <a:ext cx="7787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/>
              <a:t>Целта е да се проектира и реализира програма, която да съхранява и управлява информация за автомобили и водачи.  Реализира  се функционалност свързана с изчислението и издаването на застраховки и проверка за тяхната валидност.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69490"/>
            <a:ext cx="8398775" cy="1374345"/>
          </a:xfrm>
        </p:spPr>
        <p:txBody>
          <a:bodyPr>
            <a:normAutofit fontScale="90000"/>
          </a:bodyPr>
          <a:lstStyle/>
          <a:p>
            <a:pPr algn="ctr"/>
            <a:r>
              <a:rPr lang="bg-BG" b="1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Анализ на съществуващи разработки</a:t>
            </a:r>
            <a:endParaRPr lang="bg-BG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2360065"/>
            <a:ext cx="6108199" cy="4886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latin typeface="Comic Sans MS" panose="030F0702030302020204" pitchFamily="66" charset="0"/>
              </a:rPr>
              <a:t>Направен е анализ на три съществуващи разработки, наподобяващи моята система и  отговарящи на поставеното задание, както следва:</a:t>
            </a:r>
          </a:p>
          <a:p>
            <a:pPr marL="0" indent="0">
              <a:buNone/>
            </a:pPr>
            <a:endParaRPr lang="bg-BG" sz="20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bg-BG" sz="2000" dirty="0">
                <a:latin typeface="Comic Sans MS" panose="030F0702030302020204" pitchFamily="66" charset="0"/>
              </a:rPr>
              <a:t>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SDI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застраховане</a:t>
            </a:r>
            <a:endParaRPr lang="bg-BG" sz="20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Застраховане „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Broko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bg-BG" sz="20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bg-BG" sz="2000" dirty="0">
                <a:latin typeface="Comic Sans MS" panose="030F0702030302020204" pitchFamily="66" charset="0"/>
              </a:rPr>
              <a:t>„24инс“</a:t>
            </a:r>
            <a:endParaRPr lang="bg-BG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bg-BG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5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1" y="680310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ic Sans MS" panose="030F0702030302020204" pitchFamily="66" charset="0"/>
              </a:rPr>
              <a:t> </a:t>
            </a:r>
            <a:r>
              <a:rPr lang="bg-BG" dirty="0">
                <a:latin typeface="Comic Sans MS" panose="030F0702030302020204" pitchFamily="66" charset="0"/>
              </a:rPr>
              <a:t>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SDI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застраховане</a:t>
            </a:r>
            <a:br>
              <a:rPr lang="bg-BG" dirty="0">
                <a:latin typeface="Comic Sans MS" panose="030F0702030302020204" pitchFamily="66" charset="0"/>
              </a:rPr>
            </a:br>
            <a:r>
              <a:rPr lang="bg-BG" dirty="0">
                <a:latin typeface="Comic Sans MS" panose="030F0702030302020204" pitchFamily="66" charset="0"/>
              </a:rPr>
              <a:t> </a:t>
            </a:r>
            <a:br>
              <a:rPr lang="bg-BG" dirty="0">
                <a:latin typeface="Comic Sans MS" panose="030F0702030302020204" pitchFamily="66" charset="0"/>
              </a:rPr>
            </a:b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245"/>
            <a:ext cx="4040188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Положителни страни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61" y="2512770"/>
            <a:ext cx="4443527" cy="3311079"/>
          </a:xfrm>
        </p:spPr>
        <p:txBody>
          <a:bodyPr>
            <a:norm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bg-BG" sz="1800" dirty="0">
                <a:latin typeface="Comic Sans MS" panose="030F0702030302020204" pitchFamily="66" charset="0"/>
              </a:rPr>
              <a:t>Семпъл и лесен за навигация интерфейс;</a:t>
            </a:r>
          </a:p>
          <a:p>
            <a:pPr lvl="0" algn="l">
              <a:buFont typeface="Wingdings" panose="05000000000000000000" pitchFamily="2" charset="2"/>
              <a:buChar char="ü"/>
            </a:pPr>
            <a:r>
              <a:rPr lang="bg-BG" sz="1800" dirty="0">
                <a:latin typeface="Comic Sans MS" panose="030F0702030302020204" pitchFamily="66" charset="0"/>
              </a:rPr>
              <a:t>Приложението позволява повторно попълване на теста.</a:t>
            </a:r>
          </a:p>
          <a:p>
            <a:pPr algn="l"/>
            <a:endParaRPr lang="bg-BG" sz="1800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02789"/>
            <a:ext cx="4041775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Отрицателни страни</a:t>
            </a:r>
          </a:p>
          <a:p>
            <a:endParaRPr lang="bg-BG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355420" cy="3817625"/>
          </a:xfrm>
        </p:spPr>
        <p:txBody>
          <a:bodyPr>
            <a:noAutofit/>
          </a:bodyPr>
          <a:lstStyle/>
          <a:p>
            <a:pPr lvl="0" algn="l">
              <a:buFont typeface="Comic Sans MS" panose="030F0702030302020204" pitchFamily="66" charset="0"/>
              <a:buChar char="−"/>
            </a:pPr>
            <a:r>
              <a:rPr lang="bg-BG" sz="1800" dirty="0">
                <a:latin typeface="Comic Sans MS" panose="030F0702030302020204" pitchFamily="66" charset="0"/>
              </a:rPr>
              <a:t>Приложението няма форма за регистрация</a:t>
            </a:r>
            <a:r>
              <a:rPr lang="en-US" sz="1800" dirty="0">
                <a:latin typeface="Comic Sans MS" panose="030F0702030302020204" pitchFamily="66" charset="0"/>
              </a:rPr>
              <a:t>(</a:t>
            </a:r>
            <a:r>
              <a:rPr lang="bg-BG" sz="1800" dirty="0">
                <a:latin typeface="Comic Sans MS" panose="030F0702030302020204" pitchFamily="66" charset="0"/>
              </a:rPr>
              <a:t>липсва </a:t>
            </a:r>
            <a:r>
              <a:rPr lang="bg-BG" sz="1800" dirty="0" err="1">
                <a:latin typeface="Comic Sans MS" panose="030F0702030302020204" pitchFamily="66" charset="0"/>
              </a:rPr>
              <a:t>аутентикация</a:t>
            </a:r>
            <a:r>
              <a:rPr lang="bg-BG" sz="1800" dirty="0">
                <a:latin typeface="Comic Sans MS" panose="030F0702030302020204" pitchFamily="66" charset="0"/>
              </a:rPr>
              <a:t> на профил</a:t>
            </a:r>
            <a:r>
              <a:rPr lang="en-US" sz="1800" dirty="0">
                <a:latin typeface="Comic Sans MS" panose="030F0702030302020204" pitchFamily="66" charset="0"/>
              </a:rPr>
              <a:t>);</a:t>
            </a:r>
            <a:endParaRPr lang="bg-BG" sz="1800" dirty="0">
              <a:latin typeface="Comic Sans MS" panose="030F0702030302020204" pitchFamily="66" charset="0"/>
            </a:endParaRPr>
          </a:p>
          <a:p>
            <a:pPr lvl="0" algn="l">
              <a:buFont typeface="Comic Sans MS" panose="030F0702030302020204" pitchFamily="66" charset="0"/>
              <a:buChar char="−"/>
            </a:pPr>
            <a:endParaRPr lang="bg-BG" sz="1800" dirty="0">
              <a:latin typeface="Comic Sans MS" panose="030F0702030302020204" pitchFamily="66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"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не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използа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”https”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протокола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Comic Sans MS" panose="030F0702030302020204" pitchFamily="66" charset="0"/>
              <a:buChar char="−"/>
            </a:pPr>
            <a:endParaRPr lang="bg-BG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3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Застраховане „</a:t>
            </a:r>
            <a:r>
              <a:rPr lang="en-US" dirty="0" err="1"/>
              <a:t>Broko</a:t>
            </a:r>
            <a:r>
              <a:rPr lang="en-US" dirty="0"/>
              <a:t>”</a:t>
            </a:r>
            <a:br>
              <a:rPr lang="bg-BG" dirty="0">
                <a:latin typeface="Comic Sans MS" panose="030F0702030302020204" pitchFamily="66" charset="0"/>
              </a:rPr>
            </a:b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4646"/>
            <a:ext cx="4040188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Положителни страни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9150" y="2512771"/>
            <a:ext cx="4506538" cy="2748690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ru-RU" dirty="0" err="1">
                <a:latin typeface="Comic Sans MS" panose="030F0702030302020204" pitchFamily="66" charset="0"/>
              </a:rPr>
              <a:t>Безплатно</a:t>
            </a:r>
            <a:r>
              <a:rPr lang="ru-RU" dirty="0">
                <a:latin typeface="Comic Sans MS" panose="030F0702030302020204" pitchFamily="66" charset="0"/>
              </a:rPr>
              <a:t> приложение, </a:t>
            </a:r>
            <a:r>
              <a:rPr lang="ru-RU" dirty="0" err="1">
                <a:latin typeface="Comic Sans MS" panose="030F0702030302020204" pitchFamily="66" charset="0"/>
              </a:rPr>
              <a:t>което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го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превръща</a:t>
            </a:r>
            <a:r>
              <a:rPr lang="ru-RU" dirty="0">
                <a:latin typeface="Comic Sans MS" panose="030F0702030302020204" pitchFamily="66" charset="0"/>
              </a:rPr>
              <a:t> в </a:t>
            </a:r>
            <a:r>
              <a:rPr lang="ru-RU" dirty="0" err="1">
                <a:latin typeface="Comic Sans MS" panose="030F0702030302020204" pitchFamily="66" charset="0"/>
              </a:rPr>
              <a:t>лесен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достъпен</a:t>
            </a:r>
            <a:r>
              <a:rPr lang="ru-RU" dirty="0">
                <a:latin typeface="Comic Sans MS" panose="030F0702030302020204" pitchFamily="66" charset="0"/>
              </a:rPr>
              <a:t> начин за </a:t>
            </a:r>
            <a:r>
              <a:rPr lang="ru-RU" dirty="0" err="1">
                <a:latin typeface="Comic Sans MS" panose="030F0702030302020204" pitchFamily="66" charset="0"/>
              </a:rPr>
              <a:t>потребителите</a:t>
            </a:r>
            <a:r>
              <a:rPr lang="bg-BG" dirty="0">
                <a:latin typeface="Comic Sans MS" panose="030F0702030302020204" pitchFamily="66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 err="1">
                <a:latin typeface="Comic Sans MS" panose="030F0702030302020204" pitchFamily="66" charset="0"/>
              </a:rPr>
              <a:t>Съществуват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бутони</a:t>
            </a:r>
            <a:r>
              <a:rPr lang="ru-RU" dirty="0">
                <a:latin typeface="Comic Sans MS" panose="030F0702030302020204" pitchFamily="66" charset="0"/>
              </a:rPr>
              <a:t> за </a:t>
            </a:r>
            <a:r>
              <a:rPr lang="ru-RU" dirty="0" err="1">
                <a:latin typeface="Comic Sans MS" panose="030F0702030302020204" pitchFamily="66" charset="0"/>
              </a:rPr>
              <a:t>социални</a:t>
            </a:r>
            <a:r>
              <a:rPr lang="ru-RU" dirty="0">
                <a:latin typeface="Comic Sans MS" panose="030F0702030302020204" pitchFamily="66" charset="0"/>
              </a:rPr>
              <a:t> мрежи с цел реклама</a:t>
            </a:r>
            <a:endParaRPr lang="bg-BG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88" y="2613674"/>
            <a:ext cx="4041775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Отрицателни страни</a:t>
            </a:r>
          </a:p>
          <a:p>
            <a:endParaRPr lang="bg-BG" dirty="0">
              <a:latin typeface="Comic Sans MS" panose="030F0702030302020204" pitchFamily="66" charset="0"/>
            </a:endParaRPr>
          </a:p>
          <a:p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788" cy="1687450"/>
          </a:xfrm>
        </p:spPr>
        <p:txBody>
          <a:bodyPr>
            <a:normAutofit fontScale="70000" lnSpcReduction="20000"/>
          </a:bodyPr>
          <a:lstStyle/>
          <a:p>
            <a:pPr>
              <a:buFont typeface="Comic Sans MS" panose="030F0702030302020204" pitchFamily="66" charset="0"/>
              <a:buChar char="─"/>
            </a:pPr>
            <a:r>
              <a:rPr lang="bg-BG" dirty="0"/>
              <a:t>Лош потребителски интерфейс</a:t>
            </a:r>
            <a:endParaRPr lang="en-US" dirty="0"/>
          </a:p>
          <a:p>
            <a:pPr lvl="0" algn="l">
              <a:buFont typeface="Comic Sans MS" panose="030F0702030302020204" pitchFamily="66" charset="0"/>
              <a:buChar char="─"/>
            </a:pPr>
            <a:r>
              <a:rPr lang="bg-BG" dirty="0"/>
              <a:t>Незащитена комуникация със сайта</a:t>
            </a:r>
            <a:endParaRPr lang="en-US" dirty="0"/>
          </a:p>
          <a:p>
            <a:pPr lvl="0" algn="l">
              <a:buFont typeface="Comic Sans MS" panose="030F0702030302020204" pitchFamily="66" charset="0"/>
              <a:buChar char="─"/>
            </a:pPr>
            <a:endParaRPr lang="bg-BG" sz="1700" dirty="0"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endParaRPr lang="bg-BG" sz="17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0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680310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ic Sans MS" panose="030F0702030302020204" pitchFamily="66" charset="0"/>
              </a:rPr>
              <a:t>„Училище 6+“</a:t>
            </a:r>
            <a:br>
              <a:rPr lang="bg-BG" dirty="0">
                <a:latin typeface="Comic Sans MS" panose="030F0702030302020204" pitchFamily="66" charset="0"/>
              </a:rPr>
            </a:b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149" y="2665475"/>
            <a:ext cx="4040188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Положителни страни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2298270"/>
          </a:xfrm>
        </p:spPr>
        <p:txBody>
          <a:bodyPr>
            <a:normAutofit fontScale="70000" lnSpcReduction="20000"/>
          </a:bodyPr>
          <a:lstStyle/>
          <a:p>
            <a:pPr lvl="0" algn="l"/>
            <a:r>
              <a:rPr lang="bg-BG" dirty="0">
                <a:latin typeface="Comic Sans MS" panose="030F0702030302020204" pitchFamily="66" charset="0"/>
              </a:rPr>
              <a:t>Семпъл и лесен за навигация интерфейс;</a:t>
            </a:r>
          </a:p>
          <a:p>
            <a:pPr lvl="0"/>
            <a:r>
              <a:rPr lang="bg-BG" dirty="0">
                <a:latin typeface="Comic Sans MS" panose="030F0702030302020204" pitchFamily="66" charset="0"/>
              </a:rPr>
              <a:t>Атрактивен интерфейс</a:t>
            </a:r>
            <a:endParaRPr lang="bg-BG" dirty="0">
              <a:latin typeface="Comic Sans MS" panose="030F0702030302020204" pitchFamily="66" charset="0"/>
            </a:endParaRPr>
          </a:p>
          <a:p>
            <a:pPr lvl="0" algn="l"/>
            <a:r>
              <a:rPr lang="bg-BG" dirty="0">
                <a:latin typeface="Comic Sans MS" panose="030F0702030302020204" pitchFamily="66" charset="0"/>
              </a:rPr>
              <a:t>Безплатно приложение</a:t>
            </a:r>
          </a:p>
          <a:p>
            <a:pPr algn="l"/>
            <a:endParaRPr lang="bg-BG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974" y="2695082"/>
            <a:ext cx="4041775" cy="639762"/>
          </a:xfrm>
        </p:spPr>
        <p:txBody>
          <a:bodyPr/>
          <a:lstStyle/>
          <a:p>
            <a:r>
              <a:rPr lang="bg-BG" dirty="0">
                <a:latin typeface="Comic Sans MS" panose="030F0702030302020204" pitchFamily="66" charset="0"/>
              </a:rPr>
              <a:t>Отрицателни страни</a:t>
            </a:r>
          </a:p>
          <a:p>
            <a:endParaRPr lang="bg-BG" dirty="0">
              <a:latin typeface="Comic Sans MS" panose="030F0702030302020204" pitchFamily="66" charset="0"/>
            </a:endParaRPr>
          </a:p>
          <a:p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buFont typeface="Calibri" panose="020F0502020204030204" pitchFamily="34" charset="0"/>
              <a:buChar char="─"/>
            </a:pPr>
            <a:r>
              <a:rPr lang="ru-RU" sz="1700" dirty="0" err="1">
                <a:latin typeface="Comic Sans MS" panose="030F0702030302020204" pitchFamily="66" charset="0"/>
              </a:rPr>
              <a:t>Приложението</a:t>
            </a:r>
            <a:r>
              <a:rPr lang="ru-RU" sz="1700" dirty="0">
                <a:latin typeface="Comic Sans MS" panose="030F0702030302020204" pitchFamily="66" charset="0"/>
              </a:rPr>
              <a:t> </a:t>
            </a:r>
            <a:r>
              <a:rPr lang="ru-RU" sz="1700" dirty="0" err="1">
                <a:latin typeface="Comic Sans MS" panose="030F0702030302020204" pitchFamily="66" charset="0"/>
              </a:rPr>
              <a:t>няма</a:t>
            </a:r>
            <a:r>
              <a:rPr lang="ru-RU" sz="1700" dirty="0">
                <a:latin typeface="Comic Sans MS" panose="030F0702030302020204" pitchFamily="66" charset="0"/>
              </a:rPr>
              <a:t> форма за регистрация(</a:t>
            </a:r>
            <a:r>
              <a:rPr lang="ru-RU" sz="1700" dirty="0" err="1">
                <a:latin typeface="Comic Sans MS" panose="030F0702030302020204" pitchFamily="66" charset="0"/>
              </a:rPr>
              <a:t>липсва</a:t>
            </a:r>
            <a:r>
              <a:rPr lang="ru-RU" sz="1700" dirty="0">
                <a:latin typeface="Comic Sans MS" panose="030F0702030302020204" pitchFamily="66" charset="0"/>
              </a:rPr>
              <a:t> </a:t>
            </a:r>
            <a:r>
              <a:rPr lang="ru-RU" sz="1700" dirty="0" err="1">
                <a:latin typeface="Comic Sans MS" panose="030F0702030302020204" pitchFamily="66" charset="0"/>
              </a:rPr>
              <a:t>аутентикация</a:t>
            </a:r>
            <a:r>
              <a:rPr lang="ru-RU" sz="1700" dirty="0">
                <a:latin typeface="Comic Sans MS" panose="030F0702030302020204" pitchFamily="66" charset="0"/>
              </a:rPr>
              <a:t> на </a:t>
            </a:r>
            <a:r>
              <a:rPr lang="ru-RU" sz="1700" dirty="0" err="1">
                <a:latin typeface="Comic Sans MS" panose="030F0702030302020204" pitchFamily="66" charset="0"/>
              </a:rPr>
              <a:t>профил</a:t>
            </a:r>
            <a:r>
              <a:rPr lang="ru-RU" sz="1700" dirty="0">
                <a:latin typeface="Comic Sans MS" panose="030F0702030302020204" pitchFamily="66" charset="0"/>
              </a:rPr>
              <a:t>)</a:t>
            </a:r>
            <a:endParaRPr lang="bg-BG" sz="1700" dirty="0">
              <a:latin typeface="Comic Sans MS" panose="030F0702030302020204" pitchFamily="66" charset="0"/>
            </a:endParaRPr>
          </a:p>
          <a:p>
            <a:pPr algn="l">
              <a:buFont typeface="Calibri" panose="020F0502020204030204" pitchFamily="34" charset="0"/>
              <a:buChar char="─"/>
            </a:pPr>
            <a:endParaRPr lang="bg-BG" sz="17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680310"/>
            <a:ext cx="6108200" cy="916230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Comic Sans MS" panose="030F0702030302020204" pitchFamily="66" charset="0"/>
              </a:rPr>
              <a:t>Проектиране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2207360"/>
            <a:ext cx="6108199" cy="4886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Чрез </a:t>
            </a:r>
            <a:r>
              <a:rPr lang="ru-RU" sz="1800" dirty="0" err="1"/>
              <a:t>системата</a:t>
            </a:r>
            <a:r>
              <a:rPr lang="ru-RU" sz="1800" dirty="0"/>
              <a:t> да се </a:t>
            </a:r>
            <a:r>
              <a:rPr lang="ru-RU" sz="1800" dirty="0" err="1"/>
              <a:t>съкращава</a:t>
            </a:r>
            <a:r>
              <a:rPr lang="ru-RU" sz="1800" dirty="0"/>
              <a:t> </a:t>
            </a:r>
            <a:r>
              <a:rPr lang="ru-RU" sz="1800" dirty="0" err="1"/>
              <a:t>процеса</a:t>
            </a:r>
            <a:r>
              <a:rPr lang="ru-RU" sz="1800" dirty="0"/>
              <a:t> на </a:t>
            </a:r>
            <a:r>
              <a:rPr lang="ru-RU" sz="1800" dirty="0" err="1"/>
              <a:t>застраховане</a:t>
            </a:r>
            <a:r>
              <a:rPr lang="ru-RU" sz="1800" dirty="0"/>
              <a:t>. Онлайн </a:t>
            </a:r>
            <a:r>
              <a:rPr lang="ru-RU" sz="1800" dirty="0" err="1"/>
              <a:t>застраховането</a:t>
            </a:r>
            <a:r>
              <a:rPr lang="ru-RU" sz="1800" dirty="0"/>
              <a:t> </a:t>
            </a:r>
            <a:r>
              <a:rPr lang="ru-RU" sz="1800" dirty="0" err="1"/>
              <a:t>спомага</a:t>
            </a:r>
            <a:r>
              <a:rPr lang="ru-RU" sz="1800" dirty="0"/>
              <a:t> </a:t>
            </a:r>
            <a:r>
              <a:rPr lang="ru-RU" sz="1800" dirty="0" err="1"/>
              <a:t>клиентите</a:t>
            </a:r>
            <a:r>
              <a:rPr lang="ru-RU" sz="1800" dirty="0"/>
              <a:t> да </a:t>
            </a:r>
            <a:r>
              <a:rPr lang="ru-RU" sz="1800" dirty="0" err="1"/>
              <a:t>сключват</a:t>
            </a:r>
            <a:r>
              <a:rPr lang="ru-RU" sz="1800" dirty="0"/>
              <a:t> </a:t>
            </a:r>
            <a:r>
              <a:rPr lang="ru-RU" sz="1800" dirty="0" err="1"/>
              <a:t>застраховки</a:t>
            </a:r>
            <a:r>
              <a:rPr lang="ru-RU" sz="1800" dirty="0"/>
              <a:t> при </a:t>
            </a:r>
            <a:r>
              <a:rPr lang="ru-RU" sz="1800" dirty="0" err="1"/>
              <a:t>улеснена</a:t>
            </a:r>
            <a:r>
              <a:rPr lang="ru-RU" sz="1800" dirty="0"/>
              <a:t> процедура. При </a:t>
            </a:r>
            <a:r>
              <a:rPr lang="ru-RU" sz="1800" dirty="0" err="1"/>
              <a:t>необходимост</a:t>
            </a:r>
            <a:r>
              <a:rPr lang="ru-RU" sz="1800" dirty="0"/>
              <a:t> да се </a:t>
            </a:r>
            <a:r>
              <a:rPr lang="ru-RU" sz="1800" dirty="0" err="1"/>
              <a:t>предоставя</a:t>
            </a:r>
            <a:r>
              <a:rPr lang="ru-RU" sz="1800" dirty="0"/>
              <a:t> информация за </a:t>
            </a:r>
            <a:r>
              <a:rPr lang="ru-RU" sz="1800" dirty="0" err="1"/>
              <a:t>връзка</a:t>
            </a:r>
            <a:r>
              <a:rPr lang="ru-RU" sz="1800" dirty="0"/>
              <a:t> с </a:t>
            </a:r>
            <a:r>
              <a:rPr lang="ru-RU" sz="1800" dirty="0" err="1"/>
              <a:t>застрахователната</a:t>
            </a:r>
            <a:r>
              <a:rPr lang="ru-RU" sz="1800" dirty="0"/>
              <a:t> </a:t>
            </a:r>
            <a:r>
              <a:rPr lang="ru-RU" sz="1800" dirty="0" err="1"/>
              <a:t>агенция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Продуктът</a:t>
            </a:r>
            <a:r>
              <a:rPr lang="ru-RU" sz="1800" dirty="0"/>
              <a:t> </a:t>
            </a:r>
            <a:r>
              <a:rPr lang="ru-RU" sz="1800" dirty="0" err="1"/>
              <a:t>ще</a:t>
            </a:r>
            <a:r>
              <a:rPr lang="ru-RU" sz="1800" dirty="0"/>
              <a:t> </a:t>
            </a:r>
            <a:r>
              <a:rPr lang="ru-RU" sz="1800" dirty="0" err="1"/>
              <a:t>бъде</a:t>
            </a:r>
            <a:r>
              <a:rPr lang="ru-RU" sz="1800" dirty="0"/>
              <a:t> </a:t>
            </a:r>
            <a:r>
              <a:rPr lang="ru-RU" sz="1800" dirty="0" err="1"/>
              <a:t>използван</a:t>
            </a:r>
            <a:r>
              <a:rPr lang="ru-RU" sz="1800" dirty="0"/>
              <a:t> от </a:t>
            </a:r>
            <a:r>
              <a:rPr lang="ru-RU" sz="1800" dirty="0" err="1"/>
              <a:t>частни</a:t>
            </a:r>
            <a:r>
              <a:rPr lang="ru-RU" sz="1800" dirty="0"/>
              <a:t> и юридически лица за </a:t>
            </a:r>
            <a:r>
              <a:rPr lang="ru-RU" sz="1800" dirty="0" err="1"/>
              <a:t>застраховка</a:t>
            </a:r>
            <a:r>
              <a:rPr lang="ru-RU" sz="1800" dirty="0"/>
              <a:t> и </a:t>
            </a:r>
            <a:r>
              <a:rPr lang="ru-RU" sz="1800" dirty="0" err="1"/>
              <a:t>автокаско</a:t>
            </a:r>
            <a:r>
              <a:rPr lang="ru-RU" sz="1800" dirty="0"/>
              <a:t> на </a:t>
            </a:r>
            <a:r>
              <a:rPr lang="ru-RU" sz="1800" dirty="0" err="1"/>
              <a:t>техните</a:t>
            </a:r>
            <a:r>
              <a:rPr lang="ru-RU" sz="1800" dirty="0"/>
              <a:t> </a:t>
            </a:r>
            <a:r>
              <a:rPr lang="ru-RU" sz="1800" dirty="0" err="1"/>
              <a:t>превозни</a:t>
            </a:r>
            <a:r>
              <a:rPr lang="ru-RU" sz="1800" dirty="0"/>
              <a:t> средства </a:t>
            </a:r>
            <a:r>
              <a:rPr lang="en-US" sz="1800" dirty="0"/>
              <a:t>.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11663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2406</Template>
  <TotalTime>1141</TotalTime>
  <Words>1008</Words>
  <Application>Microsoft Office PowerPoint</Application>
  <PresentationFormat>On-screen Show (4:3)</PresentationFormat>
  <Paragraphs>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Comic Sans MS</vt:lpstr>
      <vt:lpstr>Times New Roman</vt:lpstr>
      <vt:lpstr>Wingdings</vt:lpstr>
      <vt:lpstr>Diseño predeterminado</vt:lpstr>
      <vt:lpstr>Застрахователна система за автомобили </vt:lpstr>
      <vt:lpstr>Съдържание:</vt:lpstr>
      <vt:lpstr>Увод </vt:lpstr>
      <vt:lpstr>PowerPoint Presentation</vt:lpstr>
      <vt:lpstr>Анализ на съществуващи разработки</vt:lpstr>
      <vt:lpstr>  „SDI“ застраховане   </vt:lpstr>
      <vt:lpstr>Застраховане „Broko” </vt:lpstr>
      <vt:lpstr>„Училище 6+“ </vt:lpstr>
      <vt:lpstr>Проектиране</vt:lpstr>
      <vt:lpstr>PowerPoint Presentation</vt:lpstr>
      <vt:lpstr>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Потребителскo ръководство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Литература</vt:lpstr>
      <vt:lpstr>Благодаря за вниманието!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Pavlov, Georgi</cp:lastModifiedBy>
  <cp:revision>132</cp:revision>
  <dcterms:created xsi:type="dcterms:W3CDTF">2013-08-21T19:17:07Z</dcterms:created>
  <dcterms:modified xsi:type="dcterms:W3CDTF">2017-06-15T06:06:36Z</dcterms:modified>
</cp:coreProperties>
</file>