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1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32" name="Правоъгъл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Правоъгъл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авоъгъл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авоъгъл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Правоъгъл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56" name="Правоъгъл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Правоъгъл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Правоъгъл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Правоъгъл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вободна форма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Свободна форма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Свободна форма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Свободна форма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Свободна форма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Свободна форма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Свободна форма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Свободна форма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Свободна форма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Свободна форма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Свободна форма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Свободна форма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Свободна форма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Свободна форма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Свободна форма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авоъгъл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авоъгъл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Правоъгъл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авоъгъл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авоъгъл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авоъгъл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Правоъгъл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авоъгъл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авоъгъл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авоъгъл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Правоъгъл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Право съединение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аво съединение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аво съединение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аво съединение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 dirty="0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grpSp>
        <p:nvGrpSpPr>
          <p:cNvPr id="14" name="Групиране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аво съединение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аво съединение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иране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аво съединение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аво съединение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авоъгъл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авоъгъл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23D56D-3D6D-4661-9CE5-0A0F9DDDF529}" type="datetimeFigureOut">
              <a:rPr lang="bg-BG" smtClean="0"/>
              <a:t>1.6.2016 г.</a:t>
            </a:fld>
            <a:endParaRPr lang="bg-BG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g-BG" dirty="0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0853BA8-4ED9-4230-AC5C-6B8D510EC28D}" type="slidenum">
              <a:rPr lang="bg-BG" smtClean="0"/>
              <a:t>‹#›</a:t>
            </a:fld>
            <a:endParaRPr lang="bg-BG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 rot="20689078">
            <a:off x="172991" y="232988"/>
            <a:ext cx="4953000" cy="1981200"/>
          </a:xfrm>
        </p:spPr>
        <p:txBody>
          <a:bodyPr>
            <a:normAutofit fontScale="90000"/>
          </a:bodyPr>
          <a:lstStyle/>
          <a:p>
            <a:pPr algn="l"/>
            <a:r>
              <a:rPr lang="bg-BG" i="1" dirty="0">
                <a:solidFill>
                  <a:schemeClr val="tx1"/>
                </a:solidFill>
              </a:rPr>
              <a:t/>
            </a:r>
            <a:br>
              <a:rPr lang="bg-BG" i="1" dirty="0">
                <a:solidFill>
                  <a:schemeClr val="tx1"/>
                </a:solidFill>
              </a:rPr>
            </a:br>
            <a:r>
              <a:rPr lang="ru-RU" sz="3600" i="1" dirty="0">
                <a:solidFill>
                  <a:schemeClr val="tx1"/>
                </a:solidFill>
              </a:rPr>
              <a:t> </a:t>
            </a:r>
            <a:r>
              <a:rPr lang="ru-RU" sz="4000" b="1" i="1" dirty="0" smtClean="0">
                <a:solidFill>
                  <a:schemeClr val="tx1"/>
                </a:solidFill>
                <a:latin typeface="GOST type A" panose="020B0500000000000000" pitchFamily="34" charset="0"/>
              </a:rPr>
              <a:t>Алгоритми </a:t>
            </a:r>
            <a:r>
              <a:rPr lang="ru-RU" sz="4000" b="1" i="1" dirty="0">
                <a:solidFill>
                  <a:schemeClr val="tx1"/>
                </a:solidFill>
                <a:latin typeface="GOST type A" panose="020B0500000000000000" pitchFamily="34" charset="0"/>
              </a:rPr>
              <a:t>за сортиране. </a:t>
            </a:r>
            <a:r>
              <a:rPr lang="en-US" sz="4000" b="1" i="1" dirty="0" smtClean="0">
                <a:solidFill>
                  <a:schemeClr val="tx1"/>
                </a:solidFill>
                <a:latin typeface="GOST type A" panose="020B0500000000000000" pitchFamily="34" charset="0"/>
              </a:rPr>
              <a:t/>
            </a:r>
            <a:br>
              <a:rPr lang="en-US" sz="4000" b="1" i="1" dirty="0" smtClean="0">
                <a:solidFill>
                  <a:schemeClr val="tx1"/>
                </a:solidFill>
                <a:latin typeface="GOST type A" panose="020B0500000000000000" pitchFamily="34" charset="0"/>
              </a:rPr>
            </a:br>
            <a:r>
              <a:rPr lang="ru-RU" sz="4000" b="1" i="1" dirty="0" smtClean="0">
                <a:solidFill>
                  <a:schemeClr val="tx1"/>
                </a:solidFill>
                <a:latin typeface="GOST type A" panose="020B0500000000000000" pitchFamily="34" charset="0"/>
              </a:rPr>
              <a:t>Шейкър </a:t>
            </a:r>
            <a:r>
              <a:rPr lang="ru-RU" sz="4000" b="1" i="1" dirty="0">
                <a:solidFill>
                  <a:schemeClr val="tx1"/>
                </a:solidFill>
                <a:latin typeface="GOST type A" panose="020B0500000000000000" pitchFamily="34" charset="0"/>
              </a:rPr>
              <a:t>сортировка. </a:t>
            </a:r>
            <a:endParaRPr lang="bg-BG" sz="4000" b="1" i="1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9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Какво</a:t>
            </a:r>
            <a:r>
              <a:rPr lang="en-US" dirty="0" smtClean="0"/>
              <a:t> </a:t>
            </a:r>
            <a:r>
              <a:rPr lang="bg-BG" dirty="0" smtClean="0"/>
              <a:t>е алгоритъм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O</a:t>
            </a:r>
            <a:r>
              <a:rPr lang="bg-BG" dirty="0" smtClean="0"/>
              <a:t>граничен </a:t>
            </a:r>
            <a:r>
              <a:rPr lang="bg-BG" dirty="0"/>
              <a:t>набор от инструкции, които </a:t>
            </a:r>
            <a:r>
              <a:rPr lang="bg-BG" dirty="0" smtClean="0"/>
              <a:t>задават  </a:t>
            </a:r>
            <a:r>
              <a:rPr lang="bg-BG" dirty="0"/>
              <a:t>поредица от </a:t>
            </a:r>
            <a:r>
              <a:rPr lang="bg-BG" dirty="0" smtClean="0"/>
              <a:t>операции</a:t>
            </a:r>
            <a:r>
              <a:rPr lang="en-US" dirty="0" smtClean="0"/>
              <a:t> </a:t>
            </a:r>
            <a:r>
              <a:rPr lang="bg-BG" dirty="0" smtClean="0"/>
              <a:t>с </a:t>
            </a:r>
            <a:r>
              <a:rPr lang="bg-BG" dirty="0"/>
              <a:t>цел решаване на конкретен </a:t>
            </a:r>
            <a:r>
              <a:rPr lang="bg-BG" dirty="0" smtClean="0"/>
              <a:t>проблем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48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n-lt"/>
              </a:rPr>
              <a:t>Алгоритми за сортиране.</a:t>
            </a:r>
            <a:endParaRPr lang="bg-BG" dirty="0"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. </a:t>
            </a:r>
            <a:r>
              <a:rPr lang="ru-RU" sz="2400" dirty="0" err="1"/>
              <a:t>Някои</a:t>
            </a:r>
            <a:r>
              <a:rPr lang="ru-RU" sz="2400" dirty="0"/>
              <a:t> от </a:t>
            </a:r>
            <a:r>
              <a:rPr lang="ru-RU" sz="2400" dirty="0" err="1"/>
              <a:t>тези</a:t>
            </a:r>
            <a:r>
              <a:rPr lang="ru-RU" sz="2400" dirty="0"/>
              <a:t> </a:t>
            </a:r>
            <a:r>
              <a:rPr lang="ru-RU" sz="2400" dirty="0" err="1"/>
              <a:t>алгоритми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прости адаптации на </a:t>
            </a:r>
            <a:r>
              <a:rPr lang="ru-RU" sz="2400" dirty="0" err="1"/>
              <a:t>схеми</a:t>
            </a:r>
            <a:r>
              <a:rPr lang="ru-RU" sz="2400" dirty="0"/>
              <a:t>, </a:t>
            </a:r>
            <a:r>
              <a:rPr lang="ru-RU" sz="2400" dirty="0" err="1"/>
              <a:t>които</a:t>
            </a:r>
            <a:r>
              <a:rPr lang="ru-RU" sz="2400" dirty="0"/>
              <a:t> </a:t>
            </a:r>
            <a:r>
              <a:rPr lang="ru-RU" sz="2400" dirty="0" err="1"/>
              <a:t>използваме</a:t>
            </a:r>
            <a:r>
              <a:rPr lang="ru-RU" sz="2400" dirty="0"/>
              <a:t> в </a:t>
            </a:r>
            <a:r>
              <a:rPr lang="ru-RU" sz="2400" dirty="0" err="1"/>
              <a:t>ежедневието</a:t>
            </a:r>
            <a:r>
              <a:rPr lang="ru-RU" sz="2400" dirty="0"/>
              <a:t>. </a:t>
            </a:r>
            <a:r>
              <a:rPr lang="ru-RU" sz="2400" dirty="0" err="1"/>
              <a:t>Други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напълно</a:t>
            </a:r>
            <a:r>
              <a:rPr lang="ru-RU" sz="2400" dirty="0"/>
              <a:t> </a:t>
            </a:r>
            <a:r>
              <a:rPr lang="ru-RU" sz="2400" dirty="0" err="1"/>
              <a:t>чужди</a:t>
            </a:r>
            <a:r>
              <a:rPr lang="ru-RU" sz="2400" dirty="0"/>
              <a:t> на </a:t>
            </a:r>
            <a:r>
              <a:rPr lang="ru-RU" sz="2400" dirty="0" err="1"/>
              <a:t>това</a:t>
            </a:r>
            <a:r>
              <a:rPr lang="ru-RU" sz="2400" dirty="0"/>
              <a:t> как </a:t>
            </a:r>
            <a:r>
              <a:rPr lang="ru-RU" sz="2400" dirty="0" err="1"/>
              <a:t>хората</a:t>
            </a:r>
            <a:r>
              <a:rPr lang="ru-RU" sz="2400" dirty="0"/>
              <a:t> </a:t>
            </a:r>
            <a:r>
              <a:rPr lang="ru-RU" sz="2400" dirty="0" smtClean="0"/>
              <a:t>правят </a:t>
            </a:r>
            <a:r>
              <a:rPr lang="ru-RU" sz="2400" dirty="0" err="1" smtClean="0"/>
              <a:t>неща</a:t>
            </a:r>
            <a:r>
              <a:rPr lang="ru-RU" sz="2400" dirty="0" smtClean="0"/>
              <a:t>, </a:t>
            </a:r>
            <a:r>
              <a:rPr lang="ru-RU" sz="2400" dirty="0" err="1" smtClean="0"/>
              <a:t>които</a:t>
            </a:r>
            <a:r>
              <a:rPr lang="ru-RU" sz="2400" dirty="0" smtClean="0"/>
              <a:t> </a:t>
            </a:r>
            <a:r>
              <a:rPr lang="ru-RU" sz="2400" dirty="0" err="1" smtClean="0"/>
              <a:t>са</a:t>
            </a:r>
            <a:r>
              <a:rPr lang="ru-RU" sz="2400" dirty="0" smtClean="0"/>
              <a:t> били </a:t>
            </a:r>
            <a:r>
              <a:rPr lang="ru-RU" sz="2400" dirty="0" err="1" smtClean="0"/>
              <a:t>измислени</a:t>
            </a:r>
            <a:r>
              <a:rPr lang="ru-RU" sz="2400" dirty="0" smtClean="0"/>
              <a:t>, за да се справят с </a:t>
            </a:r>
            <a:r>
              <a:rPr lang="ru-RU" sz="2400" dirty="0" err="1"/>
              <a:t>хиляди</a:t>
            </a:r>
            <a:r>
              <a:rPr lang="ru-RU" sz="2400" dirty="0"/>
              <a:t> или </a:t>
            </a:r>
            <a:r>
              <a:rPr lang="ru-RU" sz="2400" dirty="0" err="1"/>
              <a:t>дори</a:t>
            </a:r>
            <a:r>
              <a:rPr lang="ru-RU" sz="2400" dirty="0"/>
              <a:t> </a:t>
            </a:r>
            <a:r>
              <a:rPr lang="ru-RU" sz="2400" dirty="0" err="1"/>
              <a:t>милиони</a:t>
            </a:r>
            <a:r>
              <a:rPr lang="ru-RU" sz="2400" dirty="0"/>
              <a:t> записи, </a:t>
            </a:r>
            <a:r>
              <a:rPr lang="ru-RU" sz="2400" dirty="0" err="1"/>
              <a:t>съхранени</a:t>
            </a:r>
            <a:r>
              <a:rPr lang="ru-RU" sz="2400" dirty="0"/>
              <a:t> в </a:t>
            </a:r>
            <a:r>
              <a:rPr lang="ru-RU" sz="2400" dirty="0" err="1"/>
              <a:t>компютъра</a:t>
            </a:r>
            <a:r>
              <a:rPr lang="ru-RU" sz="2400" dirty="0"/>
              <a:t>. След </a:t>
            </a:r>
            <a:r>
              <a:rPr lang="ru-RU" sz="2400" dirty="0" err="1"/>
              <a:t>години</a:t>
            </a:r>
            <a:r>
              <a:rPr lang="ru-RU" sz="2400" dirty="0"/>
              <a:t> на </a:t>
            </a:r>
            <a:r>
              <a:rPr lang="ru-RU" sz="2400" dirty="0" err="1"/>
              <a:t>проучване</a:t>
            </a:r>
            <a:r>
              <a:rPr lang="ru-RU" sz="2400" dirty="0"/>
              <a:t>, все </a:t>
            </a:r>
            <a:r>
              <a:rPr lang="ru-RU" sz="2400" dirty="0" err="1"/>
              <a:t>още</a:t>
            </a:r>
            <a:r>
              <a:rPr lang="ru-RU" sz="2400" dirty="0"/>
              <a:t> </a:t>
            </a:r>
            <a:r>
              <a:rPr lang="ru-RU" sz="2400" dirty="0" err="1"/>
              <a:t>има</a:t>
            </a:r>
            <a:r>
              <a:rPr lang="ru-RU" sz="2400" dirty="0"/>
              <a:t> </a:t>
            </a:r>
            <a:r>
              <a:rPr lang="ru-RU" sz="2400" dirty="0" err="1"/>
              <a:t>нерешени</a:t>
            </a:r>
            <a:r>
              <a:rPr lang="ru-RU" sz="2400" dirty="0"/>
              <a:t> </a:t>
            </a:r>
            <a:r>
              <a:rPr lang="ru-RU" sz="2400" dirty="0" err="1"/>
              <a:t>проблеми</a:t>
            </a:r>
            <a:r>
              <a:rPr lang="ru-RU" sz="2400" dirty="0"/>
              <a:t>, </a:t>
            </a:r>
            <a:r>
              <a:rPr lang="ru-RU" sz="2400" dirty="0" err="1"/>
              <a:t>свързани</a:t>
            </a:r>
            <a:r>
              <a:rPr lang="ru-RU" sz="2400" dirty="0"/>
              <a:t> с сортиране. Нови </a:t>
            </a:r>
            <a:r>
              <a:rPr lang="ru-RU" sz="2400" dirty="0" err="1"/>
              <a:t>алгоритми</a:t>
            </a:r>
            <a:r>
              <a:rPr lang="ru-RU" sz="2400" dirty="0"/>
              <a:t> все </a:t>
            </a:r>
            <a:r>
              <a:rPr lang="ru-RU" sz="2400" dirty="0" err="1"/>
              <a:t>още</a:t>
            </a:r>
            <a:r>
              <a:rPr lang="ru-RU" sz="2400" dirty="0"/>
              <a:t> се </a:t>
            </a:r>
            <a:r>
              <a:rPr lang="ru-RU" sz="2400" dirty="0" err="1"/>
              <a:t>развиват</a:t>
            </a:r>
            <a:r>
              <a:rPr lang="ru-RU" sz="2400" dirty="0"/>
              <a:t> и </a:t>
            </a:r>
            <a:r>
              <a:rPr lang="ru-RU" sz="2400" dirty="0" err="1" smtClean="0"/>
              <a:t>усъвършенстват</a:t>
            </a:r>
            <a:r>
              <a:rPr lang="ru-RU" sz="2400" dirty="0" smtClean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9905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Franklin Gothic Medium" panose="020B0603020102020204" pitchFamily="34" charset="0"/>
              </a:rPr>
              <a:t>Шейкър сортировка.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" name="Sorting_shaker_sort_anim.gif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56138" y="2160588"/>
            <a:ext cx="4038600" cy="3746500"/>
          </a:xfrm>
        </p:spPr>
      </p:pic>
      <p:pic>
        <p:nvPicPr>
          <p:cNvPr id="13" name="Контейнер за съдържание 1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799"/>
            <a:ext cx="3733800" cy="5248357"/>
          </a:xfrm>
        </p:spPr>
      </p:pic>
    </p:spTree>
    <p:extLst>
      <p:ext uri="{BB962C8B-B14F-4D97-AF65-F5344CB8AC3E}">
        <p14:creationId xmlns:p14="http://schemas.microsoft.com/office/powerpoint/2010/main" val="31692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Franklin Gothic Medium" panose="020B0603020102020204" pitchFamily="34" charset="0"/>
              </a:rPr>
              <a:t>Шейкър сортировка.</a:t>
            </a:r>
            <a:endParaRPr lang="bg-BG" dirty="0"/>
          </a:p>
        </p:txBody>
      </p:sp>
      <p:sp>
        <p:nvSpPr>
          <p:cNvPr id="7" name="Контейнер за съдържание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err="1" smtClean="0"/>
              <a:t>Първ</a:t>
            </a:r>
            <a:r>
              <a:rPr lang="en-US" dirty="0" smtClean="0"/>
              <a:t>o </a:t>
            </a:r>
            <a:r>
              <a:rPr lang="bg-BG" dirty="0" smtClean="0"/>
              <a:t> </a:t>
            </a:r>
            <a:r>
              <a:rPr lang="bg-BG" dirty="0" smtClean="0"/>
              <a:t>в дясно </a:t>
            </a:r>
            <a:r>
              <a:rPr lang="bg-BG" dirty="0" smtClean="0"/>
              <a:t>ще </a:t>
            </a:r>
            <a:r>
              <a:rPr lang="bg-BG" dirty="0"/>
              <a:t>се измести най-големият елемент за правилното му място в края, а </a:t>
            </a:r>
            <a:r>
              <a:rPr lang="bg-BG" dirty="0" smtClean="0"/>
              <a:t>след това  в ляво </a:t>
            </a:r>
            <a:r>
              <a:rPr lang="bg-BG" dirty="0"/>
              <a:t>ще се измести най-малкия елемент на правилното му място в началото. Вторият </a:t>
            </a:r>
            <a:r>
              <a:rPr lang="bg-BG" dirty="0" smtClean="0"/>
              <a:t>най-голям ще </a:t>
            </a:r>
            <a:r>
              <a:rPr lang="bg-BG" dirty="0"/>
              <a:t>се измести на второ място и </a:t>
            </a:r>
            <a:r>
              <a:rPr lang="bg-BG" dirty="0" smtClean="0"/>
              <a:t>втория най-малък на 2ро място в ляво, </a:t>
            </a:r>
            <a:r>
              <a:rPr lang="bg-BG" dirty="0"/>
              <a:t>и така нататък. </a:t>
            </a:r>
            <a:r>
              <a:rPr lang="bg-BG" dirty="0" smtClean="0"/>
              <a:t>Чрез </a:t>
            </a:r>
            <a:r>
              <a:rPr lang="bg-BG" dirty="0"/>
              <a:t>съкращаване на част от списъка, който се сортира всеки път, броят на операциите може да бъде намалена наполовина </a:t>
            </a:r>
            <a:r>
              <a:rPr lang="bg-BG" dirty="0" smtClean="0"/>
              <a:t>.</a:t>
            </a:r>
            <a:endParaRPr lang="bg-BG" dirty="0"/>
          </a:p>
        </p:txBody>
      </p:sp>
      <p:pic>
        <p:nvPicPr>
          <p:cNvPr id="9" name="Sorting_shaker_sort_anim.gif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56138" y="2160588"/>
            <a:ext cx="4038600" cy="3746500"/>
          </a:xfrm>
        </p:spPr>
      </p:pic>
    </p:spTree>
    <p:extLst>
      <p:ext uri="{BB962C8B-B14F-4D97-AF65-F5344CB8AC3E}">
        <p14:creationId xmlns:p14="http://schemas.microsoft.com/office/powerpoint/2010/main" val="26525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Сложност на алгоритъма</a:t>
            </a:r>
            <a:endParaRPr lang="bg-BG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3962400" cy="4572000"/>
          </a:xfrm>
        </p:spPr>
        <p:txBody>
          <a:bodyPr/>
          <a:lstStyle/>
          <a:p>
            <a:r>
              <a:rPr lang="bg-BG" dirty="0"/>
              <a:t>Сложността на </a:t>
            </a:r>
            <a:r>
              <a:rPr lang="bg-BG" dirty="0" smtClean="0"/>
              <a:t> шейкър  сортировка  </a:t>
            </a:r>
            <a:r>
              <a:rPr lang="bg-BG" dirty="0"/>
              <a:t>в </a:t>
            </a:r>
            <a:r>
              <a:rPr lang="bg-BG" dirty="0" smtClean="0"/>
              <a:t>голяма </a:t>
            </a:r>
            <a:r>
              <a:rPr lang="bg-BG" dirty="0"/>
              <a:t>O нотация е O (N ^ 2)  </a:t>
            </a:r>
            <a:r>
              <a:rPr lang="bg-BG" dirty="0" smtClean="0"/>
              <a:t>за </a:t>
            </a:r>
            <a:r>
              <a:rPr lang="bg-BG" dirty="0"/>
              <a:t>най-лошия </a:t>
            </a:r>
            <a:r>
              <a:rPr lang="bg-BG" dirty="0" smtClean="0"/>
              <a:t> и за  </a:t>
            </a:r>
            <a:r>
              <a:rPr lang="bg-BG" dirty="0"/>
              <a:t>средния случай, но става по-близо до O (N), </a:t>
            </a:r>
            <a:r>
              <a:rPr lang="bg-BG" dirty="0" smtClean="0"/>
              <a:t>ако списъкът </a:t>
            </a:r>
            <a:r>
              <a:rPr lang="bg-BG" dirty="0"/>
              <a:t>е подреден </a:t>
            </a:r>
            <a:r>
              <a:rPr lang="bg-BG" dirty="0" smtClean="0"/>
              <a:t>преди прилагането </a:t>
            </a:r>
            <a:r>
              <a:rPr lang="bg-BG" dirty="0"/>
              <a:t>на алгоритъм за сортиране, </a:t>
            </a:r>
            <a:r>
              <a:rPr lang="bg-BG" dirty="0" smtClean="0"/>
              <a:t>например</a:t>
            </a: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bg-BG" dirty="0"/>
              <a:t>ако всеки елемент е на позиция, която се различава най-много к (к ≥ 1) от положението, в което ще се озове </a:t>
            </a:r>
            <a:r>
              <a:rPr lang="bg-BG" dirty="0" smtClean="0"/>
              <a:t>, </a:t>
            </a:r>
            <a:r>
              <a:rPr lang="bg-BG" dirty="0"/>
              <a:t>сложността на </a:t>
            </a:r>
            <a:r>
              <a:rPr lang="bg-BG" dirty="0" smtClean="0"/>
              <a:t>шейкъра  става </a:t>
            </a:r>
            <a:r>
              <a:rPr lang="bg-BG" dirty="0"/>
              <a:t>O (к * п). </a:t>
            </a:r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09800"/>
            <a:ext cx="2852738" cy="1865313"/>
          </a:xfrm>
        </p:spPr>
      </p:pic>
    </p:spTree>
    <p:extLst>
      <p:ext uri="{BB962C8B-B14F-4D97-AF65-F5344CB8AC3E}">
        <p14:creationId xmlns:p14="http://schemas.microsoft.com/office/powerpoint/2010/main" val="405275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 smtClean="0"/>
              <a:t>Разлика на шейкър с метод на мехурчето</a:t>
            </a:r>
            <a:endParaRPr lang="bg-BG" sz="3200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bg-BG" dirty="0" err="1" smtClean="0"/>
              <a:t>Шейкър</a:t>
            </a:r>
            <a:r>
              <a:rPr lang="bg-BG" dirty="0" smtClean="0"/>
              <a:t> </a:t>
            </a:r>
            <a:r>
              <a:rPr lang="bg-BG" dirty="0" smtClean="0"/>
              <a:t>сортировка </a:t>
            </a:r>
            <a:r>
              <a:rPr lang="bg-BG" dirty="0"/>
              <a:t>е лек вариант на метод на мехурчето</a:t>
            </a:r>
            <a:r>
              <a:rPr lang="bg-BG" dirty="0" smtClean="0"/>
              <a:t>. </a:t>
            </a:r>
            <a:r>
              <a:rPr lang="bg-BG" dirty="0"/>
              <a:t>Тя се различава с това, че вместо многократно преминаване през списъка от дъното към върха, тя минава последователно от дъното към върха и след това от горе до долу. </a:t>
            </a:r>
            <a:r>
              <a:rPr lang="bg-BG" dirty="0" smtClean="0"/>
              <a:t>Така </a:t>
            </a:r>
            <a:r>
              <a:rPr lang="bg-BG" dirty="0"/>
              <a:t>може да се постигне малко по-добра производителност от тази на стандартния метод на мехурчето. Причината за това е, че </a:t>
            </a:r>
            <a:r>
              <a:rPr lang="bg-BG" dirty="0" err="1" smtClean="0"/>
              <a:t>мехурчет</a:t>
            </a:r>
            <a:r>
              <a:rPr lang="en-US" dirty="0" smtClean="0"/>
              <a:t>o</a:t>
            </a:r>
            <a:r>
              <a:rPr lang="bg-BG" dirty="0" smtClean="0"/>
              <a:t> </a:t>
            </a:r>
            <a:r>
              <a:rPr lang="bg-BG" dirty="0"/>
              <a:t>преминава </a:t>
            </a:r>
            <a:r>
              <a:rPr lang="bg-BG" dirty="0" smtClean="0"/>
              <a:t>подред </a:t>
            </a:r>
            <a:r>
              <a:rPr lang="bg-BG" dirty="0"/>
              <a:t>само през списъка в една посока и поради това може да се движи само позиции назад една крачка всяка итерация.</a:t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772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0"/>
            <a:ext cx="9144000" cy="5638800"/>
          </a:xfrm>
        </p:spPr>
      </p:pic>
      <p:sp>
        <p:nvSpPr>
          <p:cNvPr id="8" name="Текстово поле 7"/>
          <p:cNvSpPr txBox="1"/>
          <p:nvPr/>
        </p:nvSpPr>
        <p:spPr>
          <a:xfrm>
            <a:off x="762000" y="5638800"/>
            <a:ext cx="3446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Изготвил:Антон Желев </a:t>
            </a:r>
            <a:br>
              <a:rPr lang="bg-BG" sz="2400" b="1" dirty="0" smtClean="0"/>
            </a:br>
            <a:r>
              <a:rPr lang="bg-BG" sz="2400" b="1" dirty="0" smtClean="0"/>
              <a:t>фак.н:121214021  47гр.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909493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4262</TotalTime>
  <Words>358</Words>
  <Application>Microsoft Office PowerPoint</Application>
  <PresentationFormat>Презентация на цял екран (4:3)</PresentationFormat>
  <Paragraphs>13</Paragraphs>
  <Slides>8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Метро</vt:lpstr>
      <vt:lpstr>  Алгоритми за сортиране.  Шейкър сортировка. </vt:lpstr>
      <vt:lpstr>Какво е алгоритъм?</vt:lpstr>
      <vt:lpstr>Алгоритми за сортиране.</vt:lpstr>
      <vt:lpstr>Шейкър сортировка.</vt:lpstr>
      <vt:lpstr>Шейкър сортировка.</vt:lpstr>
      <vt:lpstr>Сложност на алгоритъма</vt:lpstr>
      <vt:lpstr>Разлика на шейкър с метод на мехурчето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Anton Zhelev</dc:creator>
  <cp:lastModifiedBy>Anton Zhelev</cp:lastModifiedBy>
  <cp:revision>21</cp:revision>
  <dcterms:created xsi:type="dcterms:W3CDTF">2016-05-13T19:47:29Z</dcterms:created>
  <dcterms:modified xsi:type="dcterms:W3CDTF">2016-05-31T23:34:02Z</dcterms:modified>
</cp:coreProperties>
</file>