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5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284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1D3DDB-6483-4B5A-BE62-965A4C9235F4}" type="datetimeFigureOut">
              <a:rPr lang="bg-BG" smtClean="0"/>
              <a:t>29.1.2025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A7E6FB-7EDE-424E-8174-CF9C83AC50F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3727212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A7E6FB-7EDE-424E-8174-CF9C83AC50F9}" type="slidenum">
              <a:rPr lang="bg-BG" smtClean="0"/>
              <a:t>10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282469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9EA1E-98C4-4A2E-AAC3-800E357DC9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7904" y="1517904"/>
            <a:ext cx="9144000" cy="279806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96B1FA-5AE6-4D57-B37B-4AA0216007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7904" y="4572000"/>
            <a:ext cx="9144000" cy="1527048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F49B66-DBC3-45EE-A6E1-DE10A6C18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1/29/2025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1085F0-1967-4B4F-9824-58E9F2E05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AEDEE5-31B5-4868-8C16-47FF43E27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278318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F9454-6F74-46A8-B299-4AF451BFB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F55CA9-A0BD-4609-9307-BAF987B262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5E4293-851E-4FA2-BFF2-B646A4236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907F5-F26D-4A91-8D70-AB54F8B43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8ACBD8-D942-449E-A2B8-358CD1365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964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A50897-0C2E-420B-9A38-A8D5C1D727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50317" y="1517904"/>
            <a:ext cx="2220731" cy="454678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DB2173-32A5-4677-A08F-DAB8FD430D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17904" y="1517904"/>
            <a:ext cx="6562553" cy="454678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DB124D-B801-4A6A-9DAF-EBC1B98FE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DAF8DF-2544-45A5-B62B-BB7948FCC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AC232D-131E-4BE6-8E2E-BAF5A3084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696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C5BB2-C09C-49B0-BAFA-DE1801CD3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47C21-944D-47FE-9519-A255188371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7CE36D-6B7B-4D5E-831E-34A4286D6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2AD668-6E19-425C-88F7-AF4220662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905C53-CF7C-4936-9E35-1BEBD6836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143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46C78-A717-4E1F-A742-FD5AECA03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A1270D-CCAE-4437-A0C0-052D111DFC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4" y="4572000"/>
            <a:ext cx="91440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9F006A-7EEE-4DB0-8F92-D34C0D46C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3F2ED-2B0E-44A9-8603-286CA0634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4D801C-6B4E-40B6-9D6E-558192264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135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446AA-9418-4C3E-901B-8E2806122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97482-2CA6-4707-976E-6FD4B57BFE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17904" y="2980944"/>
            <a:ext cx="4334256" cy="31181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909652-DD12-479C-B639-9452CBA8C0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36792" y="2980944"/>
            <a:ext cx="4334256" cy="31181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0EC7A6-AFB1-4989-A0B4-B422D5B2C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1/29/2025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D2117C-B497-4647-A66B-1887750FB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8C7AF-5092-416B-B61C-F41D3C573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748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90CDE0-3FEB-42A0-8BCC-7DADE7D4A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5" y="2944368"/>
            <a:ext cx="4334256" cy="606026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778B8B-E9A3-44BE-85A6-3E316659A9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17904" y="3644987"/>
            <a:ext cx="4334256" cy="24496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BF1BCA-A435-4779-A6FE-15207141F5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36792" y="2944368"/>
            <a:ext cx="4334256" cy="606026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9B1923-9749-49E3-88FA-75C326E671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36792" y="3644987"/>
            <a:ext cx="4334256" cy="24496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3A70F0-5AFA-4C5A-812B-220C6A38D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6AF721-83FE-4B57-B910-C395D23FD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6A5893-52F1-44A1-AE8E-CF094DB41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9D22302-83E3-4E22-93DF-1E5D463B6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928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D85A6-A4E6-4160-BE43-8146A9894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A24A80-0792-4B3B-BB5A-8B2BD9109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26116E-7A6D-485F-9FA2-25F94D4F4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09ADCC-C5F2-4D90-B153-93DF55858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795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862271-51F6-4122-9709-D279042F8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CFE08-03FE-487B-8963-9FAD3049C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935A50-18AE-4CB1-BB10-1CBDD8A7C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530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1F683-796D-458C-9B32-A385D604D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3145536" cy="1792224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1F0BD-641B-4148-BCB3-2704218C80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0952" y="1517904"/>
            <a:ext cx="5330952" cy="45811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28C843-B846-4456-9720-71B7D4FF40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17904" y="3483864"/>
            <a:ext cx="3145536" cy="2615184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3A3A03-31BD-4E7E-879A-A1C718497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A39078-7D38-4851-A363-B6BC179A5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1FF25E-A25D-47AA-94EB-580A74F01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332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E83B4-9B31-4F73-9767-163636522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3145536" cy="1792224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7CFC30-8163-47A0-A97F-3F2C3A3BE7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49240" y="764032"/>
            <a:ext cx="6089904" cy="5330952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F1B390-0C23-466E-987C-26420A5F09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17904" y="3483864"/>
            <a:ext cx="3145536" cy="2615184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C9CA7C-B9D0-4A72-8061-1E02AA15F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3EFC84-C9FE-4BFA-9B4E-4516A1362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01A469-3EFC-4F94-8482-378582E1C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956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B1D84C-7934-4E5B-B6E4-A1D6EC29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13441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6A990F-40AC-447A-964A-840C94A64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4" y="2971800"/>
            <a:ext cx="9144000" cy="31272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D832A1-FFBA-48B6-B2D0-E5414F1283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805672" y="6400800"/>
            <a:ext cx="18653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pPr algn="r"/>
            <a:fld id="{3F9AFA87-1417-4992-ABD9-27C3BC8CC883}" type="datetimeFigureOut">
              <a:rPr lang="en-US" smtClean="0"/>
              <a:pPr algn="r"/>
              <a:t>1/29/2025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933EC1-4EE2-4453-841C-CFDFE70894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400800"/>
            <a:ext cx="6099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CEBA78-E732-44EF-BA0B-FC42F7931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9648" y="6400800"/>
            <a:ext cx="5303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>
                <a:solidFill>
                  <a:schemeClr val="tx1"/>
                </a:solidFill>
              </a:defRPr>
            </a:lvl1pPr>
          </a:lstStyle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9306479-8C4D-4E4A-A330-DFC80A8A01BE}"/>
              </a:ext>
            </a:extLst>
          </p:cNvPr>
          <p:cNvSpPr/>
          <p:nvPr/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385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68" r:id="rId6"/>
    <p:sldLayoutId id="2147483764" r:id="rId7"/>
    <p:sldLayoutId id="2147483765" r:id="rId8"/>
    <p:sldLayoutId id="2147483766" r:id="rId9"/>
    <p:sldLayoutId id="2147483767" r:id="rId10"/>
    <p:sldLayoutId id="2147483769" r:id="rId11"/>
  </p:sldLayoutIdLst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42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5760" indent="-365760" algn="l" defTabSz="914400" rtl="0" eaLnBrk="1" latinLnBrk="0" hangingPunct="1">
        <a:lnSpc>
          <a:spcPct val="105000"/>
        </a:lnSpc>
        <a:spcBef>
          <a:spcPts val="900"/>
        </a:spcBef>
        <a:buClr>
          <a:schemeClr val="accent5"/>
        </a:buClr>
        <a:buFont typeface="Avenir Next LT Pro" panose="020B0504020202020204" pitchFamily="34" charset="0"/>
        <a:buChar char="+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indent="0" algn="l" defTabSz="914400" rtl="0" eaLnBrk="1" latinLnBrk="0" hangingPunct="1">
        <a:lnSpc>
          <a:spcPct val="105000"/>
        </a:lnSpc>
        <a:spcBef>
          <a:spcPts val="900"/>
        </a:spcBef>
        <a:buFont typeface="Arial" panose="020B0604020202020204" pitchFamily="34" charset="0"/>
        <a:buNone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40080" indent="-274320" algn="l" defTabSz="914400" rtl="0" eaLnBrk="1" latinLnBrk="0" hangingPunct="1">
        <a:lnSpc>
          <a:spcPct val="105000"/>
        </a:lnSpc>
        <a:spcBef>
          <a:spcPts val="6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" indent="0" algn="l" defTabSz="914400" rtl="0" eaLnBrk="1" latinLnBrk="0" hangingPunct="1">
        <a:lnSpc>
          <a:spcPct val="105000"/>
        </a:lnSpc>
        <a:spcBef>
          <a:spcPts val="600"/>
        </a:spcBef>
        <a:buFontTx/>
        <a:buNone/>
        <a:defRPr sz="1800" i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886968" indent="-274320" algn="l" defTabSz="914400" rtl="0" eaLnBrk="1" latinLnBrk="0" hangingPunct="1">
        <a:lnSpc>
          <a:spcPct val="105000"/>
        </a:lnSpc>
        <a:spcBef>
          <a:spcPts val="6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9B45BA4C-9B54-4496-821F-9E0985CA9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5E1BB9D-FAFF-4C3E-9E44-13F8FBABCD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47C897C6-901F-410E-B2AC-162ED94B01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2000" y="762000"/>
            <a:ext cx="10668000" cy="5334000"/>
          </a:xfrm>
          <a:prstGeom prst="rect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7EE07C-DF20-DFDF-02D5-7CA7458A5E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7903" y="1461686"/>
            <a:ext cx="4680595" cy="2853164"/>
          </a:xfrm>
        </p:spPr>
        <p:txBody>
          <a:bodyPr anchor="ctr">
            <a:normAutofit/>
          </a:bodyPr>
          <a:lstStyle/>
          <a:p>
            <a:pPr algn="l"/>
            <a:r>
              <a:rPr lang="en-US" sz="3800" err="1"/>
              <a:t>Entwicklung</a:t>
            </a:r>
            <a:r>
              <a:rPr lang="en-US" sz="3800"/>
              <a:t> </a:t>
            </a:r>
            <a:r>
              <a:rPr lang="en-US" sz="3800" err="1"/>
              <a:t>eines</a:t>
            </a:r>
            <a:r>
              <a:rPr lang="en-US" sz="3800"/>
              <a:t> </a:t>
            </a:r>
            <a:r>
              <a:rPr lang="en-US" sz="3800" err="1"/>
              <a:t>Datenbanksystems</a:t>
            </a:r>
            <a:r>
              <a:rPr lang="en-US" sz="3800"/>
              <a:t> und </a:t>
            </a:r>
            <a:r>
              <a:rPr lang="en-US" sz="3800" err="1"/>
              <a:t>einer</a:t>
            </a:r>
            <a:r>
              <a:rPr lang="en-US" sz="3800"/>
              <a:t> WEB-</a:t>
            </a:r>
            <a:r>
              <a:rPr lang="en-US" sz="3800" err="1"/>
              <a:t>Anwendung</a:t>
            </a:r>
            <a:r>
              <a:rPr lang="en-US" sz="3800"/>
              <a:t> </a:t>
            </a:r>
            <a:r>
              <a:rPr lang="en-US" sz="3800" err="1"/>
              <a:t>zum</a:t>
            </a:r>
            <a:r>
              <a:rPr lang="en-US" sz="3800"/>
              <a:t> </a:t>
            </a:r>
            <a:r>
              <a:rPr lang="en-US" sz="3800" err="1"/>
              <a:t>Produktverkauf</a:t>
            </a:r>
            <a:endParaRPr lang="bg-BG" sz="38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EFBFB3-119B-6C83-8D4B-673B70BD22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7903" y="4479368"/>
            <a:ext cx="4680595" cy="916947"/>
          </a:xfrm>
        </p:spPr>
        <p:txBody>
          <a:bodyPr>
            <a:normAutofit/>
          </a:bodyPr>
          <a:lstStyle/>
          <a:p>
            <a:pPr algn="l">
              <a:lnSpc>
                <a:spcPct val="95000"/>
              </a:lnSpc>
            </a:pPr>
            <a:r>
              <a:rPr lang="en-US" sz="1300"/>
              <a:t>Anton Ivanov</a:t>
            </a:r>
          </a:p>
          <a:p>
            <a:pPr algn="l">
              <a:lnSpc>
                <a:spcPct val="95000"/>
              </a:lnSpc>
            </a:pPr>
            <a:r>
              <a:rPr lang="en-US" sz="1300" err="1"/>
              <a:t>Fakultätsnummer</a:t>
            </a:r>
            <a:r>
              <a:rPr lang="en-US" sz="1300"/>
              <a:t>: 201218026</a:t>
            </a:r>
          </a:p>
          <a:p>
            <a:pPr algn="l">
              <a:lnSpc>
                <a:spcPct val="95000"/>
              </a:lnSpc>
            </a:pPr>
            <a:r>
              <a:rPr lang="en-US" sz="1300"/>
              <a:t>Sofia, 2025</a:t>
            </a:r>
            <a:endParaRPr lang="bg-BG" sz="1300"/>
          </a:p>
        </p:txBody>
      </p:sp>
      <p:pic>
        <p:nvPicPr>
          <p:cNvPr id="4" name="Picture 3" descr="A blue and white room with a blue sky&#10;&#10;Description automatically generated">
            <a:extLst>
              <a:ext uri="{FF2B5EF4-FFF2-40B4-BE49-F238E27FC236}">
                <a16:creationId xmlns:a16="http://schemas.microsoft.com/office/drawing/2014/main" id="{EC74102D-964F-8063-411F-083A1C8B045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2279" r="18617"/>
          <a:stretch/>
        </p:blipFill>
        <p:spPr>
          <a:xfrm>
            <a:off x="7206555" y="1461686"/>
            <a:ext cx="3100698" cy="3934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6460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9306479-8C4D-4E4A-A330-DFC80A8A01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B45BA4C-9B54-4496-821F-9E0985CA9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5E1BB9D-FAFF-4C3E-9E44-13F8FBABCD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47C897C6-901F-410E-B2AC-162ED94B01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2000" y="762000"/>
            <a:ext cx="10668000" cy="5334000"/>
          </a:xfrm>
          <a:prstGeom prst="rect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6DD2DE-4FBF-489B-7846-6AE0B2C5C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3" y="1461686"/>
            <a:ext cx="4680595" cy="285316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err="1"/>
              <a:t>Vielen</a:t>
            </a:r>
            <a:r>
              <a:rPr lang="en-US" dirty="0"/>
              <a:t> Dank für </a:t>
            </a:r>
            <a:r>
              <a:rPr lang="en-US" dirty="0" err="1"/>
              <a:t>Ihre</a:t>
            </a:r>
            <a:r>
              <a:rPr lang="en-US" dirty="0"/>
              <a:t> </a:t>
            </a:r>
            <a:r>
              <a:rPr lang="en-US" dirty="0" err="1"/>
              <a:t>Aufmerksamkeit</a:t>
            </a:r>
            <a:endParaRPr lang="en-US" dirty="0"/>
          </a:p>
        </p:txBody>
      </p:sp>
      <p:pic>
        <p:nvPicPr>
          <p:cNvPr id="7" name="Graphic 6" descr="Wind Chime">
            <a:extLst>
              <a:ext uri="{FF2B5EF4-FFF2-40B4-BE49-F238E27FC236}">
                <a16:creationId xmlns:a16="http://schemas.microsoft.com/office/drawing/2014/main" id="{5F3D38A2-20E4-8123-72F2-6F3A629DC7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42761" y="1514857"/>
            <a:ext cx="3828287" cy="3828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061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CE943-B9B2-9079-D3F9-28B5533A6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0096" y="1244526"/>
            <a:ext cx="9144000" cy="1344168"/>
          </a:xfrm>
        </p:spPr>
        <p:txBody>
          <a:bodyPr/>
          <a:lstStyle/>
          <a:p>
            <a:r>
              <a:rPr lang="en-US" dirty="0" err="1"/>
              <a:t>Gliederung</a:t>
            </a:r>
            <a:endParaRPr lang="bg-B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703CEC-DFE8-5B7A-CC8B-250F61ED94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0096" y="2111793"/>
            <a:ext cx="9144000" cy="3874227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err="1"/>
              <a:t>Einleitung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Problemstellung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Systemdesign</a:t>
            </a:r>
            <a:r>
              <a:rPr lang="en-US" dirty="0"/>
              <a:t> &amp; </a:t>
            </a:r>
            <a:r>
              <a:rPr lang="en-US" dirty="0" err="1"/>
              <a:t>Architektur</a:t>
            </a:r>
            <a:endParaRPr lang="en-US" dirty="0"/>
          </a:p>
          <a:p>
            <a:pPr marL="788670" lvl="3" indent="-514350">
              <a:buFont typeface="Arial" panose="020B0604020202020204" pitchFamily="34" charset="0"/>
              <a:buChar char="•"/>
            </a:pPr>
            <a:r>
              <a:rPr lang="en-US" dirty="0" err="1"/>
              <a:t>Eingesetzte</a:t>
            </a:r>
            <a:r>
              <a:rPr lang="en-US" dirty="0"/>
              <a:t> </a:t>
            </a:r>
            <a:r>
              <a:rPr lang="en-US" dirty="0" err="1"/>
              <a:t>Technologien</a:t>
            </a:r>
            <a:endParaRPr lang="en-US" dirty="0"/>
          </a:p>
          <a:p>
            <a:pPr marL="788670" lvl="3" indent="-514350">
              <a:buFont typeface="Arial" panose="020B0604020202020204" pitchFamily="34" charset="0"/>
              <a:buChar char="•"/>
            </a:pPr>
            <a:r>
              <a:rPr lang="en-US" dirty="0"/>
              <a:t>Tools und </a:t>
            </a:r>
            <a:r>
              <a:rPr lang="en-US" dirty="0" err="1"/>
              <a:t>Vorlagen</a:t>
            </a:r>
            <a:endParaRPr lang="en-US" dirty="0"/>
          </a:p>
          <a:p>
            <a:pPr marL="788670" lvl="3" indent="-514350">
              <a:buFont typeface="Arial" panose="020B0604020202020204" pitchFamily="34" charset="0"/>
              <a:buChar char="•"/>
            </a:pPr>
            <a:r>
              <a:rPr lang="en-US" dirty="0" err="1"/>
              <a:t>Datenbankstruktur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Demonstration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Fragen</a:t>
            </a:r>
            <a:r>
              <a:rPr lang="en-US" dirty="0"/>
              <a:t> &amp; </a:t>
            </a:r>
            <a:r>
              <a:rPr lang="en-US" dirty="0" err="1"/>
              <a:t>Antworten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760200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35E15-86CE-01F1-C9D4-EA8D3E5E1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Einleitung</a:t>
            </a:r>
            <a:endParaRPr lang="bg-B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B430AE-6F30-1434-A09D-8FDB70751C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mehr Online-Shops, aber weniger Second-Hand-Lösungen</a:t>
            </a:r>
            <a:endParaRPr lang="bg-BG" dirty="0"/>
          </a:p>
          <a:p>
            <a:r>
              <a:rPr lang="en-US" dirty="0" err="1"/>
              <a:t>Unzuverlässig</a:t>
            </a:r>
            <a:r>
              <a:rPr lang="bg-BG" dirty="0"/>
              <a:t> – </a:t>
            </a:r>
            <a:r>
              <a:rPr lang="en-US" dirty="0"/>
              <a:t>Angst </a:t>
            </a:r>
            <a:r>
              <a:rPr lang="en-US" dirty="0" err="1"/>
              <a:t>vor</a:t>
            </a:r>
            <a:r>
              <a:rPr lang="en-US" dirty="0"/>
              <a:t> </a:t>
            </a:r>
            <a:r>
              <a:rPr lang="en-US" dirty="0" err="1"/>
              <a:t>Bestellen</a:t>
            </a:r>
            <a:r>
              <a:rPr lang="en-US" dirty="0"/>
              <a:t> (OLX)</a:t>
            </a:r>
          </a:p>
          <a:p>
            <a:r>
              <a:rPr lang="en-US" dirty="0"/>
              <a:t>Die </a:t>
            </a:r>
            <a:r>
              <a:rPr lang="en-US" dirty="0" err="1"/>
              <a:t>Produkten</a:t>
            </a:r>
            <a:r>
              <a:rPr lang="en-US" dirty="0"/>
              <a:t> </a:t>
            </a:r>
            <a:r>
              <a:rPr lang="en-US" dirty="0" err="1"/>
              <a:t>entsprechen</a:t>
            </a:r>
            <a:r>
              <a:rPr lang="en-US" dirty="0"/>
              <a:t> der </a:t>
            </a:r>
            <a:r>
              <a:rPr lang="en-US" dirty="0" err="1"/>
              <a:t>Wahrheit</a:t>
            </a:r>
            <a:r>
              <a:rPr lang="en-US" dirty="0"/>
              <a:t> </a:t>
            </a:r>
            <a:r>
              <a:rPr lang="en-US" dirty="0" err="1"/>
              <a:t>nicht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8580679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9F53D-D295-2FFF-F6C6-24BFE3EFB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Problemstellung</a:t>
            </a:r>
            <a:endParaRPr lang="bg-B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4E9E6D-2D23-BD30-5D58-95A36465AE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7904" y="2566763"/>
            <a:ext cx="9144000" cy="3127248"/>
          </a:xfrm>
        </p:spPr>
        <p:txBody>
          <a:bodyPr/>
          <a:lstStyle/>
          <a:p>
            <a:r>
              <a:rPr lang="de-DE" dirty="0"/>
              <a:t>Erschwinglichkeit durch Second-Hand</a:t>
            </a:r>
          </a:p>
          <a:p>
            <a:r>
              <a:rPr lang="de-DE" dirty="0"/>
              <a:t>Verfügbarkeit immer verfolgbar</a:t>
            </a:r>
          </a:p>
          <a:p>
            <a:r>
              <a:rPr lang="de-DE" dirty="0"/>
              <a:t>Benutzerfreundliche Funktionalität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971720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04252-8FAB-169D-7851-77CF0BCE4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0096" y="1100460"/>
            <a:ext cx="9144000" cy="1344168"/>
          </a:xfrm>
        </p:spPr>
        <p:txBody>
          <a:bodyPr/>
          <a:lstStyle/>
          <a:p>
            <a:r>
              <a:rPr lang="en-US" dirty="0" err="1"/>
              <a:t>Systemdesign</a:t>
            </a:r>
            <a:r>
              <a:rPr lang="en-US" dirty="0"/>
              <a:t> &amp; </a:t>
            </a:r>
            <a:r>
              <a:rPr lang="en-US" dirty="0" err="1"/>
              <a:t>Architektur</a:t>
            </a:r>
            <a:endParaRPr lang="bg-B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DD46B1-4816-7234-66CF-C6BA107D49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0096" y="2040900"/>
            <a:ext cx="9144000" cy="3955774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Datenbank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	</a:t>
            </a:r>
            <a:r>
              <a:rPr lang="en-US" sz="2400" dirty="0"/>
              <a:t>MySQL</a:t>
            </a:r>
          </a:p>
          <a:p>
            <a:r>
              <a:rPr lang="en-US" dirty="0"/>
              <a:t>Backend: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2400" dirty="0"/>
              <a:t>Java 11 </a:t>
            </a:r>
            <a:r>
              <a:rPr lang="en-US" sz="2400" dirty="0" err="1"/>
              <a:t>mit</a:t>
            </a:r>
            <a:r>
              <a:rPr lang="en-US" sz="2400" dirty="0"/>
              <a:t> Spring Boot 2.4.4 </a:t>
            </a:r>
            <a:r>
              <a:rPr lang="en-US" sz="2400" dirty="0" err="1"/>
              <a:t>eingesetzt</a:t>
            </a:r>
            <a:endParaRPr lang="en-US" sz="2400" dirty="0"/>
          </a:p>
          <a:p>
            <a:r>
              <a:rPr lang="en-US" dirty="0"/>
              <a:t>Frontend:</a:t>
            </a:r>
          </a:p>
          <a:p>
            <a:pPr lvl="1"/>
            <a:r>
              <a:rPr lang="en-US" dirty="0"/>
              <a:t>	</a:t>
            </a:r>
            <a:r>
              <a:rPr lang="en-US" sz="2400" dirty="0"/>
              <a:t>JavaScript, HTML, CSS + </a:t>
            </a:r>
            <a:r>
              <a:rPr lang="en-US" sz="2400" dirty="0" err="1"/>
              <a:t>Thymeleaf</a:t>
            </a:r>
            <a:r>
              <a:rPr lang="en-US" sz="2400" dirty="0"/>
              <a:t> und Bootstrap</a:t>
            </a:r>
          </a:p>
          <a:p>
            <a:r>
              <a:rPr lang="en-US" dirty="0" err="1"/>
              <a:t>Authentifizierung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	</a:t>
            </a:r>
            <a:r>
              <a:rPr lang="en-US" sz="2400" dirty="0"/>
              <a:t>Spring Security </a:t>
            </a:r>
            <a:r>
              <a:rPr lang="en-US" sz="2400" dirty="0" err="1"/>
              <a:t>mit</a:t>
            </a:r>
            <a:r>
              <a:rPr lang="en-US" sz="2400" dirty="0"/>
              <a:t> JWT</a:t>
            </a:r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6036985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7BF55-F996-886B-2E32-D8A006B5C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Datenbankstruktur</a:t>
            </a:r>
            <a:endParaRPr lang="bg-B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7CBD42-B639-5738-1BCD-916C7F1991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7904" y="2432305"/>
            <a:ext cx="9144000" cy="3127248"/>
          </a:xfrm>
        </p:spPr>
        <p:txBody>
          <a:bodyPr/>
          <a:lstStyle/>
          <a:p>
            <a:r>
              <a:rPr lang="de-DE" dirty="0"/>
              <a:t>5 Einheiten, jede mit einer eigenen Funktion</a:t>
            </a:r>
          </a:p>
          <a:p>
            <a:r>
              <a:rPr lang="de-DE" dirty="0"/>
              <a:t>eine Basisentität, die von allen anderen entlehnt wird</a:t>
            </a:r>
          </a:p>
          <a:p>
            <a:r>
              <a:rPr lang="de-DE" dirty="0"/>
              <a:t>unterschiedliche Beziehungen zwischen den Einheiten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1584546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9306479-8C4D-4E4A-A330-DFC80A8A01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CEDC033-8DAA-4024-87F5-57430053A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584A691-C497-4066-927B-46560195E1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85142CA2-DBFB-4161-ABDF-E87C86881F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757238"/>
            <a:ext cx="12192002" cy="6100762"/>
          </a:xfrm>
          <a:prstGeom prst="rect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B3A68EE-45AF-3425-4EA0-B26FED5A4F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5535" y="752476"/>
            <a:ext cx="6117673" cy="6226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0922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9306479-8C4D-4E4A-A330-DFC80A8A01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B45BA4C-9B54-4496-821F-9E0985CA9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5E1BB9D-FAFF-4C3E-9E44-13F8FBABCD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47C897C6-901F-410E-B2AC-162ED94B01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2000" y="762000"/>
            <a:ext cx="10668000" cy="5334000"/>
          </a:xfrm>
          <a:prstGeom prst="rect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E784DB-DDF1-16B1-7AEE-8E8F80E5E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1667" y="1517904"/>
            <a:ext cx="5370237" cy="279694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dirty="0"/>
              <a:t>Live Demo</a:t>
            </a:r>
          </a:p>
        </p:txBody>
      </p:sp>
      <p:pic>
        <p:nvPicPr>
          <p:cNvPr id="7" name="Graphic 6" descr="Monitor">
            <a:extLst>
              <a:ext uri="{FF2B5EF4-FFF2-40B4-BE49-F238E27FC236}">
                <a16:creationId xmlns:a16="http://schemas.microsoft.com/office/drawing/2014/main" id="{6740500B-C577-57F4-6BFC-7AFC977765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05467" y="1807634"/>
            <a:ext cx="3242732" cy="3242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5558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9306479-8C4D-4E4A-A330-DFC80A8A01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B45BA4C-9B54-4496-821F-9E0985CA9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5E1BB9D-FAFF-4C3E-9E44-13F8FBABCD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7C897C6-901F-410E-B2AC-162ED94B01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2000" y="762000"/>
            <a:ext cx="10668000" cy="5334000"/>
          </a:xfrm>
          <a:prstGeom prst="rect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11D98E-0264-CED6-DC3C-D985A9B71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1667" y="1517904"/>
            <a:ext cx="5370237" cy="279694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/>
              <a:t>Fragen &amp; Antworten</a:t>
            </a:r>
            <a:br>
              <a:rPr lang="en-US" sz="6000"/>
            </a:br>
            <a:endParaRPr lang="en-US" sz="6000"/>
          </a:p>
        </p:txBody>
      </p:sp>
      <p:pic>
        <p:nvPicPr>
          <p:cNvPr id="6" name="Graphic 5" descr="Puzzle">
            <a:extLst>
              <a:ext uri="{FF2B5EF4-FFF2-40B4-BE49-F238E27FC236}">
                <a16:creationId xmlns:a16="http://schemas.microsoft.com/office/drawing/2014/main" id="{98ED435F-108E-4D95-68C0-6B6C0DF1DD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05467" y="1807634"/>
            <a:ext cx="3242732" cy="3242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777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PrismaticVTI">
  <a:themeElements>
    <a:clrScheme name="Prismatic">
      <a:dk1>
        <a:sysClr val="windowText" lastClr="000000"/>
      </a:dk1>
      <a:lt1>
        <a:sysClr val="window" lastClr="FFFFFF"/>
      </a:lt1>
      <a:dk2>
        <a:srgbClr val="131523"/>
      </a:dk2>
      <a:lt2>
        <a:srgbClr val="E7E6E6"/>
      </a:lt2>
      <a:accent1>
        <a:srgbClr val="42B3BD"/>
      </a:accent1>
      <a:accent2>
        <a:srgbClr val="51B851"/>
      </a:accent2>
      <a:accent3>
        <a:srgbClr val="B5A603"/>
      </a:accent3>
      <a:accent4>
        <a:srgbClr val="F58505"/>
      </a:accent4>
      <a:accent5>
        <a:srgbClr val="FA2481"/>
      </a:accent5>
      <a:accent6>
        <a:srgbClr val="9CA2AB"/>
      </a:accent6>
      <a:hlink>
        <a:srgbClr val="FA2481"/>
      </a:hlink>
      <a:folHlink>
        <a:srgbClr val="57618E"/>
      </a:folHlink>
    </a:clrScheme>
    <a:fontScheme name="Custom 166">
      <a:majorFont>
        <a:latin typeface="Aharoni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ismaticVTI" id="{DA44D624-A564-4DE8-8446-0CD5C485C979}" vid="{8B2B1550-B69C-4156-BAEC-B2E559F94BD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70</TotalTime>
  <Words>133</Words>
  <Application>Microsoft Office PowerPoint</Application>
  <PresentationFormat>Широк екран</PresentationFormat>
  <Paragraphs>42</Paragraphs>
  <Slides>10</Slides>
  <Notes>1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10</vt:i4>
      </vt:variant>
    </vt:vector>
  </HeadingPairs>
  <TitlesOfParts>
    <vt:vector size="15" baseType="lpstr">
      <vt:lpstr>Aharoni</vt:lpstr>
      <vt:lpstr>Arial</vt:lpstr>
      <vt:lpstr>Avenir Next LT Pro</vt:lpstr>
      <vt:lpstr>Calibri</vt:lpstr>
      <vt:lpstr>PrismaticVTI</vt:lpstr>
      <vt:lpstr>Entwicklung eines Datenbanksystems und einer WEB-Anwendung zum Produktverkauf</vt:lpstr>
      <vt:lpstr>Gliederung</vt:lpstr>
      <vt:lpstr>Einleitung</vt:lpstr>
      <vt:lpstr>Problemstellung</vt:lpstr>
      <vt:lpstr>Systemdesign &amp; Architektur</vt:lpstr>
      <vt:lpstr>Datenbankstruktur</vt:lpstr>
      <vt:lpstr>Презентация на PowerPoint</vt:lpstr>
      <vt:lpstr>Live Demo</vt:lpstr>
      <vt:lpstr>Fragen &amp; Antworten </vt:lpstr>
      <vt:lpstr>Vielen Dank für Ihre Aufmerksamkeit</vt:lpstr>
    </vt:vector>
  </TitlesOfParts>
  <Company>DSK Bank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Entwicklung eines Datenbanksystems und einer WEB-Anwendung zum Produktverkauf</dc:title>
  <dc:creator>Anton Ivanov - 0099 HO</dc:creator>
  <cp:lastModifiedBy>Anton Ivanov</cp:lastModifiedBy>
  <cp:revision>4</cp:revision>
  <dcterms:created xsi:type="dcterms:W3CDTF">2025-01-28T07:58:43Z</dcterms:created>
  <dcterms:modified xsi:type="dcterms:W3CDTF">2025-01-29T19:46:45Z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adf7e46-8d0c-40df-b627-353dcbd589ea_Enabled">
    <vt:lpwstr>true</vt:lpwstr>
  </property>
  <property fmtid="{D5CDD505-2E9C-101B-9397-08002B2CF9AE}" pid="3" name="MSIP_Label_dadf7e46-8d0c-40df-b627-353dcbd589ea_SetDate">
    <vt:lpwstr>2025-01-29T19:44:36Z</vt:lpwstr>
  </property>
  <property fmtid="{D5CDD505-2E9C-101B-9397-08002B2CF9AE}" pid="4" name="MSIP_Label_dadf7e46-8d0c-40df-b627-353dcbd589ea_Method">
    <vt:lpwstr>Standard</vt:lpwstr>
  </property>
  <property fmtid="{D5CDD505-2E9C-101B-9397-08002B2CF9AE}" pid="5" name="MSIP_Label_dadf7e46-8d0c-40df-b627-353dcbd589ea_Name">
    <vt:lpwstr>defa4170-0d19-0005-0003-bc88714345d2</vt:lpwstr>
  </property>
  <property fmtid="{D5CDD505-2E9C-101B-9397-08002B2CF9AE}" pid="6" name="MSIP_Label_dadf7e46-8d0c-40df-b627-353dcbd589ea_SiteId">
    <vt:lpwstr>f3db8012-8f4e-4ebb-a230-1bcab6ead2b2</vt:lpwstr>
  </property>
  <property fmtid="{D5CDD505-2E9C-101B-9397-08002B2CF9AE}" pid="7" name="MSIP_Label_dadf7e46-8d0c-40df-b627-353dcbd589ea_ActionId">
    <vt:lpwstr>23c3cfd9-c4a7-4ee8-959e-a4d5eb96f3b4</vt:lpwstr>
  </property>
  <property fmtid="{D5CDD505-2E9C-101B-9397-08002B2CF9AE}" pid="8" name="MSIP_Label_dadf7e46-8d0c-40df-b627-353dcbd589ea_ContentBits">
    <vt:lpwstr>0</vt:lpwstr>
  </property>
</Properties>
</file>