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60" r:id="rId2"/>
    <p:sldMasterId id="2147483667" r:id="rId3"/>
    <p:sldMasterId id="2147483685" r:id="rId4"/>
    <p:sldMasterId id="2147483769" r:id="rId5"/>
    <p:sldMasterId id="2147483791" r:id="rId6"/>
    <p:sldMasterId id="2147483801" r:id="rId7"/>
  </p:sldMasterIdLst>
  <p:notesMasterIdLst>
    <p:notesMasterId r:id="rId21"/>
  </p:notesMasterIdLst>
  <p:handoutMasterIdLst>
    <p:handoutMasterId r:id="rId22"/>
  </p:handoutMasterIdLst>
  <p:sldIdLst>
    <p:sldId id="269" r:id="rId8"/>
    <p:sldId id="259" r:id="rId9"/>
    <p:sldId id="270" r:id="rId10"/>
    <p:sldId id="272" r:id="rId11"/>
    <p:sldId id="277" r:id="rId12"/>
    <p:sldId id="274" r:id="rId13"/>
    <p:sldId id="273" r:id="rId14"/>
    <p:sldId id="271" r:id="rId15"/>
    <p:sldId id="275" r:id="rId16"/>
    <p:sldId id="276" r:id="rId17"/>
    <p:sldId id="278" r:id="rId18"/>
    <p:sldId id="280" r:id="rId19"/>
    <p:sldId id="279" r:id="rId20"/>
  </p:sldIdLst>
  <p:sldSz cx="9144000" cy="6858000" type="screen4x3"/>
  <p:notesSz cx="6742113" cy="987266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340">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2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Tomasetti" initials="BT" lastIdx="36" clrIdx="0">
    <p:extLst>
      <p:ext uri="{19B8F6BF-5375-455C-9EA6-DF929625EA0E}">
        <p15:presenceInfo xmlns:p15="http://schemas.microsoft.com/office/powerpoint/2012/main" userId="S-1-5-21-93130518-3496986351-1752821140-13137" providerId="AD"/>
      </p:ext>
    </p:extLst>
  </p:cmAuthor>
  <p:cmAuthor id="2" name="Stewart McAlpine" initials="SM" lastIdx="3" clrIdx="1">
    <p:extLst>
      <p:ext uri="{19B8F6BF-5375-455C-9EA6-DF929625EA0E}">
        <p15:presenceInfo xmlns:p15="http://schemas.microsoft.com/office/powerpoint/2012/main" userId="S-1-5-21-93130518-3496986351-1752821140-209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626F"/>
    <a:srgbClr val="51626F"/>
    <a:srgbClr val="000000"/>
    <a:srgbClr val="0066A1"/>
    <a:srgbClr val="CCCCCC"/>
    <a:srgbClr val="EF4641"/>
    <a:srgbClr val="FFFFFF"/>
    <a:srgbClr val="CC6600"/>
    <a:srgbClr val="993300"/>
    <a:srgbClr val="F1F3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69383" autoAdjust="0"/>
  </p:normalViewPr>
  <p:slideViewPr>
    <p:cSldViewPr>
      <p:cViewPr varScale="1">
        <p:scale>
          <a:sx n="84" d="100"/>
          <a:sy n="84" d="100"/>
        </p:scale>
        <p:origin x="2016" y="90"/>
      </p:cViewPr>
      <p:guideLst>
        <p:guide orient="horz"/>
        <p:guide pos="3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2" d="100"/>
        <a:sy n="92" d="100"/>
      </p:scale>
      <p:origin x="0" y="-2292"/>
    </p:cViewPr>
  </p:sorterViewPr>
  <p:notesViewPr>
    <p:cSldViewPr>
      <p:cViewPr varScale="1">
        <p:scale>
          <a:sx n="60" d="100"/>
          <a:sy n="60" d="100"/>
        </p:scale>
        <p:origin x="-2652" y="-72"/>
      </p:cViewPr>
      <p:guideLst>
        <p:guide orient="horz" pos="3110"/>
        <p:guide pos="21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21582" cy="493633"/>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18971" y="4"/>
            <a:ext cx="2921582" cy="493633"/>
          </a:xfrm>
          <a:prstGeom prst="rect">
            <a:avLst/>
          </a:prstGeom>
        </p:spPr>
        <p:txBody>
          <a:bodyPr vert="horz" lIns="91440" tIns="45720" rIns="91440" bIns="45720" rtlCol="0"/>
          <a:lstStyle>
            <a:lvl1pPr algn="r">
              <a:defRPr sz="1200"/>
            </a:lvl1pPr>
          </a:lstStyle>
          <a:p>
            <a:fld id="{B4B40DF5-17F0-43C5-A7AE-65A758E8AB63}" type="datetimeFigureOut">
              <a:rPr lang="nl-NL" smtClean="0"/>
              <a:pPr/>
              <a:t>4-12-2019</a:t>
            </a:fld>
            <a:endParaRPr lang="nl-NL"/>
          </a:p>
        </p:txBody>
      </p:sp>
      <p:sp>
        <p:nvSpPr>
          <p:cNvPr id="4" name="Footer Placeholder 3"/>
          <p:cNvSpPr>
            <a:spLocks noGrp="1"/>
          </p:cNvSpPr>
          <p:nvPr>
            <p:ph type="ftr" sz="quarter" idx="2"/>
          </p:nvPr>
        </p:nvSpPr>
        <p:spPr>
          <a:xfrm>
            <a:off x="0" y="9377320"/>
            <a:ext cx="2921582" cy="493633"/>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18971" y="9377320"/>
            <a:ext cx="2921582" cy="493633"/>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981316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21582" cy="49363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18971" y="4"/>
            <a:ext cx="2921582" cy="493633"/>
          </a:xfrm>
          <a:prstGeom prst="rect">
            <a:avLst/>
          </a:prstGeom>
        </p:spPr>
        <p:txBody>
          <a:bodyPr vert="horz" lIns="91440" tIns="45720" rIns="91440" bIns="45720" rtlCol="0"/>
          <a:lstStyle>
            <a:lvl1pPr algn="r">
              <a:defRPr sz="1200"/>
            </a:lvl1pPr>
          </a:lstStyle>
          <a:p>
            <a:fld id="{4418180F-FD92-4DD4-B279-0771E404DD71}" type="datetimeFigureOut">
              <a:rPr lang="en-GB" smtClean="0"/>
              <a:pPr/>
              <a:t>04/12/2019</a:t>
            </a:fld>
            <a:endParaRPr lang="en-GB" dirty="0"/>
          </a:p>
        </p:txBody>
      </p:sp>
      <p:sp>
        <p:nvSpPr>
          <p:cNvPr id="4" name="Slide Image Placeholder 3"/>
          <p:cNvSpPr>
            <a:spLocks noGrp="1" noRot="1" noChangeAspect="1"/>
          </p:cNvSpPr>
          <p:nvPr>
            <p:ph type="sldImg" idx="2"/>
          </p:nvPr>
        </p:nvSpPr>
        <p:spPr>
          <a:xfrm>
            <a:off x="901700" y="739775"/>
            <a:ext cx="4938713" cy="3703638"/>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4212" y="4689515"/>
            <a:ext cx="5393690" cy="444269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20"/>
            <a:ext cx="2921582" cy="493633"/>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18971" y="9377320"/>
            <a:ext cx="2921582" cy="493633"/>
          </a:xfrm>
          <a:prstGeom prst="rect">
            <a:avLst/>
          </a:prstGeom>
        </p:spPr>
        <p:txBody>
          <a:bodyPr vert="horz" lIns="91440" tIns="45720" rIns="91440" bIns="45720" rtlCol="0" anchor="b"/>
          <a:lstStyle>
            <a:lvl1pPr algn="r">
              <a:defRPr sz="1200"/>
            </a:lvl1pPr>
          </a:lstStyle>
          <a:p>
            <a:fld id="{B8CC9DC2-1B58-4FDA-A1A1-71E24D183C12}" type="slidenum">
              <a:rPr lang="en-GB" smtClean="0"/>
              <a:pPr/>
              <a:t>‹#›</a:t>
            </a:fld>
            <a:endParaRPr lang="en-GB" dirty="0"/>
          </a:p>
        </p:txBody>
      </p:sp>
    </p:spTree>
    <p:extLst>
      <p:ext uri="{BB962C8B-B14F-4D97-AF65-F5344CB8AC3E}">
        <p14:creationId xmlns:p14="http://schemas.microsoft.com/office/powerpoint/2010/main" val="4086703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lectronjs.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github.com/electron/electron#readm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Electron actually straightforward </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a:t>
            </a:fld>
            <a:endParaRPr lang="en-GB" dirty="0"/>
          </a:p>
        </p:txBody>
      </p:sp>
    </p:spTree>
    <p:extLst>
      <p:ext uri="{BB962C8B-B14F-4D97-AF65-F5344CB8AC3E}">
        <p14:creationId xmlns:p14="http://schemas.microsoft.com/office/powerpoint/2010/main" val="387645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make a little doc with our app</a:t>
            </a:r>
            <a:r>
              <a:rPr lang="en-GB" baseline="0" dirty="0" smtClean="0"/>
              <a:t> design things. Like the naming conventions, adding them to the react list, how to get your icon to show up, using the storage. </a:t>
            </a:r>
            <a:r>
              <a:rPr lang="en-GB" baseline="0" smtClean="0"/>
              <a:t>Things like that</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11</a:t>
            </a:fld>
            <a:endParaRPr lang="en-GB" dirty="0"/>
          </a:p>
        </p:txBody>
      </p:sp>
    </p:spTree>
    <p:extLst>
      <p:ext uri="{BB962C8B-B14F-4D97-AF65-F5344CB8AC3E}">
        <p14:creationId xmlns:p14="http://schemas.microsoft.com/office/powerpoint/2010/main" val="2399511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demo isn’t working, use video.</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12</a:t>
            </a:fld>
            <a:endParaRPr lang="en-GB" dirty="0"/>
          </a:p>
        </p:txBody>
      </p:sp>
    </p:spTree>
    <p:extLst>
      <p:ext uri="{BB962C8B-B14F-4D97-AF65-F5344CB8AC3E}">
        <p14:creationId xmlns:p14="http://schemas.microsoft.com/office/powerpoint/2010/main" val="3045673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13</a:t>
            </a:fld>
            <a:endParaRPr lang="en-GB" dirty="0"/>
          </a:p>
        </p:txBody>
      </p:sp>
    </p:spTree>
    <p:extLst>
      <p:ext uri="{BB962C8B-B14F-4D97-AF65-F5344CB8AC3E}">
        <p14:creationId xmlns:p14="http://schemas.microsoft.com/office/powerpoint/2010/main" val="450827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2</a:t>
            </a:fld>
            <a:endParaRPr lang="en-GB" dirty="0"/>
          </a:p>
        </p:txBody>
      </p:sp>
    </p:spTree>
    <p:extLst>
      <p:ext uri="{BB962C8B-B14F-4D97-AF65-F5344CB8AC3E}">
        <p14:creationId xmlns:p14="http://schemas.microsoft.com/office/powerpoint/2010/main" val="1133727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https://electronjs.org/</a:t>
            </a:r>
            <a:endParaRPr lang="en-GB" dirty="0" smtClean="0"/>
          </a:p>
          <a:p>
            <a:r>
              <a:rPr lang="en-GB" dirty="0" smtClean="0">
                <a:hlinkClick r:id="rId4"/>
              </a:rPr>
              <a:t>https://github.com/electron/electron#readme</a:t>
            </a:r>
            <a:endParaRPr lang="en-GB" dirty="0" smtClean="0"/>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We</a:t>
            </a:r>
            <a:r>
              <a:rPr lang="en-GB" baseline="0" dirty="0" smtClean="0"/>
              <a:t> have set up the same application on a windows 10, 7 and mac. On the website they also say that they support Linux. It was pretty much download build then go.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In essence it allows you to build a web frontend in a desktop application. This means that you don’t need to learn a new </a:t>
            </a:r>
            <a:r>
              <a:rPr lang="en-GB" baseline="0" dirty="0" err="1" smtClean="0"/>
              <a:t>ui</a:t>
            </a:r>
            <a:r>
              <a:rPr lang="en-GB" baseline="0" dirty="0" smtClean="0"/>
              <a:t> tech to build a desktop app, you can reuse your websites code, or even simply present your website as a desktop 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We</a:t>
            </a:r>
            <a:r>
              <a:rPr lang="en-GB" baseline="0" dirty="0" smtClean="0"/>
              <a:t> chose react because it is where we as a company are going and we like it. </a:t>
            </a:r>
            <a:r>
              <a:rPr lang="en-GB" baseline="0" dirty="0" err="1" smtClean="0"/>
              <a:t>Typscript</a:t>
            </a:r>
            <a:r>
              <a:rPr lang="en-GB" baseline="0" dirty="0" smtClean="0"/>
              <a:t> makes sense as it is strongly linked to React.</a:t>
            </a:r>
            <a:endParaRPr lang="en-GB" dirty="0" smtClean="0"/>
          </a:p>
        </p:txBody>
      </p:sp>
      <p:sp>
        <p:nvSpPr>
          <p:cNvPr id="4" name="Slide Number Placeholder 3"/>
          <p:cNvSpPr>
            <a:spLocks noGrp="1"/>
          </p:cNvSpPr>
          <p:nvPr>
            <p:ph type="sldNum" sz="quarter" idx="10"/>
          </p:nvPr>
        </p:nvSpPr>
        <p:spPr/>
        <p:txBody>
          <a:bodyPr/>
          <a:lstStyle/>
          <a:p>
            <a:fld id="{B8CC9DC2-1B58-4FDA-A1A1-71E24D183C12}" type="slidenum">
              <a:rPr lang="en-GB" smtClean="0"/>
              <a:pPr/>
              <a:t>3</a:t>
            </a:fld>
            <a:endParaRPr lang="en-GB" dirty="0"/>
          </a:p>
        </p:txBody>
      </p:sp>
    </p:spTree>
    <p:extLst>
      <p:ext uri="{BB962C8B-B14F-4D97-AF65-F5344CB8AC3E}">
        <p14:creationId xmlns:p14="http://schemas.microsoft.com/office/powerpoint/2010/main" val="155856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4</a:t>
            </a:fld>
            <a:endParaRPr lang="en-GB" dirty="0"/>
          </a:p>
        </p:txBody>
      </p:sp>
    </p:spTree>
    <p:extLst>
      <p:ext uri="{BB962C8B-B14F-4D97-AF65-F5344CB8AC3E}">
        <p14:creationId xmlns:p14="http://schemas.microsoft.com/office/powerpoint/2010/main" val="2492043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happened</a:t>
            </a:r>
            <a:r>
              <a:rPr lang="en-GB" baseline="0" dirty="0" smtClean="0"/>
              <a:t> in previous hackathons? Room booking, </a:t>
            </a:r>
            <a:r>
              <a:rPr lang="en-GB" baseline="0" dirty="0" err="1" smtClean="0"/>
              <a:t>chatbot</a:t>
            </a:r>
            <a:r>
              <a:rPr lang="en-GB" baseline="0" dirty="0" smtClean="0"/>
              <a:t>, …. These may be really useful tools but they haven’t been picked up. This includes our projects that at the time we thought were really useful. Automation Octane. It is quite demoralising when they go no further. Why is this? Well we think we need to lower the barrier for setup, distribution and adoption. </a:t>
            </a:r>
          </a:p>
          <a:p>
            <a:endParaRPr lang="en-GB" baseline="0" dirty="0" smtClean="0"/>
          </a:p>
          <a:p>
            <a:r>
              <a:rPr lang="en-GB" baseline="0" dirty="0" smtClean="0"/>
              <a:t>With this project we are looking for people to either help us improve the framework or to start building an application in it. </a:t>
            </a:r>
          </a:p>
          <a:p>
            <a:endParaRPr lang="en-GB" baseline="0" dirty="0" smtClean="0"/>
          </a:p>
          <a:p>
            <a:r>
              <a:rPr lang="en-GB" baseline="0" dirty="0" smtClean="0"/>
              <a:t>Nothing is set in stone. Choose your own backend but the front needs to remain React. Overall we would prefer the back was typescript to keep things clear but if some other language is better suited to your needs go for it.</a:t>
            </a:r>
          </a:p>
          <a:p>
            <a:endParaRPr lang="en-GB" baseline="0" dirty="0" smtClean="0"/>
          </a:p>
          <a:p>
            <a:r>
              <a:rPr lang="en-GB" baseline="0" dirty="0" smtClean="0"/>
              <a:t>We have started setting up the testing tools for React, Typescript and electron so we also want the testing to be done.</a:t>
            </a:r>
          </a:p>
          <a:p>
            <a:endParaRPr lang="en-GB" baseline="0" dirty="0" smtClean="0"/>
          </a:p>
        </p:txBody>
      </p:sp>
      <p:sp>
        <p:nvSpPr>
          <p:cNvPr id="4" name="Slide Number Placeholder 3"/>
          <p:cNvSpPr>
            <a:spLocks noGrp="1"/>
          </p:cNvSpPr>
          <p:nvPr>
            <p:ph type="sldNum" sz="quarter" idx="10"/>
          </p:nvPr>
        </p:nvSpPr>
        <p:spPr/>
        <p:txBody>
          <a:bodyPr/>
          <a:lstStyle/>
          <a:p>
            <a:fld id="{B8CC9DC2-1B58-4FDA-A1A1-71E24D183C12}" type="slidenum">
              <a:rPr lang="en-GB" smtClean="0"/>
              <a:pPr/>
              <a:t>5</a:t>
            </a:fld>
            <a:endParaRPr lang="en-GB" dirty="0"/>
          </a:p>
        </p:txBody>
      </p:sp>
    </p:spTree>
    <p:extLst>
      <p:ext uri="{BB962C8B-B14F-4D97-AF65-F5344CB8AC3E}">
        <p14:creationId xmlns:p14="http://schemas.microsoft.com/office/powerpoint/2010/main" val="4258927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Can use web skills to make desktop apps.</a:t>
            </a:r>
          </a:p>
          <a:p>
            <a:r>
              <a:rPr lang="en-GB" dirty="0" smtClean="0"/>
              <a:t>Cross platform means you can make one application and it can (mostly) be distributed</a:t>
            </a:r>
            <a:r>
              <a:rPr lang="en-GB" baseline="0" dirty="0" smtClean="0"/>
              <a:t> across a wide range of devices.</a:t>
            </a:r>
          </a:p>
          <a:p>
            <a:r>
              <a:rPr lang="en-GB" baseline="0" dirty="0" smtClean="0"/>
              <a:t>You can quickly import existing web pages into a desktop application.</a:t>
            </a:r>
          </a:p>
          <a:p>
            <a:r>
              <a:rPr lang="en-GB" baseline="0" dirty="0" smtClean="0"/>
              <a:t>Electron has built in updating abilities and there are a few popular third party which can push updates to clients automatically, keeping your users up to date.</a:t>
            </a:r>
          </a:p>
          <a:p>
            <a:r>
              <a:rPr lang="en-GB" baseline="0" dirty="0" smtClean="0"/>
              <a:t>With big companies such as Microsoft using electron, it is being improved and supported by a wide range of developers so there is lots of info and help out there.</a:t>
            </a:r>
          </a:p>
          <a:p>
            <a:r>
              <a:rPr lang="en-GB" baseline="0" dirty="0" smtClean="0"/>
              <a:t>There seems to be a trend towards using web app frontends for desktop applications (maybe starting with Spotify who use their own container)</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6</a:t>
            </a:fld>
            <a:endParaRPr lang="en-GB" dirty="0"/>
          </a:p>
        </p:txBody>
      </p:sp>
    </p:spTree>
    <p:extLst>
      <p:ext uri="{BB962C8B-B14F-4D97-AF65-F5344CB8AC3E}">
        <p14:creationId xmlns:p14="http://schemas.microsoft.com/office/powerpoint/2010/main" val="2696392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React initially created by </a:t>
            </a:r>
            <a:r>
              <a:rPr lang="en-GB" dirty="0" err="1" smtClean="0"/>
              <a:t>facebook</a:t>
            </a:r>
            <a:r>
              <a:rPr lang="en-GB" dirty="0" smtClean="0"/>
              <a:t>. Very often React is combined </a:t>
            </a:r>
            <a:r>
              <a:rPr lang="en-GB" dirty="0" err="1" smtClean="0"/>
              <a:t>bable</a:t>
            </a:r>
            <a:r>
              <a:rPr lang="en-GB" dirty="0" smtClean="0"/>
              <a:t>. </a:t>
            </a:r>
            <a:r>
              <a:rPr lang="en-GB" dirty="0" err="1" smtClean="0"/>
              <a:t>Bable</a:t>
            </a:r>
            <a:r>
              <a:rPr lang="en-GB" dirty="0" smtClean="0"/>
              <a:t> is a </a:t>
            </a:r>
            <a:r>
              <a:rPr lang="en-GB" dirty="0" err="1" smtClean="0"/>
              <a:t>transpiler</a:t>
            </a:r>
            <a:r>
              <a:rPr lang="en-GB" dirty="0" smtClean="0"/>
              <a:t> that takes one version of </a:t>
            </a:r>
            <a:r>
              <a:rPr lang="en-GB" dirty="0" err="1" smtClean="0"/>
              <a:t>js</a:t>
            </a:r>
            <a:r>
              <a:rPr lang="en-GB" dirty="0" smtClean="0"/>
              <a:t> and transforms it into another. In our case</a:t>
            </a:r>
            <a:r>
              <a:rPr lang="en-GB" baseline="0" dirty="0" smtClean="0"/>
              <a:t> we are using </a:t>
            </a:r>
            <a:r>
              <a:rPr lang="en-GB" baseline="0" dirty="0" err="1" smtClean="0"/>
              <a:t>bable</a:t>
            </a:r>
            <a:r>
              <a:rPr lang="en-GB" baseline="0" dirty="0" smtClean="0"/>
              <a:t> to translate between JSX and ES5. This just lends itself to a nicer looking syntax that looks like HTML.</a:t>
            </a:r>
          </a:p>
          <a:p>
            <a:endParaRPr lang="en-GB" baseline="0" dirty="0" smtClean="0"/>
          </a:p>
          <a:p>
            <a:r>
              <a:rPr lang="en-GB" baseline="0" dirty="0" smtClean="0"/>
              <a:t>Typescript allows for writing </a:t>
            </a:r>
            <a:r>
              <a:rPr lang="en-GB" baseline="0" dirty="0" err="1" smtClean="0"/>
              <a:t>javascript</a:t>
            </a:r>
            <a:r>
              <a:rPr lang="en-GB" baseline="0" dirty="0" smtClean="0"/>
              <a:t> with types. This allows us to define what type of objects that can be passed in and returned by functions. Essentially it makes </a:t>
            </a:r>
            <a:r>
              <a:rPr lang="en-GB" baseline="0" dirty="0" err="1" smtClean="0"/>
              <a:t>js</a:t>
            </a:r>
            <a:r>
              <a:rPr lang="en-GB" baseline="0" dirty="0" smtClean="0"/>
              <a:t> more like a statically typed language such as JAVA or C#. We are using pure TS as the backend to our project. This makes it much easier to see errors before running the program.</a:t>
            </a:r>
          </a:p>
          <a:p>
            <a:endParaRPr lang="en-GB" dirty="0" smtClean="0"/>
          </a:p>
          <a:p>
            <a:r>
              <a:rPr lang="en-GB" dirty="0" smtClean="0"/>
              <a:t>It</a:t>
            </a:r>
            <a:r>
              <a:rPr lang="en-GB" baseline="0" dirty="0" smtClean="0"/>
              <a:t> is a </a:t>
            </a:r>
            <a:r>
              <a:rPr lang="en-GB" baseline="0" dirty="0" err="1" smtClean="0"/>
              <a:t>js</a:t>
            </a:r>
            <a:r>
              <a:rPr lang="en-GB" baseline="0" dirty="0" smtClean="0"/>
              <a:t> based language in which sections of the view are broken down into components that control their own state. </a:t>
            </a:r>
          </a:p>
          <a:p>
            <a:endParaRPr lang="en-GB" baseline="0" dirty="0" smtClean="0"/>
          </a:p>
          <a:p>
            <a:r>
              <a:rPr lang="en-GB" baseline="0" dirty="0" smtClean="0"/>
              <a:t>One of the big selling points for react is that it handles updating the view rather than the developer. This is done by the developer updating something called the virtual </a:t>
            </a:r>
            <a:r>
              <a:rPr lang="en-GB" baseline="0" dirty="0" err="1" smtClean="0"/>
              <a:t>dom</a:t>
            </a:r>
            <a:r>
              <a:rPr lang="en-GB" baseline="0" dirty="0" smtClean="0"/>
              <a:t> and then react does a comparison between the virtual </a:t>
            </a:r>
            <a:r>
              <a:rPr lang="en-GB" baseline="0" dirty="0" err="1" smtClean="0"/>
              <a:t>dom</a:t>
            </a:r>
            <a:r>
              <a:rPr lang="en-GB" baseline="0" dirty="0" smtClean="0"/>
              <a:t> and the actual </a:t>
            </a:r>
            <a:r>
              <a:rPr lang="en-GB" baseline="0" dirty="0" err="1" smtClean="0"/>
              <a:t>dom</a:t>
            </a:r>
            <a:r>
              <a:rPr lang="en-GB" baseline="0" dirty="0" smtClean="0"/>
              <a:t> then only updates what is required. While this sounds like a lot of steps it only ever means what is required is updated and is a quick process</a:t>
            </a:r>
          </a:p>
          <a:p>
            <a:endParaRPr lang="en-GB" baseline="0" dirty="0" smtClean="0"/>
          </a:p>
          <a:p>
            <a:r>
              <a:rPr lang="en-GB" baseline="0" dirty="0" smtClean="0"/>
              <a:t>We also use </a:t>
            </a:r>
            <a:r>
              <a:rPr lang="en-GB" baseline="0" dirty="0" err="1" smtClean="0"/>
              <a:t>WebPack</a:t>
            </a:r>
            <a:r>
              <a:rPr lang="en-GB" baseline="0" dirty="0" smtClean="0"/>
              <a:t> for minimising </a:t>
            </a:r>
            <a:endParaRPr lang="en-GB" baseline="0" dirty="0"/>
          </a:p>
          <a:p>
            <a:endParaRPr lang="en-GB" baseline="0" dirty="0"/>
          </a:p>
          <a:p>
            <a:r>
              <a:rPr lang="en-GB" baseline="0" dirty="0" smtClean="0"/>
              <a:t>Styling with SASS</a:t>
            </a:r>
          </a:p>
          <a:p>
            <a:endParaRPr lang="en-GB" baseline="0" dirty="0" smtClean="0"/>
          </a:p>
          <a:p>
            <a:r>
              <a:rPr lang="en-GB" baseline="0" dirty="0" smtClean="0"/>
              <a:t>Testing – Jest/Mocha</a:t>
            </a:r>
          </a:p>
          <a:p>
            <a:endParaRPr lang="en-GB" baseline="0" dirty="0" smtClean="0"/>
          </a:p>
          <a:p>
            <a:r>
              <a:rPr lang="en-GB" baseline="0" dirty="0" err="1" smtClean="0"/>
              <a:t>Devtron</a:t>
            </a:r>
            <a:r>
              <a:rPr lang="en-GB" baseline="0" dirty="0" smtClean="0"/>
              <a:t> and integrated debugging with vs c</a:t>
            </a:r>
          </a:p>
        </p:txBody>
      </p:sp>
      <p:sp>
        <p:nvSpPr>
          <p:cNvPr id="4" name="Slide Number Placeholder 3"/>
          <p:cNvSpPr>
            <a:spLocks noGrp="1"/>
          </p:cNvSpPr>
          <p:nvPr>
            <p:ph type="sldNum" sz="quarter" idx="10"/>
          </p:nvPr>
        </p:nvSpPr>
        <p:spPr/>
        <p:txBody>
          <a:bodyPr/>
          <a:lstStyle/>
          <a:p>
            <a:fld id="{B8CC9DC2-1B58-4FDA-A1A1-71E24D183C12}" type="slidenum">
              <a:rPr lang="en-GB" smtClean="0"/>
              <a:pPr/>
              <a:t>7</a:t>
            </a:fld>
            <a:endParaRPr lang="en-GB" dirty="0"/>
          </a:p>
        </p:txBody>
      </p:sp>
    </p:spTree>
    <p:extLst>
      <p:ext uri="{BB962C8B-B14F-4D97-AF65-F5344CB8AC3E}">
        <p14:creationId xmlns:p14="http://schemas.microsoft.com/office/powerpoint/2010/main" val="3090129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TypeScrip</a:t>
            </a:r>
            <a:r>
              <a:rPr lang="en-GB" baseline="0" dirty="0" err="1" smtClean="0"/>
              <a:t>t</a:t>
            </a:r>
            <a:r>
              <a:rPr lang="en-GB" baseline="0" dirty="0" smtClean="0"/>
              <a:t> is our choice of backend. Because it interacts with electron and react with the correct node modules to interact with external websites and </a:t>
            </a:r>
            <a:r>
              <a:rPr lang="en-GB" baseline="0" dirty="0" err="1" smtClean="0"/>
              <a:t>os</a:t>
            </a:r>
            <a:r>
              <a:rPr lang="en-GB" baseline="0" dirty="0" smtClean="0"/>
              <a:t>. The challenges with using TS is that it is easy to lose separation between the frontend solution middleware and backend. We leave the option open to use different backend solutions such as </a:t>
            </a:r>
            <a:r>
              <a:rPr lang="en-GB" baseline="0" dirty="0" err="1" smtClean="0"/>
              <a:t>c#</a:t>
            </a:r>
            <a:r>
              <a:rPr lang="en-GB" baseline="0" dirty="0" smtClean="0"/>
              <a:t> and Java. </a:t>
            </a:r>
            <a:r>
              <a:rPr lang="en-GB" baseline="0" dirty="0" smtClean="0"/>
              <a:t>There are several ways to use a different language to do the bulk of your backend. The early octane burner used C# and communicated with the main electron process through a third party module which acted like an </a:t>
            </a:r>
            <a:r>
              <a:rPr lang="en-GB" baseline="0" dirty="0" err="1" smtClean="0"/>
              <a:t>api</a:t>
            </a:r>
            <a:r>
              <a:rPr lang="en-GB" baseline="0" dirty="0" smtClean="0"/>
              <a:t>. This worked but was slow with large amounts of data being sent. It also had the disadvantage of needing to </a:t>
            </a:r>
            <a:r>
              <a:rPr lang="en-GB" baseline="0" dirty="0" err="1" smtClean="0"/>
              <a:t>stringify</a:t>
            </a:r>
            <a:r>
              <a:rPr lang="en-GB" baseline="0" dirty="0" smtClean="0"/>
              <a:t> any objects being sent </a:t>
            </a:r>
            <a:r>
              <a:rPr lang="en-GB" baseline="0" smtClean="0"/>
              <a:t>or received.</a:t>
            </a:r>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9</a:t>
            </a:fld>
            <a:endParaRPr lang="en-GB" dirty="0"/>
          </a:p>
        </p:txBody>
      </p:sp>
    </p:spTree>
    <p:extLst>
      <p:ext uri="{BB962C8B-B14F-4D97-AF65-F5344CB8AC3E}">
        <p14:creationId xmlns:p14="http://schemas.microsoft.com/office/powerpoint/2010/main" val="3838414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LOTS of </a:t>
            </a:r>
            <a:r>
              <a:rPr lang="en-GB" dirty="0" err="1" smtClean="0"/>
              <a:t>npm</a:t>
            </a:r>
            <a:r>
              <a:rPr lang="en-GB" dirty="0" smtClean="0"/>
              <a:t> modules for electron specifically to simplify things like deployment, updating applications, debugging and more.</a:t>
            </a:r>
          </a:p>
          <a:p>
            <a:r>
              <a:rPr lang="en-GB" dirty="0" smtClean="0"/>
              <a:t>Many react modules available as well for simplifying things.</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Many react modules available as well for simplifying things.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Pretty popular framework so plenty of help online with tutorials and </a:t>
            </a:r>
            <a:r>
              <a:rPr lang="en-GB" dirty="0" err="1" smtClean="0"/>
              <a:t>stackoverflow</a:t>
            </a:r>
            <a:r>
              <a:rPr lang="en-GB" dirty="0" smtClean="0"/>
              <a:t>. It</a:t>
            </a:r>
            <a:r>
              <a:rPr lang="en-GB" baseline="0" dirty="0" smtClean="0"/>
              <a:t> looks like desktop applications are becoming more and more like web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r>
              <a:rPr lang="en-GB" dirty="0" smtClean="0"/>
              <a:t>Cross compatible, just need a machine that can run chromium to get most of the functionality.</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Sparked a lot of debate about how to structure a electron/React Desktop application</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10</a:t>
            </a:fld>
            <a:endParaRPr lang="en-GB" dirty="0"/>
          </a:p>
        </p:txBody>
      </p:sp>
    </p:spTree>
    <p:extLst>
      <p:ext uri="{BB962C8B-B14F-4D97-AF65-F5344CB8AC3E}">
        <p14:creationId xmlns:p14="http://schemas.microsoft.com/office/powerpoint/2010/main" val="1835355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D cover 1">
    <p:spTree>
      <p:nvGrpSpPr>
        <p:cNvPr id="1" name=""/>
        <p:cNvGrpSpPr/>
        <p:nvPr/>
      </p:nvGrpSpPr>
      <p:grpSpPr>
        <a:xfrm>
          <a:off x="0" y="0"/>
          <a:ext cx="0" cy="0"/>
          <a:chOff x="0" y="0"/>
          <a:chExt cx="0" cy="0"/>
        </a:xfrm>
      </p:grpSpPr>
      <p:pic>
        <p:nvPicPr>
          <p:cNvPr id="8" name="Picture 7"/>
          <p:cNvPicPr>
            <a:picLocks noChangeAspect="1"/>
          </p:cNvPicPr>
          <p:nvPr userDrawn="1"/>
        </p:nvPicPr>
        <p:blipFill>
          <a:blip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13"/>
          <p:cNvSpPr>
            <a:spLocks noGrp="1"/>
          </p:cNvSpPr>
          <p:nvPr>
            <p:ph type="body" sz="quarter" idx="13" hasCustomPrompt="1"/>
          </p:nvPr>
        </p:nvSpPr>
        <p:spPr>
          <a:xfrm>
            <a:off x="531045" y="1547267"/>
            <a:ext cx="4040955" cy="513581"/>
          </a:xfrm>
          <a:prstGeom prst="rect">
            <a:avLst/>
          </a:prstGeom>
        </p:spPr>
        <p:txBody>
          <a:bodyPr lIns="54000" rIns="72000"/>
          <a:lstStyle>
            <a:lvl1pPr marL="0" indent="0">
              <a:lnSpc>
                <a:spcPts val="3400"/>
              </a:lnSpc>
              <a:spcBef>
                <a:spcPts val="0"/>
              </a:spcBef>
              <a:buNone/>
              <a:defRPr sz="2400" baseline="0">
                <a:solidFill>
                  <a:schemeClr val="bg1"/>
                </a:solidFill>
                <a:latin typeface="Arial" panose="020B0604020202020204" pitchFamily="34" charset="0"/>
                <a:cs typeface="Arial" panose="020B0604020202020204" pitchFamily="34" charset="0"/>
              </a:defRPr>
            </a:lvl1pPr>
          </a:lstStyle>
          <a:p>
            <a:pPr lvl="0"/>
            <a:r>
              <a:rPr lang="en-GB" dirty="0"/>
              <a:t>Click to edit presentation title</a:t>
            </a:r>
          </a:p>
        </p:txBody>
      </p:sp>
      <p:sp>
        <p:nvSpPr>
          <p:cNvPr id="4" name="Text Placeholder 10"/>
          <p:cNvSpPr>
            <a:spLocks noGrp="1"/>
          </p:cNvSpPr>
          <p:nvPr>
            <p:ph type="body" sz="quarter" idx="12" hasCustomPrompt="1"/>
          </p:nvPr>
        </p:nvSpPr>
        <p:spPr>
          <a:xfrm>
            <a:off x="531045" y="2939458"/>
            <a:ext cx="3137139" cy="419772"/>
          </a:xfrm>
          <a:prstGeom prst="rect">
            <a:avLst/>
          </a:prstGeom>
        </p:spPr>
        <p:txBody>
          <a:bodyPr anchor="ctr" anchorCtr="0"/>
          <a:lstStyle>
            <a:lvl1pPr marL="0" indent="0" algn="l">
              <a:buNone/>
              <a:defRPr sz="1600">
                <a:solidFill>
                  <a:schemeClr val="bg1"/>
                </a:solidFill>
                <a:latin typeface="Arial" panose="020B0604020202020204" pitchFamily="34" charset="0"/>
                <a:cs typeface="Arial" panose="020B0604020202020204" pitchFamily="34" charset="0"/>
              </a:defRPr>
            </a:lvl1pPr>
          </a:lstStyle>
          <a:p>
            <a:pPr lvl="0"/>
            <a:r>
              <a:rPr lang="en-GB" dirty="0"/>
              <a:t>Click to insert date</a:t>
            </a:r>
          </a:p>
        </p:txBody>
      </p:sp>
      <p:sp>
        <p:nvSpPr>
          <p:cNvPr id="6" name="Rectangle 5"/>
          <p:cNvSpPr/>
          <p:nvPr userDrawn="1"/>
        </p:nvSpPr>
        <p:spPr>
          <a:xfrm>
            <a:off x="0" y="0"/>
            <a:ext cx="914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523355" y="4946981"/>
            <a:ext cx="3144829" cy="900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160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256970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D section 1">
    <p:spTree>
      <p:nvGrpSpPr>
        <p:cNvPr id="1" name=""/>
        <p:cNvGrpSpPr/>
        <p:nvPr/>
      </p:nvGrpSpPr>
      <p:grpSpPr>
        <a:xfrm>
          <a:off x="0" y="0"/>
          <a:ext cx="0" cy="0"/>
          <a:chOff x="0" y="0"/>
          <a:chExt cx="0" cy="0"/>
        </a:xfrm>
      </p:grpSpPr>
      <p:pic>
        <p:nvPicPr>
          <p:cNvPr id="15" name="Picture 14"/>
          <p:cNvPicPr>
            <a:picLocks noChangeAspect="1"/>
          </p:cNvPicPr>
          <p:nvPr userDrawn="1"/>
        </p:nvPicPr>
        <p:blipFill>
          <a:blip cstate="print">
            <a:extLst>
              <a:ext uri="{28A0092B-C50C-407E-A947-70E740481C1C}">
                <a14:useLocalDpi xmlns:a14="http://schemas.microsoft.com/office/drawing/2010/main" val="0"/>
              </a:ext>
            </a:extLst>
          </a:blip>
          <a:stretch>
            <a:fillRect/>
          </a:stretch>
        </p:blipFill>
        <p:spPr>
          <a:xfrm>
            <a:off x="-4356" y="0"/>
            <a:ext cx="9148356" cy="4256527"/>
          </a:xfrm>
          <a:prstGeom prst="rect">
            <a:avLst/>
          </a:prstGeom>
        </p:spPr>
      </p:pic>
      <p:grpSp>
        <p:nvGrpSpPr>
          <p:cNvPr id="23" name="Group 22"/>
          <p:cNvGrpSpPr/>
          <p:nvPr userDrawn="1"/>
        </p:nvGrpSpPr>
        <p:grpSpPr>
          <a:xfrm>
            <a:off x="7399983" y="-110528"/>
            <a:ext cx="1224136" cy="749464"/>
            <a:chOff x="7561465" y="-110528"/>
            <a:chExt cx="1224136" cy="749464"/>
          </a:xfrm>
        </p:grpSpPr>
        <p:sp>
          <p:nvSpPr>
            <p:cNvPr id="24" name="Rectangle 2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29" name="Rectangle 28"/>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779596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D section 2">
    <p:spTree>
      <p:nvGrpSpPr>
        <p:cNvPr id="1" name=""/>
        <p:cNvGrpSpPr/>
        <p:nvPr/>
      </p:nvGrpSpPr>
      <p:grpSpPr>
        <a:xfrm>
          <a:off x="0" y="0"/>
          <a:ext cx="0" cy="0"/>
          <a:chOff x="0" y="0"/>
          <a:chExt cx="0" cy="0"/>
        </a:xfrm>
      </p:grpSpPr>
      <p:grpSp>
        <p:nvGrpSpPr>
          <p:cNvPr id="3" name="Group 2"/>
          <p:cNvGrpSpPr/>
          <p:nvPr userDrawn="1"/>
        </p:nvGrpSpPr>
        <p:grpSpPr>
          <a:xfrm>
            <a:off x="7399983" y="-110528"/>
            <a:ext cx="1224136" cy="749464"/>
            <a:chOff x="7561465" y="-110528"/>
            <a:chExt cx="1224136" cy="749464"/>
          </a:xfrm>
        </p:grpSpPr>
        <p:sp>
          <p:nvSpPr>
            <p:cNvPr id="4" name="Rectangle 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10" name="Rectangle 9"/>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268994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646F84"/>
        </a:solidFill>
        <a:effectLst/>
      </p:bgPr>
    </p:bg>
    <p:spTree>
      <p:nvGrpSpPr>
        <p:cNvPr id="1" name=""/>
        <p:cNvGrpSpPr/>
        <p:nvPr/>
      </p:nvGrpSpPr>
      <p:grpSpPr>
        <a:xfrm>
          <a:off x="0" y="0"/>
          <a:ext cx="0" cy="0"/>
          <a:chOff x="0" y="0"/>
          <a:chExt cx="0" cy="0"/>
        </a:xfrm>
      </p:grpSpPr>
      <p:pic>
        <p:nvPicPr>
          <p:cNvPr id="15" name="Picture 2" descr="C:\Users\graystonp555\Downloads\iStock_63100637_LARGE.jpg"/>
          <p:cNvPicPr>
            <a:picLocks noChangeAspect="1" noChangeArrowheads="1"/>
          </p:cNvPicPr>
          <p:nvPr userDrawn="1"/>
        </p:nvPicPr>
        <p:blipFill rotWithShape="1">
          <a:blip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2" y="9672"/>
            <a:ext cx="7404427" cy="53555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2018</a:t>
            </a:r>
          </a:p>
        </p:txBody>
      </p:sp>
      <p:pic>
        <p:nvPicPr>
          <p:cNvPr id="19" name="Picture 18" descr="Master_eBenchmarker_1a.eps"/>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3385982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p:bg>
      <p:bgPr>
        <a:solidFill>
          <a:srgbClr val="646F84"/>
        </a:solidFill>
        <a:effectLst/>
      </p:bgPr>
    </p:bg>
    <p:spTree>
      <p:nvGrpSpPr>
        <p:cNvPr id="1" name=""/>
        <p:cNvGrpSpPr/>
        <p:nvPr/>
      </p:nvGrpSpPr>
      <p:grpSpPr>
        <a:xfrm>
          <a:off x="0" y="0"/>
          <a:ext cx="0" cy="0"/>
          <a:chOff x="0" y="0"/>
          <a:chExt cx="0" cy="0"/>
        </a:xfrm>
      </p:grpSpPr>
      <p:pic>
        <p:nvPicPr>
          <p:cNvPr id="16" name="Picture 2" descr="C:\Users\GENEVOISA\Downloads\houses-211740_1280.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1" y="-1"/>
            <a:ext cx="8695123" cy="5779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2018</a:t>
            </a:r>
          </a:p>
        </p:txBody>
      </p:sp>
      <p:pic>
        <p:nvPicPr>
          <p:cNvPr id="19" name="Picture 18" descr="Master_eBenchmarker_1a.eps"/>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296880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tx2"/>
        </a:solidFill>
        <a:effectLst/>
      </p:bgPr>
    </p:bg>
    <p:spTree>
      <p:nvGrpSpPr>
        <p:cNvPr id="1" name=""/>
        <p:cNvGrpSpPr/>
        <p:nvPr/>
      </p:nvGrpSpPr>
      <p:grpSpPr>
        <a:xfrm>
          <a:off x="0" y="0"/>
          <a:ext cx="0" cy="0"/>
          <a:chOff x="0" y="0"/>
          <a:chExt cx="0" cy="0"/>
        </a:xfrm>
      </p:grpSpPr>
      <p:pic>
        <p:nvPicPr>
          <p:cNvPr id="23" name="Picture 22" descr="ebenchmarkers - Report - Divider.eps"/>
          <p:cNvPicPr>
            <a:picLocks/>
          </p:cNvPicPr>
          <p:nvPr userDrawn="1"/>
        </p:nvPicPr>
        <p:blipFill>
          <a:blip cstate="email">
            <a:extLst>
              <a:ext uri="{28A0092B-C50C-407E-A947-70E740481C1C}">
                <a14:useLocalDpi xmlns:a14="http://schemas.microsoft.com/office/drawing/2010/main" val="0"/>
              </a:ext>
            </a:extLst>
          </a:blip>
          <a:stretch>
            <a:fillRect/>
          </a:stretch>
        </p:blipFill>
        <p:spPr>
          <a:xfrm>
            <a:off x="-1" y="0"/>
            <a:ext cx="9142803" cy="6863385"/>
          </a:xfrm>
          <a:prstGeom prst="rect">
            <a:avLst/>
          </a:prstGeom>
        </p:spPr>
      </p:pic>
      <p:sp>
        <p:nvSpPr>
          <p:cNvPr id="18" name="Rectangle 2"/>
          <p:cNvSpPr/>
          <p:nvPr userDrawn="1"/>
        </p:nvSpPr>
        <p:spPr>
          <a:xfrm>
            <a:off x="7694463" y="642219"/>
            <a:ext cx="989004" cy="4930500"/>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grpSp>
        <p:nvGrpSpPr>
          <p:cNvPr id="19" name="Group 5"/>
          <p:cNvGrpSpPr>
            <a:grpSpLocks noChangeAspect="1"/>
          </p:cNvGrpSpPr>
          <p:nvPr userDrawn="1"/>
        </p:nvGrpSpPr>
        <p:grpSpPr bwMode="auto">
          <a:xfrm>
            <a:off x="3665727" y="639423"/>
            <a:ext cx="3704456" cy="525673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1" name="Text Placeholder 10"/>
          <p:cNvSpPr>
            <a:spLocks noGrp="1"/>
          </p:cNvSpPr>
          <p:nvPr userDrawn="1">
            <p:ph type="body" sz="quarter" idx="10"/>
          </p:nvPr>
        </p:nvSpPr>
        <p:spPr>
          <a:xfrm>
            <a:off x="306791" y="2129537"/>
            <a:ext cx="4171543" cy="4073332"/>
          </a:xfrm>
        </p:spPr>
        <p:txBody>
          <a:bodyPr/>
          <a:lstStyle>
            <a:lvl1pPr marL="0" indent="0">
              <a:buNone/>
              <a:defRPr sz="2052">
                <a:solidFill>
                  <a:schemeClr val="accent4"/>
                </a:solidFill>
                <a:latin typeface="+mj-lt"/>
              </a:defRPr>
            </a:lvl1pPr>
            <a:lvl2pPr marL="430970" indent="-215485">
              <a:buFont typeface="Franklin Gothic Book" panose="020B0503020102020204" pitchFamily="34" charset="0"/>
              <a:buChar char="–"/>
              <a:defRPr sz="1710"/>
            </a:lvl2pPr>
            <a:lvl3pPr marL="430970" indent="-215485">
              <a:buFont typeface="Franklin Gothic Book" panose="020B0503020102020204" pitchFamily="34" charset="0"/>
              <a:buChar char="–"/>
              <a:defRPr sz="1710"/>
            </a:lvl3pPr>
            <a:lvl4pPr marL="430970" indent="-215485">
              <a:buFont typeface="Franklin Gothic Book" panose="020B0503020102020204" pitchFamily="34" charset="0"/>
              <a:buChar char="–"/>
              <a:defRPr/>
            </a:lvl4pPr>
            <a:lvl5pPr marL="430970" indent="-215485">
              <a:buFont typeface="Franklin Gothic Book" panose="020B0503020102020204" pitchFamily="34" charset="0"/>
              <a:buChar char="–"/>
              <a:defRPr/>
            </a:lvl5pPr>
            <a:lvl6pPr marL="430970" indent="-215485">
              <a:buFont typeface="Franklin Gothic Book" panose="020B0503020102020204" pitchFamily="34" charset="0"/>
              <a:buChar char="–"/>
              <a:defRPr/>
            </a:lvl6pPr>
            <a:lvl7pPr marL="430970" indent="-215485">
              <a:buFont typeface="Franklin Gothic Book" panose="020B0503020102020204" pitchFamily="34" charset="0"/>
              <a:buChar char="–"/>
              <a:defRPr/>
            </a:lvl7pPr>
            <a:lvl8pPr marL="430970" indent="-215485">
              <a:buFont typeface="Franklin Gothic Book" panose="020B0503020102020204" pitchFamily="34" charset="0"/>
              <a:buChar char="–"/>
              <a:defRPr/>
            </a:lvl8pPr>
            <a:lvl9pPr marL="430970" indent="-215485">
              <a:buFont typeface="Franklin Gothic Book" panose="020B0503020102020204" pitchFamily="34" charset="0"/>
              <a:buChar cha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12394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numCol="2" spcCol="216000"/>
          <a:lstStyle>
            <a:lvl1pPr marL="0" indent="0">
              <a:buNone/>
              <a:tabLst>
                <a:tab pos="3909517" algn="r"/>
              </a:tabLst>
              <a:defRPr>
                <a:solidFill>
                  <a:schemeClr val="accent4"/>
                </a:solidFill>
                <a:latin typeface="+mj-lt"/>
              </a:defRPr>
            </a:lvl1pPr>
            <a:lvl2pPr>
              <a:tabLst>
                <a:tab pos="3909517" algn="r"/>
              </a:tabLst>
              <a:defRPr/>
            </a:lvl2pPr>
            <a:lvl3pPr marL="430970" indent="0">
              <a:buNone/>
              <a:tabLst>
                <a:tab pos="3909517" algn="r"/>
              </a:tabLst>
              <a:defRPr/>
            </a:lvl3pPr>
            <a:lvl4pPr marL="430970" indent="0">
              <a:buNone/>
              <a:tabLst>
                <a:tab pos="3909517" algn="r"/>
              </a:tabLst>
              <a:defRPr sz="1026"/>
            </a:lvl4pPr>
            <a:lvl5pPr marL="430970" indent="0">
              <a:buNone/>
              <a:tabLst>
                <a:tab pos="3909517" algn="r"/>
              </a:tabLst>
              <a:defRPr sz="1026"/>
            </a:lvl5pPr>
            <a:lvl6pPr marL="430970" indent="0">
              <a:buNone/>
              <a:tabLst>
                <a:tab pos="3909517" algn="r"/>
              </a:tabLst>
              <a:defRPr sz="1026"/>
            </a:lvl6pPr>
            <a:lvl7pPr marL="430970" indent="0">
              <a:buNone/>
              <a:tabLst>
                <a:tab pos="3909517" algn="r"/>
              </a:tabLst>
              <a:defRPr sz="1026" baseline="0"/>
            </a:lvl7pPr>
            <a:lvl8pPr marL="430970" indent="0">
              <a:buNone/>
              <a:tabLst>
                <a:tab pos="3909517" algn="r"/>
              </a:tabLst>
              <a:defRPr sz="1026" baseline="0"/>
            </a:lvl8pPr>
            <a:lvl9pPr marL="430970" indent="0">
              <a:buNone/>
              <a:tabLst>
                <a:tab pos="3909517" algn="r"/>
              </a:tabLst>
              <a:defRPr sz="1026" baseline="0"/>
            </a:lvl9pPr>
          </a:lstStyle>
          <a:p>
            <a:pPr lvl="0"/>
            <a:r>
              <a:rPr lang="en-US" dirty="0"/>
              <a:t>Click to edit Master text styles	XX</a:t>
            </a:r>
          </a:p>
          <a:p>
            <a:pPr lvl="1"/>
            <a:r>
              <a:rPr lang="en-US" dirty="0"/>
              <a:t>Second level	XX</a:t>
            </a:r>
          </a:p>
          <a:p>
            <a:pPr lvl="2"/>
            <a:r>
              <a:rPr lang="en-US" dirty="0"/>
              <a:t>Third level	XX</a:t>
            </a:r>
          </a:p>
          <a:p>
            <a:pPr lvl="3"/>
            <a:r>
              <a:rPr lang="en-US" dirty="0"/>
              <a:t>Fourth level	XX</a:t>
            </a:r>
          </a:p>
          <a:p>
            <a:pPr lvl="4"/>
            <a:r>
              <a:rPr lang="en-US" dirty="0"/>
              <a:t>Fifth level	XX</a:t>
            </a:r>
          </a:p>
          <a:p>
            <a:pPr lvl="5"/>
            <a:r>
              <a:rPr lang="en-US" dirty="0"/>
              <a:t>Sixth level	XX</a:t>
            </a:r>
          </a:p>
          <a:p>
            <a:pPr lvl="6"/>
            <a:r>
              <a:rPr lang="en-US" dirty="0"/>
              <a:t>Seventh level	XX</a:t>
            </a:r>
          </a:p>
          <a:p>
            <a:pPr lvl="7"/>
            <a:r>
              <a:rPr lang="en-US" dirty="0"/>
              <a:t>Eighth level	XX</a:t>
            </a:r>
          </a:p>
          <a:p>
            <a:pPr lvl="8"/>
            <a:r>
              <a:rPr lang="en-US" dirty="0"/>
              <a:t>Ninth level	XX</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8"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70139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Placehold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7"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43242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594783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laceholders (Horiztonal)">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1" name="Content Placeholder 2"/>
          <p:cNvSpPr>
            <a:spLocks noGrp="1"/>
          </p:cNvSpPr>
          <p:nvPr>
            <p:ph idx="16"/>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59884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D cover 2">
    <p:spTree>
      <p:nvGrpSpPr>
        <p:cNvPr id="1" name=""/>
        <p:cNvGrpSpPr/>
        <p:nvPr/>
      </p:nvGrpSpPr>
      <p:grpSpPr>
        <a:xfrm>
          <a:off x="0" y="0"/>
          <a:ext cx="0" cy="0"/>
          <a:chOff x="0" y="0"/>
          <a:chExt cx="0" cy="0"/>
        </a:xfrm>
      </p:grpSpPr>
      <p:sp>
        <p:nvSpPr>
          <p:cNvPr id="3" name="Rectangle 2"/>
          <p:cNvSpPr/>
          <p:nvPr userDrawn="1"/>
        </p:nvSpPr>
        <p:spPr>
          <a:xfrm flipV="1">
            <a:off x="0" y="5146120"/>
            <a:ext cx="9144000" cy="1711880"/>
          </a:xfrm>
          <a:prstGeom prst="rect">
            <a:avLst/>
          </a:prstGeom>
          <a:solidFill>
            <a:srgbClr val="59626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p:cNvSpPr/>
          <p:nvPr userDrawn="1"/>
        </p:nvSpPr>
        <p:spPr>
          <a:xfrm>
            <a:off x="0" y="0"/>
            <a:ext cx="91440" cy="6858000"/>
          </a:xfrm>
          <a:prstGeom prst="rect">
            <a:avLst/>
          </a:prstGeom>
          <a:solidFill>
            <a:srgbClr val="EF4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2168884" y="2405325"/>
            <a:ext cx="4809738" cy="137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a:spLocks noGrp="1"/>
          </p:cNvSpPr>
          <p:nvPr>
            <p:ph type="body" sz="quarter" idx="10" hasCustomPrompt="1"/>
          </p:nvPr>
        </p:nvSpPr>
        <p:spPr>
          <a:xfrm>
            <a:off x="688032" y="5314656"/>
            <a:ext cx="7772400" cy="648071"/>
          </a:xfrm>
          <a:prstGeom prst="rect">
            <a:avLst/>
          </a:prstGeom>
        </p:spPr>
        <p:txBody>
          <a:bodyPr anchor="ctr" anchorCtr="0"/>
          <a:lstStyle>
            <a:lvl1pPr marL="0" indent="0" algn="ctr">
              <a:lnSpc>
                <a:spcPts val="3100"/>
              </a:lnSpc>
              <a:spcBef>
                <a:spcPts val="0"/>
              </a:spcBef>
              <a:buNone/>
              <a:defRPr sz="2800" b="1" baseline="0">
                <a:solidFill>
                  <a:srgbClr val="59626F"/>
                </a:solidFill>
                <a:latin typeface="Arial" panose="020B0604020202020204" pitchFamily="34" charset="0"/>
                <a:cs typeface="Arial" panose="020B0604020202020204" pitchFamily="34" charset="0"/>
              </a:defRPr>
            </a:lvl1pPr>
          </a:lstStyle>
          <a:p>
            <a:pPr lvl="0"/>
            <a:r>
              <a:rPr lang="en-US" dirty="0"/>
              <a:t>Click to edit presentation title</a:t>
            </a:r>
          </a:p>
        </p:txBody>
      </p:sp>
      <p:sp>
        <p:nvSpPr>
          <p:cNvPr id="7" name="Text Placeholder 10"/>
          <p:cNvSpPr>
            <a:spLocks noGrp="1"/>
          </p:cNvSpPr>
          <p:nvPr>
            <p:ph type="body" sz="quarter" idx="12" hasCustomPrompt="1"/>
          </p:nvPr>
        </p:nvSpPr>
        <p:spPr>
          <a:xfrm>
            <a:off x="683568" y="5958805"/>
            <a:ext cx="7776864" cy="419772"/>
          </a:xfrm>
          <a:prstGeom prst="rect">
            <a:avLst/>
          </a:prstGeom>
        </p:spPr>
        <p:txBody>
          <a:bodyPr anchor="ctr" anchorCtr="0"/>
          <a:lstStyle>
            <a:lvl1pPr marL="0" indent="0" algn="ctr">
              <a:buNone/>
              <a:defRPr sz="1600">
                <a:solidFill>
                  <a:srgbClr val="59626F"/>
                </a:solidFill>
                <a:latin typeface="Arial" panose="020B0604020202020204" pitchFamily="34" charset="0"/>
                <a:cs typeface="Arial" panose="020B0604020202020204" pitchFamily="34" charset="0"/>
              </a:defRPr>
            </a:lvl1pPr>
          </a:lstStyle>
          <a:p>
            <a:pPr lvl="0"/>
            <a:r>
              <a:rPr lang="en-GB" dirty="0"/>
              <a:t>Click to insert date</a:t>
            </a:r>
          </a:p>
        </p:txBody>
      </p:sp>
    </p:spTree>
    <p:extLst>
      <p:ext uri="{BB962C8B-B14F-4D97-AF65-F5344CB8AC3E}">
        <p14:creationId xmlns:p14="http://schemas.microsoft.com/office/powerpoint/2010/main" val="28718923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873512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laceholders (1 - 2 Vertical)">
    <p:spTree>
      <p:nvGrpSpPr>
        <p:cNvPr id="1" name=""/>
        <p:cNvGrpSpPr/>
        <p:nvPr/>
      </p:nvGrpSpPr>
      <p:grpSpPr>
        <a:xfrm>
          <a:off x="0" y="0"/>
          <a:ext cx="0" cy="0"/>
          <a:chOff x="0" y="0"/>
          <a:chExt cx="0" cy="0"/>
        </a:xfrm>
      </p:grpSpPr>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Content Placeholder 2"/>
          <p:cNvSpPr>
            <a:spLocks noGrp="1"/>
          </p:cNvSpPr>
          <p:nvPr>
            <p:ph idx="1"/>
          </p:nvPr>
        </p:nvSpPr>
        <p:spPr>
          <a:xfrm>
            <a:off x="306791" y="1272463"/>
            <a:ext cx="5623370"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6114880" y="3835757"/>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2395979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Placeholders (2 Vertica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p:cNvSpPr>
            <a:spLocks noGrp="1"/>
          </p:cNvSpPr>
          <p:nvPr>
            <p:ph idx="15"/>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54169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Placeholders (2 - 1)">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526679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2484235"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4661680"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3" name="Content Placeholder 2"/>
          <p:cNvSpPr>
            <a:spLocks noGrp="1"/>
          </p:cNvSpPr>
          <p:nvPr>
            <p:ph idx="16"/>
          </p:nvPr>
        </p:nvSpPr>
        <p:spPr>
          <a:xfrm>
            <a:off x="6839124"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4548560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laceholders (3 - 1 Vertical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8530418"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911422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p:cNvSpPr>
            <a:spLocks noGrp="1"/>
          </p:cNvSpPr>
          <p:nvPr>
            <p:ph idx="16"/>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635345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ve Placeholders (3 - 2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7"/>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idx="18"/>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88220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ve Placeholders (4 - 1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3835757"/>
            <a:ext cx="8527126"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p:cNvSpPr>
            <a:spLocks noGrp="1"/>
          </p:cNvSpPr>
          <p:nvPr>
            <p:ph idx="1"/>
          </p:nvPr>
        </p:nvSpPr>
        <p:spPr>
          <a:xfrm>
            <a:off x="306791"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ontent Placeholder 2"/>
          <p:cNvSpPr>
            <a:spLocks noGrp="1"/>
          </p:cNvSpPr>
          <p:nvPr>
            <p:ph idx="14"/>
          </p:nvPr>
        </p:nvSpPr>
        <p:spPr>
          <a:xfrm>
            <a:off x="2484235"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2"/>
          <p:cNvSpPr>
            <a:spLocks noGrp="1"/>
          </p:cNvSpPr>
          <p:nvPr>
            <p:ph idx="15"/>
          </p:nvPr>
        </p:nvSpPr>
        <p:spPr>
          <a:xfrm>
            <a:off x="4661680"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16"/>
          </p:nvPr>
        </p:nvSpPr>
        <p:spPr>
          <a:xfrm>
            <a:off x="6839124"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47399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x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Content Placeholder 2"/>
          <p:cNvSpPr>
            <a:spLocks noGrp="1"/>
          </p:cNvSpPr>
          <p:nvPr>
            <p:ph idx="16"/>
          </p:nvPr>
        </p:nvSpPr>
        <p:spPr>
          <a:xfrm>
            <a:off x="306792"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2"/>
          <p:cNvSpPr>
            <a:spLocks noGrp="1"/>
          </p:cNvSpPr>
          <p:nvPr>
            <p:ph idx="17"/>
          </p:nvPr>
        </p:nvSpPr>
        <p:spPr>
          <a:xfrm>
            <a:off x="3211124"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6114880"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627648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868457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x Placeholders (2 x 3)">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p:cNvSpPr>
            <a:spLocks noGrp="1"/>
          </p:cNvSpPr>
          <p:nvPr>
            <p:ph idx="16"/>
          </p:nvPr>
        </p:nvSpPr>
        <p:spPr>
          <a:xfrm>
            <a:off x="4662374"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4662374"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854170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no placeholder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9121371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FF6400"/>
        </a:soli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9143999" cy="6863385"/>
            <a:chOff x="1" y="0"/>
            <a:chExt cx="10684427" cy="7562848"/>
          </a:xfrm>
        </p:grpSpPr>
        <p:pic>
          <p:nvPicPr>
            <p:cNvPr id="23" name="Picture 22"/>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1" y="0"/>
              <a:ext cx="10684427" cy="7562848"/>
            </a:xfrm>
            <a:prstGeom prst="rect">
              <a:avLst/>
            </a:prstGeom>
          </p:spPr>
        </p:pic>
        <p:sp>
          <p:nvSpPr>
            <p:cNvPr id="10" name="Freeform 6"/>
            <p:cNvSpPr>
              <a:spLocks/>
            </p:cNvSpPr>
            <p:nvPr userDrawn="1"/>
          </p:nvSpPr>
          <p:spPr bwMode="auto">
            <a:xfrm>
              <a:off x="8323805" y="4491945"/>
              <a:ext cx="2359516" cy="3064482"/>
            </a:xfrm>
            <a:custGeom>
              <a:avLst/>
              <a:gdLst>
                <a:gd name="connsiteX0" fmla="*/ 2356394 w 7045870"/>
                <a:gd name="connsiteY0" fmla="*/ 3101091 h 6155476"/>
                <a:gd name="connsiteX1" fmla="*/ 2356394 w 7045870"/>
                <a:gd name="connsiteY1" fmla="*/ 6155476 h 6155476"/>
                <a:gd name="connsiteX2" fmla="*/ 2234298 w 7045870"/>
                <a:gd name="connsiteY2" fmla="*/ 6155476 h 6155476"/>
                <a:gd name="connsiteX3" fmla="*/ 0 w 7045870"/>
                <a:gd name="connsiteY3" fmla="*/ 4668861 h 6155476"/>
                <a:gd name="connsiteX4" fmla="*/ 2356394 w 7045870"/>
                <a:gd name="connsiteY4" fmla="*/ 3101091 h 6155476"/>
                <a:gd name="connsiteX5" fmla="*/ 7017405 w 7045870"/>
                <a:gd name="connsiteY5" fmla="*/ 0 h 6155476"/>
                <a:gd name="connsiteX6" fmla="*/ 7045870 w 7045870"/>
                <a:gd name="connsiteY6" fmla="*/ 0 h 6155476"/>
                <a:gd name="connsiteX7" fmla="*/ 7017405 w 7045870"/>
                <a:gd name="connsiteY7" fmla="*/ 0 h 6155476"/>
                <a:gd name="connsiteX0" fmla="*/ 2356394 w 2356394"/>
                <a:gd name="connsiteY0" fmla="*/ 0 h 3054385"/>
                <a:gd name="connsiteX1" fmla="*/ 2356394 w 2356394"/>
                <a:gd name="connsiteY1" fmla="*/ 3054385 h 3054385"/>
                <a:gd name="connsiteX2" fmla="*/ 2234298 w 2356394"/>
                <a:gd name="connsiteY2" fmla="*/ 3054385 h 3054385"/>
                <a:gd name="connsiteX3" fmla="*/ 0 w 2356394"/>
                <a:gd name="connsiteY3" fmla="*/ 1567770 h 3054385"/>
                <a:gd name="connsiteX4" fmla="*/ 2356394 w 2356394"/>
                <a:gd name="connsiteY4" fmla="*/ 0 h 3054385"/>
                <a:gd name="connsiteX0" fmla="*/ 2356394 w 2356394"/>
                <a:gd name="connsiteY0" fmla="*/ 0 h 3063257"/>
                <a:gd name="connsiteX1" fmla="*/ 2356394 w 2356394"/>
                <a:gd name="connsiteY1" fmla="*/ 3054385 h 3063257"/>
                <a:gd name="connsiteX2" fmla="*/ 2231342 w 2356394"/>
                <a:gd name="connsiteY2" fmla="*/ 3063257 h 3063257"/>
                <a:gd name="connsiteX3" fmla="*/ 0 w 2356394"/>
                <a:gd name="connsiteY3" fmla="*/ 1567770 h 3063257"/>
                <a:gd name="connsiteX4" fmla="*/ 2356394 w 2356394"/>
                <a:gd name="connsiteY4" fmla="*/ 0 h 3063257"/>
                <a:gd name="connsiteX0" fmla="*/ 2356394 w 2356394"/>
                <a:gd name="connsiteY0" fmla="*/ 0 h 3066215"/>
                <a:gd name="connsiteX1" fmla="*/ 2356394 w 2356394"/>
                <a:gd name="connsiteY1" fmla="*/ 3066215 h 3066215"/>
                <a:gd name="connsiteX2" fmla="*/ 2231342 w 2356394"/>
                <a:gd name="connsiteY2" fmla="*/ 3063257 h 3066215"/>
                <a:gd name="connsiteX3" fmla="*/ 0 w 2356394"/>
                <a:gd name="connsiteY3" fmla="*/ 1567770 h 3066215"/>
                <a:gd name="connsiteX4" fmla="*/ 2356394 w 2356394"/>
                <a:gd name="connsiteY4" fmla="*/ 0 h 3066215"/>
                <a:gd name="connsiteX0" fmla="*/ 2356394 w 2356394"/>
                <a:gd name="connsiteY0" fmla="*/ 0 h 3063257"/>
                <a:gd name="connsiteX1" fmla="*/ 2356394 w 2356394"/>
                <a:gd name="connsiteY1" fmla="*/ 3060299 h 3063257"/>
                <a:gd name="connsiteX2" fmla="*/ 2231342 w 2356394"/>
                <a:gd name="connsiteY2" fmla="*/ 3063257 h 3063257"/>
                <a:gd name="connsiteX3" fmla="*/ 0 w 2356394"/>
                <a:gd name="connsiteY3" fmla="*/ 1567770 h 3063257"/>
                <a:gd name="connsiteX4" fmla="*/ 2356394 w 2356394"/>
                <a:gd name="connsiteY4" fmla="*/ 0 h 3063257"/>
                <a:gd name="connsiteX0" fmla="*/ 2359351 w 2359351"/>
                <a:gd name="connsiteY0" fmla="*/ 0 h 3063257"/>
                <a:gd name="connsiteX1" fmla="*/ 2359351 w 2359351"/>
                <a:gd name="connsiteY1" fmla="*/ 3060299 h 3063257"/>
                <a:gd name="connsiteX2" fmla="*/ 2234299 w 2359351"/>
                <a:gd name="connsiteY2" fmla="*/ 3063257 h 3063257"/>
                <a:gd name="connsiteX3" fmla="*/ 0 w 2359351"/>
                <a:gd name="connsiteY3" fmla="*/ 1573684 h 3063257"/>
                <a:gd name="connsiteX4" fmla="*/ 2359351 w 2359351"/>
                <a:gd name="connsiteY4" fmla="*/ 0 h 3063257"/>
                <a:gd name="connsiteX0" fmla="*/ 2359351 w 2362308"/>
                <a:gd name="connsiteY0" fmla="*/ 0 h 3066214"/>
                <a:gd name="connsiteX1" fmla="*/ 2362308 w 2362308"/>
                <a:gd name="connsiteY1" fmla="*/ 3066214 h 3066214"/>
                <a:gd name="connsiteX2" fmla="*/ 2234299 w 2362308"/>
                <a:gd name="connsiteY2" fmla="*/ 3063257 h 3066214"/>
                <a:gd name="connsiteX3" fmla="*/ 0 w 2362308"/>
                <a:gd name="connsiteY3" fmla="*/ 1573684 h 3066214"/>
                <a:gd name="connsiteX4" fmla="*/ 2359351 w 2362308"/>
                <a:gd name="connsiteY4" fmla="*/ 0 h 3066214"/>
                <a:gd name="connsiteX0" fmla="*/ 2359351 w 2362308"/>
                <a:gd name="connsiteY0" fmla="*/ 0 h 3063257"/>
                <a:gd name="connsiteX1" fmla="*/ 2362308 w 2362308"/>
                <a:gd name="connsiteY1" fmla="*/ 3057341 h 3063257"/>
                <a:gd name="connsiteX2" fmla="*/ 2234299 w 2362308"/>
                <a:gd name="connsiteY2" fmla="*/ 3063257 h 3063257"/>
                <a:gd name="connsiteX3" fmla="*/ 0 w 2362308"/>
                <a:gd name="connsiteY3" fmla="*/ 1573684 h 3063257"/>
                <a:gd name="connsiteX4" fmla="*/ 2359351 w 2362308"/>
                <a:gd name="connsiteY4" fmla="*/ 0 h 3063257"/>
                <a:gd name="connsiteX0" fmla="*/ 2359351 w 2359516"/>
                <a:gd name="connsiteY0" fmla="*/ 0 h 3064481"/>
                <a:gd name="connsiteX1" fmla="*/ 2357550 w 2359516"/>
                <a:gd name="connsiteY1" fmla="*/ 3064481 h 3064481"/>
                <a:gd name="connsiteX2" fmla="*/ 2234299 w 2359516"/>
                <a:gd name="connsiteY2" fmla="*/ 3063257 h 3064481"/>
                <a:gd name="connsiteX3" fmla="*/ 0 w 2359516"/>
                <a:gd name="connsiteY3" fmla="*/ 1573684 h 3064481"/>
                <a:gd name="connsiteX4" fmla="*/ 2359351 w 2359516"/>
                <a:gd name="connsiteY4" fmla="*/ 0 h 306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9516" h="3064481">
                  <a:moveTo>
                    <a:pt x="2359351" y="0"/>
                  </a:moveTo>
                  <a:cubicBezTo>
                    <a:pt x="2360337" y="1022071"/>
                    <a:pt x="2356564" y="2042410"/>
                    <a:pt x="2357550" y="3064481"/>
                  </a:cubicBezTo>
                  <a:lnTo>
                    <a:pt x="2234299" y="3063257"/>
                  </a:lnTo>
                  <a:lnTo>
                    <a:pt x="0" y="1573684"/>
                  </a:lnTo>
                  <a:lnTo>
                    <a:pt x="2359351" y="0"/>
                  </a:lnTo>
                  <a:close/>
                </a:path>
              </a:pathLst>
            </a:custGeom>
            <a:solidFill>
              <a:srgbClr val="FCFBFC"/>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3" name="Rectangle 2"/>
          <p:cNvSpPr/>
          <p:nvPr userDrawn="1"/>
        </p:nvSpPr>
        <p:spPr>
          <a:xfrm>
            <a:off x="7812941" y="615680"/>
            <a:ext cx="883496" cy="4404513"/>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sp>
        <p:nvSpPr>
          <p:cNvPr id="2" name="Title 1"/>
          <p:cNvSpPr>
            <a:spLocks noGrp="1"/>
          </p:cNvSpPr>
          <p:nvPr>
            <p:ph type="title" hasCustomPrompt="1"/>
          </p:nvPr>
        </p:nvSpPr>
        <p:spPr>
          <a:xfrm>
            <a:off x="304077" y="3466030"/>
            <a:ext cx="2721751" cy="168379"/>
          </a:xfrm>
        </p:spPr>
        <p:txBody>
          <a:bodyPr anchor="b"/>
          <a:lstStyle>
            <a:lvl1pPr>
              <a:defRPr sz="1368">
                <a:solidFill>
                  <a:schemeClr val="tx2">
                    <a:lumMod val="60000"/>
                    <a:lumOff val="40000"/>
                  </a:schemeClr>
                </a:solidFill>
              </a:defRPr>
            </a:lvl1pPr>
          </a:lstStyle>
          <a:p>
            <a:r>
              <a:rPr lang="en-US" dirty="0"/>
              <a:t>Contact us</a:t>
            </a:r>
            <a:endParaRPr lang="en-GB" dirty="0"/>
          </a:p>
        </p:txBody>
      </p:sp>
      <p:sp>
        <p:nvSpPr>
          <p:cNvPr id="11" name="Text Placeholder 265"/>
          <p:cNvSpPr>
            <a:spLocks noGrp="1"/>
          </p:cNvSpPr>
          <p:nvPr>
            <p:ph type="body" sz="quarter" idx="12" hasCustomPrompt="1"/>
          </p:nvPr>
        </p:nvSpPr>
        <p:spPr>
          <a:xfrm>
            <a:off x="304077"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5" name="Text Placeholder 265"/>
          <p:cNvSpPr>
            <a:spLocks noGrp="1"/>
          </p:cNvSpPr>
          <p:nvPr>
            <p:ph type="body" sz="quarter" idx="13" hasCustomPrompt="1"/>
          </p:nvPr>
        </p:nvSpPr>
        <p:spPr>
          <a:xfrm>
            <a:off x="2489841"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6" name="Text Placeholder 265"/>
          <p:cNvSpPr>
            <a:spLocks noGrp="1"/>
          </p:cNvSpPr>
          <p:nvPr>
            <p:ph type="body" sz="quarter" idx="14" hasCustomPrompt="1"/>
          </p:nvPr>
        </p:nvSpPr>
        <p:spPr>
          <a:xfrm>
            <a:off x="304077"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7" name="Text Placeholder 265"/>
          <p:cNvSpPr>
            <a:spLocks noGrp="1"/>
          </p:cNvSpPr>
          <p:nvPr>
            <p:ph type="body" sz="quarter" idx="15" hasCustomPrompt="1"/>
          </p:nvPr>
        </p:nvSpPr>
        <p:spPr>
          <a:xfrm>
            <a:off x="2489841"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4" name="TextBox 13"/>
          <p:cNvSpPr txBox="1"/>
          <p:nvPr userDrawn="1"/>
        </p:nvSpPr>
        <p:spPr>
          <a:xfrm>
            <a:off x="614389" y="5926494"/>
            <a:ext cx="2407297" cy="631711"/>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eBenchmarkers Ltd. is part of the Financial Intelligence Division of Informa PLC registered in England &amp; Wales with number 8860726, registered office and head office 5 Howick Place, London, SW1P 1WG, UK</a:t>
            </a:r>
          </a:p>
          <a:p>
            <a:pPr defTabSz="891917"/>
            <a:endParaRPr lang="en-GB" sz="684" dirty="0">
              <a:solidFill>
                <a:srgbClr val="646F84">
                  <a:lumMod val="60000"/>
                  <a:lumOff val="40000"/>
                </a:srgbClr>
              </a:solidFill>
              <a:latin typeface="Franklin Gothic Medium"/>
            </a:endParaRPr>
          </a:p>
          <a:p>
            <a:pPr defTabSz="891917"/>
            <a:r>
              <a:rPr lang="en-GB" sz="684" dirty="0">
                <a:solidFill>
                  <a:srgbClr val="646F84">
                    <a:lumMod val="60000"/>
                    <a:lumOff val="40000"/>
                  </a:srgbClr>
                </a:solidFill>
              </a:rPr>
              <a:t>©eBenchmarkers Ltd. 2016</a:t>
            </a:r>
          </a:p>
        </p:txBody>
      </p:sp>
      <p:grpSp>
        <p:nvGrpSpPr>
          <p:cNvPr id="19" name="Group 5"/>
          <p:cNvGrpSpPr>
            <a:grpSpLocks noChangeAspect="1"/>
          </p:cNvGrpSpPr>
          <p:nvPr userDrawn="1"/>
        </p:nvGrpSpPr>
        <p:grpSpPr bwMode="auto">
          <a:xfrm>
            <a:off x="4209783" y="622529"/>
            <a:ext cx="3309264" cy="469594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pic>
        <p:nvPicPr>
          <p:cNvPr id="18" name="Picture 17"/>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52838" y="5926495"/>
            <a:ext cx="319445" cy="338827"/>
          </a:xfrm>
          <a:prstGeom prst="rect">
            <a:avLst/>
          </a:prstGeom>
        </p:spPr>
      </p:pic>
    </p:spTree>
    <p:extLst>
      <p:ext uri="{BB962C8B-B14F-4D97-AF65-F5344CB8AC3E}">
        <p14:creationId xmlns:p14="http://schemas.microsoft.com/office/powerpoint/2010/main" val="216551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646F84"/>
        </a:solidFill>
        <a:effectLst/>
      </p:bgPr>
    </p:bg>
    <p:spTree>
      <p:nvGrpSpPr>
        <p:cNvPr id="1" name=""/>
        <p:cNvGrpSpPr/>
        <p:nvPr/>
      </p:nvGrpSpPr>
      <p:grpSpPr>
        <a:xfrm>
          <a:off x="0" y="0"/>
          <a:ext cx="0" cy="0"/>
          <a:chOff x="0" y="0"/>
          <a:chExt cx="0" cy="0"/>
        </a:xfrm>
      </p:grpSpPr>
      <p:pic>
        <p:nvPicPr>
          <p:cNvPr id="15" name="Picture 2" descr="C:\Users\graystonp555\Downloads\iStock_63100637_LARGE.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2" y="9672"/>
            <a:ext cx="7404427" cy="53555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2017</a:t>
            </a:r>
          </a:p>
        </p:txBody>
      </p:sp>
      <p:pic>
        <p:nvPicPr>
          <p:cNvPr id="19" name="Picture 18" descr="Master_eBenchmarker_1a.eps"/>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24770266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itle">
    <p:bg>
      <p:bgPr>
        <a:solidFill>
          <a:srgbClr val="646F84"/>
        </a:solidFill>
        <a:effectLst/>
      </p:bgPr>
    </p:bg>
    <p:spTree>
      <p:nvGrpSpPr>
        <p:cNvPr id="1" name=""/>
        <p:cNvGrpSpPr/>
        <p:nvPr/>
      </p:nvGrpSpPr>
      <p:grpSpPr>
        <a:xfrm>
          <a:off x="0" y="0"/>
          <a:ext cx="0" cy="0"/>
          <a:chOff x="0" y="0"/>
          <a:chExt cx="0" cy="0"/>
        </a:xfrm>
      </p:grpSpPr>
      <p:pic>
        <p:nvPicPr>
          <p:cNvPr id="16" name="Picture 2" descr="C:\Users\GENEVOISA\Downloads\houses-211740_1280.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1" y="-1"/>
            <a:ext cx="8695123" cy="5779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2017</a:t>
            </a:r>
          </a:p>
        </p:txBody>
      </p:sp>
      <p:pic>
        <p:nvPicPr>
          <p:cNvPr id="19" name="Picture 18" descr="Master_eBenchmarker_1a.eps"/>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1393298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tx2"/>
        </a:solidFill>
        <a:effectLst/>
      </p:bgPr>
    </p:bg>
    <p:spTree>
      <p:nvGrpSpPr>
        <p:cNvPr id="1" name=""/>
        <p:cNvGrpSpPr/>
        <p:nvPr/>
      </p:nvGrpSpPr>
      <p:grpSpPr>
        <a:xfrm>
          <a:off x="0" y="0"/>
          <a:ext cx="0" cy="0"/>
          <a:chOff x="0" y="0"/>
          <a:chExt cx="0" cy="0"/>
        </a:xfrm>
      </p:grpSpPr>
      <p:pic>
        <p:nvPicPr>
          <p:cNvPr id="23" name="Picture 22" descr="ebenchmarkers - Report - Divider.eps"/>
          <p:cNvPicPr>
            <a:picLocks/>
          </p:cNvPicPr>
          <p:nvPr userDrawn="1"/>
        </p:nvPicPr>
        <p:blipFill>
          <a:blip>
            <a:extLst>
              <a:ext uri="{28A0092B-C50C-407E-A947-70E740481C1C}">
                <a14:useLocalDpi xmlns:a14="http://schemas.microsoft.com/office/drawing/2010/main" val="0"/>
              </a:ext>
            </a:extLst>
          </a:blip>
          <a:stretch>
            <a:fillRect/>
          </a:stretch>
        </p:blipFill>
        <p:spPr>
          <a:xfrm>
            <a:off x="-1" y="0"/>
            <a:ext cx="9142803" cy="6863385"/>
          </a:xfrm>
          <a:prstGeom prst="rect">
            <a:avLst/>
          </a:prstGeom>
        </p:spPr>
      </p:pic>
      <p:sp>
        <p:nvSpPr>
          <p:cNvPr id="18" name="Rectangle 2"/>
          <p:cNvSpPr/>
          <p:nvPr userDrawn="1"/>
        </p:nvSpPr>
        <p:spPr>
          <a:xfrm>
            <a:off x="7694463" y="642219"/>
            <a:ext cx="989004" cy="4930500"/>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grpSp>
        <p:nvGrpSpPr>
          <p:cNvPr id="19" name="Group 5"/>
          <p:cNvGrpSpPr>
            <a:grpSpLocks noChangeAspect="1"/>
          </p:cNvGrpSpPr>
          <p:nvPr userDrawn="1"/>
        </p:nvGrpSpPr>
        <p:grpSpPr bwMode="auto">
          <a:xfrm>
            <a:off x="3665727" y="639423"/>
            <a:ext cx="3704456" cy="525673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1" name="Text Placeholder 10"/>
          <p:cNvSpPr>
            <a:spLocks noGrp="1"/>
          </p:cNvSpPr>
          <p:nvPr userDrawn="1">
            <p:ph type="body" sz="quarter" idx="10"/>
          </p:nvPr>
        </p:nvSpPr>
        <p:spPr>
          <a:xfrm>
            <a:off x="306791" y="2129537"/>
            <a:ext cx="4171543" cy="4073332"/>
          </a:xfrm>
        </p:spPr>
        <p:txBody>
          <a:bodyPr/>
          <a:lstStyle>
            <a:lvl1pPr marL="0" indent="0">
              <a:buNone/>
              <a:defRPr sz="2052">
                <a:solidFill>
                  <a:schemeClr val="accent4"/>
                </a:solidFill>
                <a:latin typeface="+mj-lt"/>
              </a:defRPr>
            </a:lvl1pPr>
            <a:lvl2pPr marL="430970" indent="-215485">
              <a:buFont typeface="Franklin Gothic Book" panose="020B0503020102020204" pitchFamily="34" charset="0"/>
              <a:buChar char="–"/>
              <a:defRPr sz="1710"/>
            </a:lvl2pPr>
            <a:lvl3pPr marL="430970" indent="-215485">
              <a:buFont typeface="Franklin Gothic Book" panose="020B0503020102020204" pitchFamily="34" charset="0"/>
              <a:buChar char="–"/>
              <a:defRPr sz="1710"/>
            </a:lvl3pPr>
            <a:lvl4pPr marL="430970" indent="-215485">
              <a:buFont typeface="Franklin Gothic Book" panose="020B0503020102020204" pitchFamily="34" charset="0"/>
              <a:buChar char="–"/>
              <a:defRPr/>
            </a:lvl4pPr>
            <a:lvl5pPr marL="430970" indent="-215485">
              <a:buFont typeface="Franklin Gothic Book" panose="020B0503020102020204" pitchFamily="34" charset="0"/>
              <a:buChar char="–"/>
              <a:defRPr/>
            </a:lvl5pPr>
            <a:lvl6pPr marL="430970" indent="-215485">
              <a:buFont typeface="Franklin Gothic Book" panose="020B0503020102020204" pitchFamily="34" charset="0"/>
              <a:buChar char="–"/>
              <a:defRPr/>
            </a:lvl6pPr>
            <a:lvl7pPr marL="430970" indent="-215485">
              <a:buFont typeface="Franklin Gothic Book" panose="020B0503020102020204" pitchFamily="34" charset="0"/>
              <a:buChar char="–"/>
              <a:defRPr/>
            </a:lvl7pPr>
            <a:lvl8pPr marL="430970" indent="-215485">
              <a:buFont typeface="Franklin Gothic Book" panose="020B0503020102020204" pitchFamily="34" charset="0"/>
              <a:buChar char="–"/>
              <a:defRPr/>
            </a:lvl8pPr>
            <a:lvl9pPr marL="430970" indent="-215485">
              <a:buFont typeface="Franklin Gothic Book" panose="020B0503020102020204" pitchFamily="34" charset="0"/>
              <a:buChar cha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855081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numCol="2" spcCol="216000"/>
          <a:lstStyle>
            <a:lvl1pPr marL="0" indent="0">
              <a:buNone/>
              <a:tabLst>
                <a:tab pos="3909517" algn="r"/>
              </a:tabLst>
              <a:defRPr>
                <a:solidFill>
                  <a:schemeClr val="accent4"/>
                </a:solidFill>
                <a:latin typeface="+mj-lt"/>
              </a:defRPr>
            </a:lvl1pPr>
            <a:lvl2pPr>
              <a:tabLst>
                <a:tab pos="3909517" algn="r"/>
              </a:tabLst>
              <a:defRPr/>
            </a:lvl2pPr>
            <a:lvl3pPr marL="430970" indent="0">
              <a:buNone/>
              <a:tabLst>
                <a:tab pos="3909517" algn="r"/>
              </a:tabLst>
              <a:defRPr/>
            </a:lvl3pPr>
            <a:lvl4pPr marL="430970" indent="0">
              <a:buNone/>
              <a:tabLst>
                <a:tab pos="3909517" algn="r"/>
              </a:tabLst>
              <a:defRPr sz="1026"/>
            </a:lvl4pPr>
            <a:lvl5pPr marL="430970" indent="0">
              <a:buNone/>
              <a:tabLst>
                <a:tab pos="3909517" algn="r"/>
              </a:tabLst>
              <a:defRPr sz="1026"/>
            </a:lvl5pPr>
            <a:lvl6pPr marL="430970" indent="0">
              <a:buNone/>
              <a:tabLst>
                <a:tab pos="3909517" algn="r"/>
              </a:tabLst>
              <a:defRPr sz="1026"/>
            </a:lvl6pPr>
            <a:lvl7pPr marL="430970" indent="0">
              <a:buNone/>
              <a:tabLst>
                <a:tab pos="3909517" algn="r"/>
              </a:tabLst>
              <a:defRPr sz="1026" baseline="0"/>
            </a:lvl7pPr>
            <a:lvl8pPr marL="430970" indent="0">
              <a:buNone/>
              <a:tabLst>
                <a:tab pos="3909517" algn="r"/>
              </a:tabLst>
              <a:defRPr sz="1026" baseline="0"/>
            </a:lvl8pPr>
            <a:lvl9pPr marL="430970" indent="0">
              <a:buNone/>
              <a:tabLst>
                <a:tab pos="3909517" algn="r"/>
              </a:tabLst>
              <a:defRPr sz="1026" baseline="0"/>
            </a:lvl9pPr>
          </a:lstStyle>
          <a:p>
            <a:pPr lvl="0"/>
            <a:r>
              <a:rPr lang="en-US" dirty="0"/>
              <a:t>Click to edit Master text styles	XX</a:t>
            </a:r>
          </a:p>
          <a:p>
            <a:pPr lvl="1"/>
            <a:r>
              <a:rPr lang="en-US" dirty="0"/>
              <a:t>Second level	XX</a:t>
            </a:r>
          </a:p>
          <a:p>
            <a:pPr lvl="2"/>
            <a:r>
              <a:rPr lang="en-US" dirty="0"/>
              <a:t>Third level	XX</a:t>
            </a:r>
          </a:p>
          <a:p>
            <a:pPr lvl="3"/>
            <a:r>
              <a:rPr lang="en-US" dirty="0"/>
              <a:t>Fourth level	XX</a:t>
            </a:r>
          </a:p>
          <a:p>
            <a:pPr lvl="4"/>
            <a:r>
              <a:rPr lang="en-US" dirty="0"/>
              <a:t>Fifth level	XX</a:t>
            </a:r>
          </a:p>
          <a:p>
            <a:pPr lvl="5"/>
            <a:r>
              <a:rPr lang="en-US" dirty="0"/>
              <a:t>Sixth level	XX</a:t>
            </a:r>
          </a:p>
          <a:p>
            <a:pPr lvl="6"/>
            <a:r>
              <a:rPr lang="en-US" dirty="0"/>
              <a:t>Seventh level	XX</a:t>
            </a:r>
          </a:p>
          <a:p>
            <a:pPr lvl="7"/>
            <a:r>
              <a:rPr lang="en-US" dirty="0"/>
              <a:t>Eighth level	XX</a:t>
            </a:r>
          </a:p>
          <a:p>
            <a:pPr lvl="8"/>
            <a:r>
              <a:rPr lang="en-US" dirty="0"/>
              <a:t>Ninth level	XX</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8"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7537232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Placehold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7"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4529589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8560459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Placeholders (Horiztonal)">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1" name="Content Placeholder 2"/>
          <p:cNvSpPr>
            <a:spLocks noGrp="1"/>
          </p:cNvSpPr>
          <p:nvPr>
            <p:ph idx="16"/>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63296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953346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1227808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laceholders (1 - 2 Vertical)">
    <p:spTree>
      <p:nvGrpSpPr>
        <p:cNvPr id="1" name=""/>
        <p:cNvGrpSpPr/>
        <p:nvPr/>
      </p:nvGrpSpPr>
      <p:grpSpPr>
        <a:xfrm>
          <a:off x="0" y="0"/>
          <a:ext cx="0" cy="0"/>
          <a:chOff x="0" y="0"/>
          <a:chExt cx="0" cy="0"/>
        </a:xfrm>
      </p:grpSpPr>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Content Placeholder 2"/>
          <p:cNvSpPr>
            <a:spLocks noGrp="1"/>
          </p:cNvSpPr>
          <p:nvPr>
            <p:ph idx="1"/>
          </p:nvPr>
        </p:nvSpPr>
        <p:spPr>
          <a:xfrm>
            <a:off x="306791" y="1272463"/>
            <a:ext cx="5623370"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6114880" y="3835757"/>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0655151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Placeholders (2 Vertica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p:cNvSpPr>
            <a:spLocks noGrp="1"/>
          </p:cNvSpPr>
          <p:nvPr>
            <p:ph idx="15"/>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2447263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Placeholders (2 - 1)">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0518148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2484235"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4661680"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3" name="Content Placeholder 2"/>
          <p:cNvSpPr>
            <a:spLocks noGrp="1"/>
          </p:cNvSpPr>
          <p:nvPr>
            <p:ph idx="16"/>
          </p:nvPr>
        </p:nvSpPr>
        <p:spPr>
          <a:xfrm>
            <a:off x="6839124"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9764113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Placeholders (3 - 1 Vertical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8530418"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5465424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our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p:cNvSpPr>
            <a:spLocks noGrp="1"/>
          </p:cNvSpPr>
          <p:nvPr>
            <p:ph idx="16"/>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5499270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ive Placeholders (3 - 2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7"/>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idx="18"/>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19427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ive Placeholders (4 - 1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3835757"/>
            <a:ext cx="8527126"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p:cNvSpPr>
            <a:spLocks noGrp="1"/>
          </p:cNvSpPr>
          <p:nvPr>
            <p:ph idx="1"/>
          </p:nvPr>
        </p:nvSpPr>
        <p:spPr>
          <a:xfrm>
            <a:off x="306791"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ontent Placeholder 2"/>
          <p:cNvSpPr>
            <a:spLocks noGrp="1"/>
          </p:cNvSpPr>
          <p:nvPr>
            <p:ph idx="14"/>
          </p:nvPr>
        </p:nvSpPr>
        <p:spPr>
          <a:xfrm>
            <a:off x="2484235"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2"/>
          <p:cNvSpPr>
            <a:spLocks noGrp="1"/>
          </p:cNvSpPr>
          <p:nvPr>
            <p:ph idx="15"/>
          </p:nvPr>
        </p:nvSpPr>
        <p:spPr>
          <a:xfrm>
            <a:off x="4661680"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16"/>
          </p:nvPr>
        </p:nvSpPr>
        <p:spPr>
          <a:xfrm>
            <a:off x="6839124"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889669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ix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Content Placeholder 2"/>
          <p:cNvSpPr>
            <a:spLocks noGrp="1"/>
          </p:cNvSpPr>
          <p:nvPr>
            <p:ph idx="16"/>
          </p:nvPr>
        </p:nvSpPr>
        <p:spPr>
          <a:xfrm>
            <a:off x="306792"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2"/>
          <p:cNvSpPr>
            <a:spLocks noGrp="1"/>
          </p:cNvSpPr>
          <p:nvPr>
            <p:ph idx="17"/>
          </p:nvPr>
        </p:nvSpPr>
        <p:spPr>
          <a:xfrm>
            <a:off x="3211124"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6114880"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29125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866052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ix Placeholders (2 x 3)">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p:cNvSpPr>
            <a:spLocks noGrp="1"/>
          </p:cNvSpPr>
          <p:nvPr>
            <p:ph idx="16"/>
          </p:nvPr>
        </p:nvSpPr>
        <p:spPr>
          <a:xfrm>
            <a:off x="4662374"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4662374"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01948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no placeholder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8841307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FF6400"/>
        </a:soli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9143999" cy="6863385"/>
            <a:chOff x="1" y="0"/>
            <a:chExt cx="10684427" cy="7562848"/>
          </a:xfrm>
        </p:grpSpPr>
        <p:pic>
          <p:nvPicPr>
            <p:cNvPr id="23" name="Picture 22"/>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1" y="0"/>
              <a:ext cx="10684427" cy="7562848"/>
            </a:xfrm>
            <a:prstGeom prst="rect">
              <a:avLst/>
            </a:prstGeom>
          </p:spPr>
        </p:pic>
        <p:sp>
          <p:nvSpPr>
            <p:cNvPr id="10" name="Freeform 6"/>
            <p:cNvSpPr>
              <a:spLocks/>
            </p:cNvSpPr>
            <p:nvPr userDrawn="1"/>
          </p:nvSpPr>
          <p:spPr bwMode="auto">
            <a:xfrm>
              <a:off x="8323805" y="4491945"/>
              <a:ext cx="2359516" cy="3064482"/>
            </a:xfrm>
            <a:custGeom>
              <a:avLst/>
              <a:gdLst>
                <a:gd name="connsiteX0" fmla="*/ 2356394 w 7045870"/>
                <a:gd name="connsiteY0" fmla="*/ 3101091 h 6155476"/>
                <a:gd name="connsiteX1" fmla="*/ 2356394 w 7045870"/>
                <a:gd name="connsiteY1" fmla="*/ 6155476 h 6155476"/>
                <a:gd name="connsiteX2" fmla="*/ 2234298 w 7045870"/>
                <a:gd name="connsiteY2" fmla="*/ 6155476 h 6155476"/>
                <a:gd name="connsiteX3" fmla="*/ 0 w 7045870"/>
                <a:gd name="connsiteY3" fmla="*/ 4668861 h 6155476"/>
                <a:gd name="connsiteX4" fmla="*/ 2356394 w 7045870"/>
                <a:gd name="connsiteY4" fmla="*/ 3101091 h 6155476"/>
                <a:gd name="connsiteX5" fmla="*/ 7017405 w 7045870"/>
                <a:gd name="connsiteY5" fmla="*/ 0 h 6155476"/>
                <a:gd name="connsiteX6" fmla="*/ 7045870 w 7045870"/>
                <a:gd name="connsiteY6" fmla="*/ 0 h 6155476"/>
                <a:gd name="connsiteX7" fmla="*/ 7017405 w 7045870"/>
                <a:gd name="connsiteY7" fmla="*/ 0 h 6155476"/>
                <a:gd name="connsiteX0" fmla="*/ 2356394 w 2356394"/>
                <a:gd name="connsiteY0" fmla="*/ 0 h 3054385"/>
                <a:gd name="connsiteX1" fmla="*/ 2356394 w 2356394"/>
                <a:gd name="connsiteY1" fmla="*/ 3054385 h 3054385"/>
                <a:gd name="connsiteX2" fmla="*/ 2234298 w 2356394"/>
                <a:gd name="connsiteY2" fmla="*/ 3054385 h 3054385"/>
                <a:gd name="connsiteX3" fmla="*/ 0 w 2356394"/>
                <a:gd name="connsiteY3" fmla="*/ 1567770 h 3054385"/>
                <a:gd name="connsiteX4" fmla="*/ 2356394 w 2356394"/>
                <a:gd name="connsiteY4" fmla="*/ 0 h 3054385"/>
                <a:gd name="connsiteX0" fmla="*/ 2356394 w 2356394"/>
                <a:gd name="connsiteY0" fmla="*/ 0 h 3063257"/>
                <a:gd name="connsiteX1" fmla="*/ 2356394 w 2356394"/>
                <a:gd name="connsiteY1" fmla="*/ 3054385 h 3063257"/>
                <a:gd name="connsiteX2" fmla="*/ 2231342 w 2356394"/>
                <a:gd name="connsiteY2" fmla="*/ 3063257 h 3063257"/>
                <a:gd name="connsiteX3" fmla="*/ 0 w 2356394"/>
                <a:gd name="connsiteY3" fmla="*/ 1567770 h 3063257"/>
                <a:gd name="connsiteX4" fmla="*/ 2356394 w 2356394"/>
                <a:gd name="connsiteY4" fmla="*/ 0 h 3063257"/>
                <a:gd name="connsiteX0" fmla="*/ 2356394 w 2356394"/>
                <a:gd name="connsiteY0" fmla="*/ 0 h 3066215"/>
                <a:gd name="connsiteX1" fmla="*/ 2356394 w 2356394"/>
                <a:gd name="connsiteY1" fmla="*/ 3066215 h 3066215"/>
                <a:gd name="connsiteX2" fmla="*/ 2231342 w 2356394"/>
                <a:gd name="connsiteY2" fmla="*/ 3063257 h 3066215"/>
                <a:gd name="connsiteX3" fmla="*/ 0 w 2356394"/>
                <a:gd name="connsiteY3" fmla="*/ 1567770 h 3066215"/>
                <a:gd name="connsiteX4" fmla="*/ 2356394 w 2356394"/>
                <a:gd name="connsiteY4" fmla="*/ 0 h 3066215"/>
                <a:gd name="connsiteX0" fmla="*/ 2356394 w 2356394"/>
                <a:gd name="connsiteY0" fmla="*/ 0 h 3063257"/>
                <a:gd name="connsiteX1" fmla="*/ 2356394 w 2356394"/>
                <a:gd name="connsiteY1" fmla="*/ 3060299 h 3063257"/>
                <a:gd name="connsiteX2" fmla="*/ 2231342 w 2356394"/>
                <a:gd name="connsiteY2" fmla="*/ 3063257 h 3063257"/>
                <a:gd name="connsiteX3" fmla="*/ 0 w 2356394"/>
                <a:gd name="connsiteY3" fmla="*/ 1567770 h 3063257"/>
                <a:gd name="connsiteX4" fmla="*/ 2356394 w 2356394"/>
                <a:gd name="connsiteY4" fmla="*/ 0 h 3063257"/>
                <a:gd name="connsiteX0" fmla="*/ 2359351 w 2359351"/>
                <a:gd name="connsiteY0" fmla="*/ 0 h 3063257"/>
                <a:gd name="connsiteX1" fmla="*/ 2359351 w 2359351"/>
                <a:gd name="connsiteY1" fmla="*/ 3060299 h 3063257"/>
                <a:gd name="connsiteX2" fmla="*/ 2234299 w 2359351"/>
                <a:gd name="connsiteY2" fmla="*/ 3063257 h 3063257"/>
                <a:gd name="connsiteX3" fmla="*/ 0 w 2359351"/>
                <a:gd name="connsiteY3" fmla="*/ 1573684 h 3063257"/>
                <a:gd name="connsiteX4" fmla="*/ 2359351 w 2359351"/>
                <a:gd name="connsiteY4" fmla="*/ 0 h 3063257"/>
                <a:gd name="connsiteX0" fmla="*/ 2359351 w 2362308"/>
                <a:gd name="connsiteY0" fmla="*/ 0 h 3066214"/>
                <a:gd name="connsiteX1" fmla="*/ 2362308 w 2362308"/>
                <a:gd name="connsiteY1" fmla="*/ 3066214 h 3066214"/>
                <a:gd name="connsiteX2" fmla="*/ 2234299 w 2362308"/>
                <a:gd name="connsiteY2" fmla="*/ 3063257 h 3066214"/>
                <a:gd name="connsiteX3" fmla="*/ 0 w 2362308"/>
                <a:gd name="connsiteY3" fmla="*/ 1573684 h 3066214"/>
                <a:gd name="connsiteX4" fmla="*/ 2359351 w 2362308"/>
                <a:gd name="connsiteY4" fmla="*/ 0 h 3066214"/>
                <a:gd name="connsiteX0" fmla="*/ 2359351 w 2362308"/>
                <a:gd name="connsiteY0" fmla="*/ 0 h 3063257"/>
                <a:gd name="connsiteX1" fmla="*/ 2362308 w 2362308"/>
                <a:gd name="connsiteY1" fmla="*/ 3057341 h 3063257"/>
                <a:gd name="connsiteX2" fmla="*/ 2234299 w 2362308"/>
                <a:gd name="connsiteY2" fmla="*/ 3063257 h 3063257"/>
                <a:gd name="connsiteX3" fmla="*/ 0 w 2362308"/>
                <a:gd name="connsiteY3" fmla="*/ 1573684 h 3063257"/>
                <a:gd name="connsiteX4" fmla="*/ 2359351 w 2362308"/>
                <a:gd name="connsiteY4" fmla="*/ 0 h 3063257"/>
                <a:gd name="connsiteX0" fmla="*/ 2359351 w 2359516"/>
                <a:gd name="connsiteY0" fmla="*/ 0 h 3064481"/>
                <a:gd name="connsiteX1" fmla="*/ 2357550 w 2359516"/>
                <a:gd name="connsiteY1" fmla="*/ 3064481 h 3064481"/>
                <a:gd name="connsiteX2" fmla="*/ 2234299 w 2359516"/>
                <a:gd name="connsiteY2" fmla="*/ 3063257 h 3064481"/>
                <a:gd name="connsiteX3" fmla="*/ 0 w 2359516"/>
                <a:gd name="connsiteY3" fmla="*/ 1573684 h 3064481"/>
                <a:gd name="connsiteX4" fmla="*/ 2359351 w 2359516"/>
                <a:gd name="connsiteY4" fmla="*/ 0 h 306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9516" h="3064481">
                  <a:moveTo>
                    <a:pt x="2359351" y="0"/>
                  </a:moveTo>
                  <a:cubicBezTo>
                    <a:pt x="2360337" y="1022071"/>
                    <a:pt x="2356564" y="2042410"/>
                    <a:pt x="2357550" y="3064481"/>
                  </a:cubicBezTo>
                  <a:lnTo>
                    <a:pt x="2234299" y="3063257"/>
                  </a:lnTo>
                  <a:lnTo>
                    <a:pt x="0" y="1573684"/>
                  </a:lnTo>
                  <a:lnTo>
                    <a:pt x="2359351" y="0"/>
                  </a:lnTo>
                  <a:close/>
                </a:path>
              </a:pathLst>
            </a:custGeom>
            <a:solidFill>
              <a:srgbClr val="FCFBFC"/>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3" name="Rectangle 2"/>
          <p:cNvSpPr/>
          <p:nvPr userDrawn="1"/>
        </p:nvSpPr>
        <p:spPr>
          <a:xfrm>
            <a:off x="7812941" y="615680"/>
            <a:ext cx="883496" cy="4404513"/>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sp>
        <p:nvSpPr>
          <p:cNvPr id="2" name="Title 1"/>
          <p:cNvSpPr>
            <a:spLocks noGrp="1"/>
          </p:cNvSpPr>
          <p:nvPr>
            <p:ph type="title" hasCustomPrompt="1"/>
          </p:nvPr>
        </p:nvSpPr>
        <p:spPr>
          <a:xfrm>
            <a:off x="304077" y="3466030"/>
            <a:ext cx="2721751" cy="168379"/>
          </a:xfrm>
        </p:spPr>
        <p:txBody>
          <a:bodyPr anchor="b"/>
          <a:lstStyle>
            <a:lvl1pPr>
              <a:defRPr sz="1368">
                <a:solidFill>
                  <a:schemeClr val="tx2">
                    <a:lumMod val="60000"/>
                    <a:lumOff val="40000"/>
                  </a:schemeClr>
                </a:solidFill>
              </a:defRPr>
            </a:lvl1pPr>
          </a:lstStyle>
          <a:p>
            <a:r>
              <a:rPr lang="en-US" dirty="0"/>
              <a:t>Contact us</a:t>
            </a:r>
            <a:endParaRPr lang="en-GB" dirty="0"/>
          </a:p>
        </p:txBody>
      </p:sp>
      <p:sp>
        <p:nvSpPr>
          <p:cNvPr id="11" name="Text Placeholder 265"/>
          <p:cNvSpPr>
            <a:spLocks noGrp="1"/>
          </p:cNvSpPr>
          <p:nvPr>
            <p:ph type="body" sz="quarter" idx="12" hasCustomPrompt="1"/>
          </p:nvPr>
        </p:nvSpPr>
        <p:spPr>
          <a:xfrm>
            <a:off x="304077"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5" name="Text Placeholder 265"/>
          <p:cNvSpPr>
            <a:spLocks noGrp="1"/>
          </p:cNvSpPr>
          <p:nvPr>
            <p:ph type="body" sz="quarter" idx="13" hasCustomPrompt="1"/>
          </p:nvPr>
        </p:nvSpPr>
        <p:spPr>
          <a:xfrm>
            <a:off x="2489841"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6" name="Text Placeholder 265"/>
          <p:cNvSpPr>
            <a:spLocks noGrp="1"/>
          </p:cNvSpPr>
          <p:nvPr>
            <p:ph type="body" sz="quarter" idx="14" hasCustomPrompt="1"/>
          </p:nvPr>
        </p:nvSpPr>
        <p:spPr>
          <a:xfrm>
            <a:off x="304077"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7" name="Text Placeholder 265"/>
          <p:cNvSpPr>
            <a:spLocks noGrp="1"/>
          </p:cNvSpPr>
          <p:nvPr>
            <p:ph type="body" sz="quarter" idx="15" hasCustomPrompt="1"/>
          </p:nvPr>
        </p:nvSpPr>
        <p:spPr>
          <a:xfrm>
            <a:off x="2489841"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4" name="TextBox 13"/>
          <p:cNvSpPr txBox="1"/>
          <p:nvPr userDrawn="1"/>
        </p:nvSpPr>
        <p:spPr>
          <a:xfrm>
            <a:off x="614389" y="5926494"/>
            <a:ext cx="2407297" cy="631711"/>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eBenchmarkers Ltd. is part of the Financial Intelligence Division of Informa PLC registered in England &amp; Wales with number 8860726, registered office and head office 5 Howick Place, London, SW1P 1WG, UK</a:t>
            </a:r>
          </a:p>
          <a:p>
            <a:pPr defTabSz="891917"/>
            <a:endParaRPr lang="en-GB" sz="684" dirty="0">
              <a:solidFill>
                <a:srgbClr val="646F84">
                  <a:lumMod val="60000"/>
                  <a:lumOff val="40000"/>
                </a:srgbClr>
              </a:solidFill>
              <a:latin typeface="Franklin Gothic Medium"/>
            </a:endParaRPr>
          </a:p>
          <a:p>
            <a:pPr defTabSz="891917"/>
            <a:r>
              <a:rPr lang="en-GB" sz="684" dirty="0">
                <a:solidFill>
                  <a:srgbClr val="646F84">
                    <a:lumMod val="60000"/>
                    <a:lumOff val="40000"/>
                  </a:srgbClr>
                </a:solidFill>
              </a:rPr>
              <a:t>©eBenchmarkers Ltd. 2017</a:t>
            </a:r>
          </a:p>
        </p:txBody>
      </p:sp>
      <p:grpSp>
        <p:nvGrpSpPr>
          <p:cNvPr id="19" name="Group 5"/>
          <p:cNvGrpSpPr>
            <a:grpSpLocks noChangeAspect="1"/>
          </p:cNvGrpSpPr>
          <p:nvPr userDrawn="1"/>
        </p:nvGrpSpPr>
        <p:grpSpPr bwMode="auto">
          <a:xfrm>
            <a:off x="4209783" y="622529"/>
            <a:ext cx="3309264" cy="469594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pic>
        <p:nvPicPr>
          <p:cNvPr id="18" name="Picture 17"/>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52838" y="5926495"/>
            <a:ext cx="319445" cy="338827"/>
          </a:xfrm>
          <a:prstGeom prst="rect">
            <a:avLst/>
          </a:prstGeom>
        </p:spPr>
      </p:pic>
    </p:spTree>
    <p:extLst>
      <p:ext uri="{BB962C8B-B14F-4D97-AF65-F5344CB8AC3E}">
        <p14:creationId xmlns:p14="http://schemas.microsoft.com/office/powerpoint/2010/main" val="16615390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437719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27642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line one</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8" name="Text Placeholder 7"/>
          <p:cNvSpPr>
            <a:spLocks noGrp="1"/>
          </p:cNvSpPr>
          <p:nvPr>
            <p:ph type="body" sz="quarter" idx="14" hasCustomPrompt="1"/>
          </p:nvPr>
        </p:nvSpPr>
        <p:spPr>
          <a:xfrm>
            <a:off x="531044" y="1846800"/>
            <a:ext cx="8092800" cy="4464000"/>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52128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40325499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4125819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180329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40152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text line one</a:t>
            </a:r>
          </a:p>
        </p:txBody>
      </p:sp>
      <p:sp>
        <p:nvSpPr>
          <p:cNvPr id="18" name="Text Placeholder 7"/>
          <p:cNvSpPr>
            <a:spLocks noGrp="1"/>
          </p:cNvSpPr>
          <p:nvPr>
            <p:ph type="body" sz="quarter" idx="14" hasCustomPrompt="1"/>
          </p:nvPr>
        </p:nvSpPr>
        <p:spPr>
          <a:xfrm>
            <a:off x="531044" y="1844824"/>
            <a:ext cx="8093076" cy="4464496"/>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marL="1600200" indent="-228600">
              <a:buClr>
                <a:schemeClr val="tx2"/>
              </a:buClr>
              <a:buFont typeface="Arial" panose="020B0604020202020204" pitchFamily="34" charset="0"/>
              <a:buChar cha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336987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HD cover Harry">
    <p:spTree>
      <p:nvGrpSpPr>
        <p:cNvPr id="1" name=""/>
        <p:cNvGrpSpPr/>
        <p:nvPr/>
      </p:nvGrpSpPr>
      <p:grpSpPr>
        <a:xfrm>
          <a:off x="0" y="0"/>
          <a:ext cx="0" cy="0"/>
          <a:chOff x="0" y="0"/>
          <a:chExt cx="0" cy="0"/>
        </a:xfrm>
      </p:grpSpPr>
      <p:pic>
        <p:nvPicPr>
          <p:cNvPr id="8" name="Picture 7"/>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987" y="4828819"/>
            <a:ext cx="4552690" cy="1316204"/>
          </a:xfrm>
          <a:prstGeom prst="rect">
            <a:avLst/>
          </a:prstGeom>
        </p:spPr>
      </p:pic>
      <p:sp>
        <p:nvSpPr>
          <p:cNvPr id="3" name="Text Placeholder 13"/>
          <p:cNvSpPr>
            <a:spLocks noGrp="1"/>
          </p:cNvSpPr>
          <p:nvPr>
            <p:ph type="body" sz="quarter" idx="13" hasCustomPrompt="1"/>
          </p:nvPr>
        </p:nvSpPr>
        <p:spPr>
          <a:xfrm>
            <a:off x="630000" y="1555200"/>
            <a:ext cx="4474800" cy="513581"/>
          </a:xfrm>
          <a:prstGeom prst="rect">
            <a:avLst/>
          </a:prstGeom>
        </p:spPr>
        <p:txBody>
          <a:bodyPr lIns="54000" rIns="72000"/>
          <a:lstStyle>
            <a:lvl1pPr marL="0" indent="0" algn="l">
              <a:lnSpc>
                <a:spcPts val="3400"/>
              </a:lnSpc>
              <a:spcBef>
                <a:spcPts val="0"/>
              </a:spcBef>
              <a:buNone/>
              <a:defRPr sz="2800" b="1" baseline="0">
                <a:solidFill>
                  <a:schemeClr val="bg1"/>
                </a:solidFill>
                <a:latin typeface="Arial" panose="020B0604020202020204" pitchFamily="34" charset="0"/>
                <a:cs typeface="Arial" panose="020B0604020202020204" pitchFamily="34" charset="0"/>
              </a:defRPr>
            </a:lvl1pPr>
          </a:lstStyle>
          <a:p>
            <a:pPr lvl="0"/>
            <a:r>
              <a:rPr lang="en-GB" dirty="0"/>
              <a:t>Click to edit title</a:t>
            </a:r>
          </a:p>
        </p:txBody>
      </p:sp>
      <p:sp>
        <p:nvSpPr>
          <p:cNvPr id="4" name="Text Placeholder 10"/>
          <p:cNvSpPr>
            <a:spLocks noGrp="1"/>
          </p:cNvSpPr>
          <p:nvPr>
            <p:ph type="body" sz="quarter" idx="12" hasCustomPrompt="1"/>
          </p:nvPr>
        </p:nvSpPr>
        <p:spPr>
          <a:xfrm>
            <a:off x="630000" y="2939458"/>
            <a:ext cx="3137139" cy="419772"/>
          </a:xfrm>
          <a:prstGeom prst="rect">
            <a:avLst/>
          </a:prstGeom>
        </p:spPr>
        <p:txBody>
          <a:bodyPr anchor="ctr" anchorCtr="0"/>
          <a:lstStyle>
            <a:lvl1pPr marL="0" indent="0" algn="l">
              <a:buNone/>
              <a:defRPr sz="1600">
                <a:solidFill>
                  <a:schemeClr val="bg1"/>
                </a:solidFill>
                <a:latin typeface="Arial" panose="020B0604020202020204" pitchFamily="34" charset="0"/>
                <a:cs typeface="Arial" panose="020B0604020202020204" pitchFamily="34" charset="0"/>
              </a:defRPr>
            </a:lvl1pPr>
          </a:lstStyle>
          <a:p>
            <a:pPr lvl="0"/>
            <a:r>
              <a:rPr lang="en-GB" dirty="0"/>
              <a:t>Click to insert date</a:t>
            </a:r>
          </a:p>
        </p:txBody>
      </p:sp>
      <p:sp>
        <p:nvSpPr>
          <p:cNvPr id="6" name="Rectangle 5"/>
          <p:cNvSpPr/>
          <p:nvPr userDrawn="1"/>
        </p:nvSpPr>
        <p:spPr>
          <a:xfrm>
            <a:off x="0" y="0"/>
            <a:ext cx="914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Tree>
    <p:extLst>
      <p:ext uri="{BB962C8B-B14F-4D97-AF65-F5344CB8AC3E}">
        <p14:creationId xmlns:p14="http://schemas.microsoft.com/office/powerpoint/2010/main" val="13860943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2823731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419292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text line one</a:t>
            </a:r>
          </a:p>
        </p:txBody>
      </p:sp>
      <p:sp>
        <p:nvSpPr>
          <p:cNvPr id="18" name="Text Placeholder 7"/>
          <p:cNvSpPr>
            <a:spLocks noGrp="1"/>
          </p:cNvSpPr>
          <p:nvPr>
            <p:ph type="body" sz="quarter" idx="14" hasCustomPrompt="1"/>
          </p:nvPr>
        </p:nvSpPr>
        <p:spPr>
          <a:xfrm>
            <a:off x="531044" y="1844824"/>
            <a:ext cx="8093076" cy="4464496"/>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marL="1600200" indent="-228600">
              <a:buClr>
                <a:schemeClr val="tx2"/>
              </a:buClr>
              <a:buFont typeface="Arial" panose="020B0604020202020204" pitchFamily="34" charset="0"/>
              <a:buChar cha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13958788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512921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38017384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9751035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38697319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HD cover 2">
    <p:spTree>
      <p:nvGrpSpPr>
        <p:cNvPr id="1" name=""/>
        <p:cNvGrpSpPr/>
        <p:nvPr/>
      </p:nvGrpSpPr>
      <p:grpSpPr>
        <a:xfrm>
          <a:off x="0" y="0"/>
          <a:ext cx="0" cy="0"/>
          <a:chOff x="0" y="0"/>
          <a:chExt cx="0" cy="0"/>
        </a:xfrm>
      </p:grpSpPr>
      <p:sp>
        <p:nvSpPr>
          <p:cNvPr id="3" name="Rectangle 2"/>
          <p:cNvSpPr/>
          <p:nvPr userDrawn="1"/>
        </p:nvSpPr>
        <p:spPr>
          <a:xfrm flipV="1">
            <a:off x="0" y="5146120"/>
            <a:ext cx="9144000" cy="1711880"/>
          </a:xfrm>
          <a:prstGeom prst="rect">
            <a:avLst/>
          </a:prstGeom>
          <a:solidFill>
            <a:srgbClr val="59626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4" name="Rectangle 3"/>
          <p:cNvSpPr/>
          <p:nvPr userDrawn="1"/>
        </p:nvSpPr>
        <p:spPr>
          <a:xfrm>
            <a:off x="0" y="0"/>
            <a:ext cx="91440" cy="6858000"/>
          </a:xfrm>
          <a:prstGeom prst="rect">
            <a:avLst/>
          </a:prstGeom>
          <a:solidFill>
            <a:srgbClr val="EF4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pic>
        <p:nvPicPr>
          <p:cNvPr id="5"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2168884" y="2405325"/>
            <a:ext cx="4809738" cy="137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a:spLocks noGrp="1"/>
          </p:cNvSpPr>
          <p:nvPr>
            <p:ph type="body" sz="quarter" idx="10" hasCustomPrompt="1"/>
          </p:nvPr>
        </p:nvSpPr>
        <p:spPr>
          <a:xfrm>
            <a:off x="688032" y="5314656"/>
            <a:ext cx="7772400" cy="648071"/>
          </a:xfrm>
          <a:prstGeom prst="rect">
            <a:avLst/>
          </a:prstGeom>
        </p:spPr>
        <p:txBody>
          <a:bodyPr anchor="ctr" anchorCtr="0"/>
          <a:lstStyle>
            <a:lvl1pPr marL="0" indent="0" algn="ctr">
              <a:lnSpc>
                <a:spcPts val="3100"/>
              </a:lnSpc>
              <a:spcBef>
                <a:spcPts val="0"/>
              </a:spcBef>
              <a:buNone/>
              <a:defRPr sz="2800" b="1" baseline="0">
                <a:solidFill>
                  <a:srgbClr val="59626F"/>
                </a:solidFill>
                <a:latin typeface="Arial" panose="020B0604020202020204" pitchFamily="34" charset="0"/>
                <a:cs typeface="Arial" panose="020B0604020202020204" pitchFamily="34" charset="0"/>
              </a:defRPr>
            </a:lvl1pPr>
          </a:lstStyle>
          <a:p>
            <a:pPr lvl="0"/>
            <a:r>
              <a:rPr lang="en-US" dirty="0"/>
              <a:t>Click to edit presentation title</a:t>
            </a:r>
          </a:p>
        </p:txBody>
      </p:sp>
      <p:sp>
        <p:nvSpPr>
          <p:cNvPr id="7" name="Text Placeholder 10"/>
          <p:cNvSpPr>
            <a:spLocks noGrp="1"/>
          </p:cNvSpPr>
          <p:nvPr>
            <p:ph type="body" sz="quarter" idx="12" hasCustomPrompt="1"/>
          </p:nvPr>
        </p:nvSpPr>
        <p:spPr>
          <a:xfrm>
            <a:off x="683568" y="5958805"/>
            <a:ext cx="7776864" cy="419772"/>
          </a:xfrm>
          <a:prstGeom prst="rect">
            <a:avLst/>
          </a:prstGeom>
        </p:spPr>
        <p:txBody>
          <a:bodyPr anchor="ctr" anchorCtr="0"/>
          <a:lstStyle>
            <a:lvl1pPr marL="0" indent="0" algn="ctr">
              <a:buNone/>
              <a:defRPr sz="1600">
                <a:solidFill>
                  <a:srgbClr val="59626F"/>
                </a:solidFill>
                <a:latin typeface="Arial" panose="020B0604020202020204" pitchFamily="34" charset="0"/>
                <a:cs typeface="Arial" panose="020B0604020202020204" pitchFamily="34" charset="0"/>
              </a:defRPr>
            </a:lvl1pPr>
          </a:lstStyle>
          <a:p>
            <a:pPr lvl="0"/>
            <a:r>
              <a:rPr lang="en-GB" dirty="0"/>
              <a:t>Click to insert date</a:t>
            </a:r>
          </a:p>
        </p:txBody>
      </p:sp>
    </p:spTree>
    <p:extLst>
      <p:ext uri="{BB962C8B-B14F-4D97-AF65-F5344CB8AC3E}">
        <p14:creationId xmlns:p14="http://schemas.microsoft.com/office/powerpoint/2010/main" val="18225527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HD section 2">
    <p:spTree>
      <p:nvGrpSpPr>
        <p:cNvPr id="1" name=""/>
        <p:cNvGrpSpPr/>
        <p:nvPr/>
      </p:nvGrpSpPr>
      <p:grpSpPr>
        <a:xfrm>
          <a:off x="0" y="0"/>
          <a:ext cx="0" cy="0"/>
          <a:chOff x="0" y="0"/>
          <a:chExt cx="0" cy="0"/>
        </a:xfrm>
      </p:grpSpPr>
      <p:grpSp>
        <p:nvGrpSpPr>
          <p:cNvPr id="3" name="Group 2"/>
          <p:cNvGrpSpPr/>
          <p:nvPr userDrawn="1"/>
        </p:nvGrpSpPr>
        <p:grpSpPr>
          <a:xfrm>
            <a:off x="7399983" y="-110528"/>
            <a:ext cx="1224136" cy="749464"/>
            <a:chOff x="7561465" y="-110528"/>
            <a:chExt cx="1224136" cy="749464"/>
          </a:xfrm>
        </p:grpSpPr>
        <p:sp>
          <p:nvSpPr>
            <p:cNvPr id="4" name="Rectangle 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5" name="Oval 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6" name="Oval 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7" name="Rectangle 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sp>
        <p:nvSpPr>
          <p:cNvPr id="8"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10" name="Rectangle 9"/>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2" name="Rectangle 11"/>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797400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5219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180798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4278213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4.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10" Type="http://schemas.openxmlformats.org/officeDocument/2006/relationships/image" Target="../media/image2.png"/><Relationship Id="rId4" Type="http://schemas.openxmlformats.org/officeDocument/2006/relationships/slideLayout" Target="../slideLayouts/slideLayout5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5" Type="http://schemas.openxmlformats.org/officeDocument/2006/relationships/slideLayout" Target="../slideLayouts/slideLayout66.xml"/><Relationship Id="rId10" Type="http://schemas.openxmlformats.org/officeDocument/2006/relationships/image" Target="../media/image2.png"/><Relationship Id="rId4" Type="http://schemas.openxmlformats.org/officeDocument/2006/relationships/slideLayout" Target="../slideLayouts/slideLayout65.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619574"/>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3" r:id="rId3"/>
    <p:sldLayoutId id="2147483684" r:id="rId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6" name="Group 15"/>
          <p:cNvGrpSpPr/>
          <p:nvPr/>
        </p:nvGrpSpPr>
        <p:grpSpPr>
          <a:xfrm>
            <a:off x="7399983" y="-110528"/>
            <a:ext cx="1224136" cy="749464"/>
            <a:chOff x="7561465" y="-110528"/>
            <a:chExt cx="1224136" cy="749464"/>
          </a:xfrm>
          <a:solidFill>
            <a:schemeClr val="tx2"/>
          </a:solidFill>
        </p:grpSpPr>
        <p:sp>
          <p:nvSpPr>
            <p:cNvPr id="6" name="Rectangle 5"/>
            <p:cNvSpPr/>
            <p:nvPr userDrawn="1"/>
          </p:nvSpPr>
          <p:spPr>
            <a:xfrm>
              <a:off x="7561465" y="-110528"/>
              <a:ext cx="1224136" cy="7028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509841779"/>
      </p:ext>
    </p:extLst>
  </p:cSld>
  <p:clrMap bg1="lt1" tx1="dk1" bg2="lt2" tx2="dk2" accent1="accent1" accent2="accent2" accent3="accent3" accent4="accent4" accent5="accent5" accent6="accent6" hlink="hlink" folHlink="folHlink"/>
  <p:sldLayoutIdLst>
    <p:sldLayoutId id="2147483662" r:id="rId1"/>
    <p:sldLayoutId id="2147483675" r:id="rId2"/>
    <p:sldLayoutId id="2147483673" r:id="rId3"/>
    <p:sldLayoutId id="2147483674" r:id="rId4"/>
    <p:sldLayoutId id="2147483670" r:id="rId5"/>
    <p:sldLayoutId id="2147483681" r:id="rId6"/>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127003"/>
      </p:ext>
    </p:extLst>
  </p:cSld>
  <p:clrMap bg1="lt1" tx1="dk1" bg2="lt2" tx2="dk2" accent1="accent1" accent2="accent2" accent3="accent3" accent4="accent4" accent5="accent5" accent6="accent6" hlink="hlink" folHlink="folHlink"/>
  <p:sldLayoutIdLst>
    <p:sldLayoutId id="2147483668" r:id="rId1"/>
    <p:sldLayoutId id="2147483676" r:id="rId2"/>
  </p:sldLayoutIdLst>
  <p:hf hdr="0" ftr="0" dt="0"/>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bg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1"/>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bg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791" y="326845"/>
            <a:ext cx="7076555" cy="252633"/>
          </a:xfrm>
          <a:prstGeom prst="rect">
            <a:avLst/>
          </a:prstGeom>
        </p:spPr>
        <p:txBody>
          <a:bodyPr vert="horz" lIns="0" tIns="0" rIns="0" bIns="0" rtlCol="0" anchor="t"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306791" y="1272463"/>
            <a:ext cx="8527126" cy="493040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8587646" y="6400728"/>
            <a:ext cx="246271" cy="261214"/>
          </a:xfrm>
          <a:prstGeom prst="rect">
            <a:avLst/>
          </a:prstGeom>
        </p:spPr>
        <p:txBody>
          <a:bodyPr vert="horz" lIns="0" tIns="0" rIns="0" bIns="0" rtlCol="0" anchor="ctr" anchorCtr="0"/>
          <a:lstStyle>
            <a:lvl1pPr algn="r">
              <a:defRPr sz="684">
                <a:solidFill>
                  <a:schemeClr val="accent4"/>
                </a:solidFill>
                <a:latin typeface="+mj-lt"/>
              </a:defRPr>
            </a:lvl1pPr>
          </a:lstStyle>
          <a:p>
            <a:pPr defTabSz="891917"/>
            <a:fld id="{D585611D-E742-41B8-92DB-36E90EF36AFD}" type="slidenum">
              <a:rPr lang="en-GB" smtClean="0">
                <a:solidFill>
                  <a:srgbClr val="FF6400"/>
                </a:solidFill>
              </a:rPr>
              <a:pPr defTabSz="891917"/>
              <a:t>‹#›</a:t>
            </a:fld>
            <a:endParaRPr lang="en-GB" dirty="0">
              <a:solidFill>
                <a:srgbClr val="FF6400"/>
              </a:solidFill>
            </a:endParaRPr>
          </a:p>
        </p:txBody>
      </p:sp>
      <p:sp>
        <p:nvSpPr>
          <p:cNvPr id="10" name="TextBox 9"/>
          <p:cNvSpPr txBox="1"/>
          <p:nvPr/>
        </p:nvSpPr>
        <p:spPr>
          <a:xfrm>
            <a:off x="3211803" y="6400728"/>
            <a:ext cx="5085128" cy="261214"/>
          </a:xfrm>
          <a:prstGeom prst="rect">
            <a:avLst/>
          </a:prstGeom>
          <a:noFill/>
        </p:spPr>
        <p:txBody>
          <a:bodyPr wrap="square" lIns="0" tIns="0" rIns="0" bIns="0" rtlCol="0" anchor="ctr" anchorCtr="0">
            <a:noAutofit/>
          </a:bodyPr>
          <a:lstStyle/>
          <a:p>
            <a:pPr algn="r" defTabSz="891917"/>
            <a:r>
              <a:rPr lang="en-GB" sz="684" dirty="0">
                <a:solidFill>
                  <a:srgbClr val="646F84"/>
                </a:solidFill>
              </a:rPr>
              <a:t>Autumn 2017 General Insurance Report  |  Client Confidential Data  |  © eBenchmarkers Ltd. 2018</a:t>
            </a:r>
          </a:p>
        </p:txBody>
      </p:sp>
      <p:grpSp>
        <p:nvGrpSpPr>
          <p:cNvPr id="11" name="Group 10"/>
          <p:cNvGrpSpPr>
            <a:grpSpLocks noChangeAspect="1"/>
          </p:cNvGrpSpPr>
          <p:nvPr/>
        </p:nvGrpSpPr>
        <p:grpSpPr bwMode="auto">
          <a:xfrm>
            <a:off x="7373843" y="1"/>
            <a:ext cx="1770157" cy="1252668"/>
            <a:chOff x="5432" y="0"/>
            <a:chExt cx="1304" cy="870"/>
          </a:xfrm>
        </p:grpSpPr>
        <p:sp>
          <p:nvSpPr>
            <p:cNvPr id="12" name="Freeform 11"/>
            <p:cNvSpPr>
              <a:spLocks/>
            </p:cNvSpPr>
            <p:nvPr userDrawn="1"/>
          </p:nvSpPr>
          <p:spPr bwMode="auto">
            <a:xfrm>
              <a:off x="5432" y="0"/>
              <a:ext cx="1304" cy="870"/>
            </a:xfrm>
            <a:custGeom>
              <a:avLst/>
              <a:gdLst>
                <a:gd name="T0" fmla="*/ 0 w 2160"/>
                <a:gd name="T1" fmla="*/ 0 h 1439"/>
                <a:gd name="T2" fmla="*/ 0 w 2160"/>
                <a:gd name="T3" fmla="*/ 0 h 1439"/>
                <a:gd name="T4" fmla="*/ 2160 w 2160"/>
                <a:gd name="T5" fmla="*/ 1439 h 1439"/>
                <a:gd name="T6" fmla="*/ 2160 w 2160"/>
                <a:gd name="T7" fmla="*/ 0 h 1439"/>
                <a:gd name="T8" fmla="*/ 0 w 2160"/>
                <a:gd name="T9" fmla="*/ 0 h 1439"/>
              </a:gdLst>
              <a:ahLst/>
              <a:cxnLst>
                <a:cxn ang="0">
                  <a:pos x="T0" y="T1"/>
                </a:cxn>
                <a:cxn ang="0">
                  <a:pos x="T2" y="T3"/>
                </a:cxn>
                <a:cxn ang="0">
                  <a:pos x="T4" y="T5"/>
                </a:cxn>
                <a:cxn ang="0">
                  <a:pos x="T6" y="T7"/>
                </a:cxn>
                <a:cxn ang="0">
                  <a:pos x="T8" y="T9"/>
                </a:cxn>
              </a:cxnLst>
              <a:rect l="0" t="0" r="r" b="b"/>
              <a:pathLst>
                <a:path w="2160" h="1439">
                  <a:moveTo>
                    <a:pt x="0" y="0"/>
                  </a:moveTo>
                  <a:lnTo>
                    <a:pt x="0" y="0"/>
                  </a:lnTo>
                  <a:lnTo>
                    <a:pt x="2160" y="1439"/>
                  </a:lnTo>
                  <a:lnTo>
                    <a:pt x="2160" y="0"/>
                  </a:lnTo>
                  <a:lnTo>
                    <a:pt x="0" y="0"/>
                  </a:lnTo>
                  <a:close/>
                </a:path>
              </a:pathLst>
            </a:custGeom>
            <a:solidFill>
              <a:srgbClr val="CCCCD6"/>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3" name="Freeform 12"/>
            <p:cNvSpPr>
              <a:spLocks/>
            </p:cNvSpPr>
            <p:nvPr userDrawn="1"/>
          </p:nvSpPr>
          <p:spPr bwMode="auto">
            <a:xfrm>
              <a:off x="6463" y="228"/>
              <a:ext cx="45" cy="228"/>
            </a:xfrm>
            <a:custGeom>
              <a:avLst/>
              <a:gdLst>
                <a:gd name="T0" fmla="*/ 0 w 75"/>
                <a:gd name="T1" fmla="*/ 0 h 378"/>
                <a:gd name="T2" fmla="*/ 0 w 75"/>
                <a:gd name="T3" fmla="*/ 0 h 378"/>
                <a:gd name="T4" fmla="*/ 0 w 75"/>
                <a:gd name="T5" fmla="*/ 378 h 378"/>
                <a:gd name="T6" fmla="*/ 75 w 75"/>
                <a:gd name="T7" fmla="*/ 378 h 378"/>
                <a:gd name="T8" fmla="*/ 75 w 75"/>
                <a:gd name="T9" fmla="*/ 0 h 378"/>
                <a:gd name="T10" fmla="*/ 0 w 75"/>
                <a:gd name="T11" fmla="*/ 0 h 378"/>
              </a:gdLst>
              <a:ahLst/>
              <a:cxnLst>
                <a:cxn ang="0">
                  <a:pos x="T0" y="T1"/>
                </a:cxn>
                <a:cxn ang="0">
                  <a:pos x="T2" y="T3"/>
                </a:cxn>
                <a:cxn ang="0">
                  <a:pos x="T4" y="T5"/>
                </a:cxn>
                <a:cxn ang="0">
                  <a:pos x="T6" y="T7"/>
                </a:cxn>
                <a:cxn ang="0">
                  <a:pos x="T8" y="T9"/>
                </a:cxn>
                <a:cxn ang="0">
                  <a:pos x="T10" y="T11"/>
                </a:cxn>
              </a:cxnLst>
              <a:rect l="0" t="0" r="r" b="b"/>
              <a:pathLst>
                <a:path w="75" h="378">
                  <a:moveTo>
                    <a:pt x="0" y="0"/>
                  </a:moveTo>
                  <a:lnTo>
                    <a:pt x="0" y="0"/>
                  </a:lnTo>
                  <a:lnTo>
                    <a:pt x="0" y="378"/>
                  </a:lnTo>
                  <a:lnTo>
                    <a:pt x="75" y="378"/>
                  </a:lnTo>
                  <a:lnTo>
                    <a:pt x="75"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5" name="Freeform 13"/>
            <p:cNvSpPr>
              <a:spLocks/>
            </p:cNvSpPr>
            <p:nvPr userDrawn="1"/>
          </p:nvSpPr>
          <p:spPr bwMode="auto">
            <a:xfrm>
              <a:off x="6277" y="228"/>
              <a:ext cx="170" cy="228"/>
            </a:xfrm>
            <a:custGeom>
              <a:avLst/>
              <a:gdLst>
                <a:gd name="T0" fmla="*/ 0 w 282"/>
                <a:gd name="T1" fmla="*/ 52 h 378"/>
                <a:gd name="T2" fmla="*/ 0 w 282"/>
                <a:gd name="T3" fmla="*/ 52 h 378"/>
                <a:gd name="T4" fmla="*/ 206 w 282"/>
                <a:gd name="T5" fmla="*/ 189 h 378"/>
                <a:gd name="T6" fmla="*/ 75 w 282"/>
                <a:gd name="T7" fmla="*/ 277 h 378"/>
                <a:gd name="T8" fmla="*/ 75 w 282"/>
                <a:gd name="T9" fmla="*/ 378 h 378"/>
                <a:gd name="T10" fmla="*/ 282 w 282"/>
                <a:gd name="T11" fmla="*/ 240 h 378"/>
                <a:gd name="T12" fmla="*/ 282 w 282"/>
                <a:gd name="T13" fmla="*/ 240 h 378"/>
                <a:gd name="T14" fmla="*/ 282 w 282"/>
                <a:gd name="T15" fmla="*/ 139 h 378"/>
                <a:gd name="T16" fmla="*/ 75 w 282"/>
                <a:gd name="T17" fmla="*/ 0 h 378"/>
                <a:gd name="T18" fmla="*/ 0 w 282"/>
                <a:gd name="T19" fmla="*/ 5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378">
                  <a:moveTo>
                    <a:pt x="0" y="52"/>
                  </a:moveTo>
                  <a:lnTo>
                    <a:pt x="0" y="52"/>
                  </a:lnTo>
                  <a:lnTo>
                    <a:pt x="206" y="189"/>
                  </a:lnTo>
                  <a:lnTo>
                    <a:pt x="75" y="277"/>
                  </a:lnTo>
                  <a:lnTo>
                    <a:pt x="75" y="378"/>
                  </a:lnTo>
                  <a:lnTo>
                    <a:pt x="282" y="240"/>
                  </a:lnTo>
                  <a:lnTo>
                    <a:pt x="282" y="240"/>
                  </a:lnTo>
                  <a:lnTo>
                    <a:pt x="282" y="139"/>
                  </a:lnTo>
                  <a:lnTo>
                    <a:pt x="75" y="0"/>
                  </a:lnTo>
                  <a:lnTo>
                    <a:pt x="0" y="5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4" name="TextBox 23"/>
          <p:cNvSpPr txBox="1"/>
          <p:nvPr userDrawn="1"/>
        </p:nvSpPr>
        <p:spPr>
          <a:xfrm>
            <a:off x="306792" y="6334428"/>
            <a:ext cx="237559" cy="105285"/>
          </a:xfrm>
          <a:prstGeom prst="rect">
            <a:avLst/>
          </a:prstGeom>
          <a:noFill/>
        </p:spPr>
        <p:txBody>
          <a:bodyPr wrap="square" lIns="0" tIns="0" rIns="0" bIns="0" rtlCol="0">
            <a:spAutoFit/>
          </a:bodyPr>
          <a:lstStyle/>
          <a:p>
            <a:pPr defTabSz="891917"/>
            <a:r>
              <a:rPr lang="en-GB" sz="684" dirty="0">
                <a:solidFill>
                  <a:srgbClr val="A2A9B5"/>
                </a:solidFill>
              </a:rPr>
              <a:t>Key:</a:t>
            </a:r>
          </a:p>
        </p:txBody>
      </p:sp>
      <p:sp>
        <p:nvSpPr>
          <p:cNvPr id="25" name="Rectangle 24"/>
          <p:cNvSpPr/>
          <p:nvPr userDrawn="1"/>
        </p:nvSpPr>
        <p:spPr>
          <a:xfrm>
            <a:off x="615677" y="6343316"/>
            <a:ext cx="92352" cy="97955"/>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26" name="TextBox 25"/>
          <p:cNvSpPr txBox="1"/>
          <p:nvPr userDrawn="1"/>
        </p:nvSpPr>
        <p:spPr>
          <a:xfrm>
            <a:off x="759107" y="6334428"/>
            <a:ext cx="436549" cy="105285"/>
          </a:xfrm>
          <a:prstGeom prst="rect">
            <a:avLst/>
          </a:prstGeom>
          <a:noFill/>
        </p:spPr>
        <p:txBody>
          <a:bodyPr wrap="square" lIns="0" tIns="0" rIns="0" bIns="0" rtlCol="0">
            <a:spAutoFit/>
          </a:bodyPr>
          <a:lstStyle/>
          <a:p>
            <a:pPr defTabSz="891917"/>
            <a:r>
              <a:rPr lang="en-GB" sz="684" dirty="0">
                <a:solidFill>
                  <a:srgbClr val="646F84"/>
                </a:solidFill>
              </a:rPr>
              <a:t>Peer group</a:t>
            </a:r>
          </a:p>
        </p:txBody>
      </p:sp>
      <p:sp>
        <p:nvSpPr>
          <p:cNvPr id="27" name="Rectangle 26"/>
          <p:cNvSpPr/>
          <p:nvPr userDrawn="1"/>
        </p:nvSpPr>
        <p:spPr>
          <a:xfrm>
            <a:off x="615677" y="6530338"/>
            <a:ext cx="92352" cy="97955"/>
          </a:xfrm>
          <a:prstGeom prst="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28" name="TextBox 27"/>
          <p:cNvSpPr txBox="1"/>
          <p:nvPr userDrawn="1"/>
        </p:nvSpPr>
        <p:spPr>
          <a:xfrm>
            <a:off x="759107" y="6520379"/>
            <a:ext cx="436549" cy="105285"/>
          </a:xfrm>
          <a:prstGeom prst="rect">
            <a:avLst/>
          </a:prstGeom>
          <a:noFill/>
        </p:spPr>
        <p:txBody>
          <a:bodyPr wrap="square" lIns="0" tIns="0" rIns="0" bIns="0" rtlCol="0">
            <a:spAutoFit/>
          </a:bodyPr>
          <a:lstStyle/>
          <a:p>
            <a:pPr defTabSz="891917"/>
            <a:r>
              <a:rPr lang="en-GB" sz="684" dirty="0">
                <a:solidFill>
                  <a:srgbClr val="646F84"/>
                </a:solidFill>
              </a:rPr>
              <a:t>Hastings</a:t>
            </a:r>
          </a:p>
        </p:txBody>
      </p:sp>
      <p:sp>
        <p:nvSpPr>
          <p:cNvPr id="29" name="Rectangle 28"/>
          <p:cNvSpPr/>
          <p:nvPr userDrawn="1"/>
        </p:nvSpPr>
        <p:spPr>
          <a:xfrm>
            <a:off x="1351998" y="6343316"/>
            <a:ext cx="92352" cy="97955"/>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30" name="TextBox 29"/>
          <p:cNvSpPr txBox="1"/>
          <p:nvPr userDrawn="1"/>
        </p:nvSpPr>
        <p:spPr>
          <a:xfrm>
            <a:off x="1495428" y="6334428"/>
            <a:ext cx="436549" cy="105285"/>
          </a:xfrm>
          <a:prstGeom prst="rect">
            <a:avLst/>
          </a:prstGeom>
          <a:noFill/>
        </p:spPr>
        <p:txBody>
          <a:bodyPr wrap="square" lIns="0" tIns="0" rIns="0" bIns="0" rtlCol="0">
            <a:spAutoFit/>
          </a:bodyPr>
          <a:lstStyle/>
          <a:p>
            <a:pPr defTabSz="891917"/>
            <a:r>
              <a:rPr lang="en-GB" sz="684" dirty="0">
                <a:solidFill>
                  <a:srgbClr val="646F84"/>
                </a:solidFill>
              </a:rPr>
              <a:t>Insure</a:t>
            </a:r>
          </a:p>
        </p:txBody>
      </p:sp>
      <p:sp>
        <p:nvSpPr>
          <p:cNvPr id="31" name="Rectangle 30"/>
          <p:cNvSpPr/>
          <p:nvPr userDrawn="1"/>
        </p:nvSpPr>
        <p:spPr>
          <a:xfrm>
            <a:off x="1351998" y="6530338"/>
            <a:ext cx="92352" cy="97955"/>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92D050"/>
              </a:solidFill>
            </a:endParaRPr>
          </a:p>
        </p:txBody>
      </p:sp>
      <p:sp>
        <p:nvSpPr>
          <p:cNvPr id="32" name="TextBox 31"/>
          <p:cNvSpPr txBox="1"/>
          <p:nvPr userDrawn="1"/>
        </p:nvSpPr>
        <p:spPr>
          <a:xfrm>
            <a:off x="1495428" y="6520379"/>
            <a:ext cx="773643" cy="105285"/>
          </a:xfrm>
          <a:prstGeom prst="rect">
            <a:avLst/>
          </a:prstGeom>
          <a:noFill/>
        </p:spPr>
        <p:txBody>
          <a:bodyPr wrap="square" lIns="0" tIns="0" rIns="0" bIns="0" rtlCol="0">
            <a:spAutoFit/>
          </a:bodyPr>
          <a:lstStyle/>
          <a:p>
            <a:pPr defTabSz="891917"/>
            <a:r>
              <a:rPr lang="en-GB" sz="684" dirty="0">
                <a:solidFill>
                  <a:srgbClr val="646F84"/>
                </a:solidFill>
              </a:rPr>
              <a:t>People’s choice</a:t>
            </a:r>
          </a:p>
        </p:txBody>
      </p:sp>
      <p:sp>
        <p:nvSpPr>
          <p:cNvPr id="33" name="Rectangle 32"/>
          <p:cNvSpPr/>
          <p:nvPr userDrawn="1"/>
        </p:nvSpPr>
        <p:spPr>
          <a:xfrm>
            <a:off x="1884673" y="6343316"/>
            <a:ext cx="92352" cy="97955"/>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34" name="TextBox 33"/>
          <p:cNvSpPr txBox="1"/>
          <p:nvPr userDrawn="1"/>
        </p:nvSpPr>
        <p:spPr>
          <a:xfrm>
            <a:off x="2028103" y="6334428"/>
            <a:ext cx="436549" cy="105285"/>
          </a:xfrm>
          <a:prstGeom prst="rect">
            <a:avLst/>
          </a:prstGeom>
          <a:noFill/>
        </p:spPr>
        <p:txBody>
          <a:bodyPr wrap="square" lIns="0" tIns="0" rIns="0" bIns="0" rtlCol="0">
            <a:spAutoFit/>
          </a:bodyPr>
          <a:lstStyle/>
          <a:p>
            <a:pPr defTabSz="891917"/>
            <a:r>
              <a:rPr lang="en-GB" sz="684" dirty="0">
                <a:solidFill>
                  <a:srgbClr val="646F84"/>
                </a:solidFill>
              </a:rPr>
              <a:t>Group</a:t>
            </a:r>
          </a:p>
        </p:txBody>
      </p:sp>
    </p:spTree>
    <p:extLst>
      <p:ext uri="{BB962C8B-B14F-4D97-AF65-F5344CB8AC3E}">
        <p14:creationId xmlns:p14="http://schemas.microsoft.com/office/powerpoint/2010/main" val="58589242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Lst>
  <p:hf hdr="0" ftr="0" dt="0"/>
  <p:txStyles>
    <p:titleStyle>
      <a:lvl1pPr algn="l" defTabSz="891917" rtl="0" eaLnBrk="1" latinLnBrk="0" hangingPunct="1">
        <a:lnSpc>
          <a:spcPct val="80000"/>
        </a:lnSpc>
        <a:spcBef>
          <a:spcPct val="0"/>
        </a:spcBef>
        <a:buNone/>
        <a:defRPr sz="2052" kern="1200">
          <a:solidFill>
            <a:schemeClr val="accent4"/>
          </a:solidFill>
          <a:latin typeface="+mj-lt"/>
          <a:ea typeface="+mj-ea"/>
          <a:cs typeface="+mj-cs"/>
        </a:defRPr>
      </a:lvl1pPr>
    </p:titleStyle>
    <p:bodyStyle>
      <a:lvl1pPr marL="215485" indent="-215485" algn="l" defTabSz="891917" rtl="0" eaLnBrk="1" latinLnBrk="0" hangingPunct="1">
        <a:lnSpc>
          <a:spcPct val="104000"/>
        </a:lnSpc>
        <a:spcBef>
          <a:spcPts val="513"/>
        </a:spcBef>
        <a:spcAft>
          <a:spcPts val="513"/>
        </a:spcAft>
        <a:buClr>
          <a:schemeClr val="accent4"/>
        </a:buClr>
        <a:buFont typeface="Arial" panose="020B0604020202020204" pitchFamily="34" charset="0"/>
        <a:buChar char="•"/>
        <a:defRPr sz="1368" kern="1200">
          <a:solidFill>
            <a:schemeClr val="tx1"/>
          </a:solidFill>
          <a:latin typeface="+mn-lt"/>
          <a:ea typeface="+mn-ea"/>
          <a:cs typeface="+mn-cs"/>
        </a:defRPr>
      </a:lvl1pPr>
      <a:lvl2pPr marL="430970" indent="-215485" algn="l" defTabSz="891917" rtl="0" eaLnBrk="1" latinLnBrk="0" hangingPunct="1">
        <a:lnSpc>
          <a:spcPct val="104000"/>
        </a:lnSpc>
        <a:spcBef>
          <a:spcPts val="0"/>
        </a:spcBef>
        <a:spcAft>
          <a:spcPts val="513"/>
        </a:spcAft>
        <a:buClr>
          <a:schemeClr val="accent4"/>
        </a:buClr>
        <a:buFont typeface="Franklin Gothic Book" panose="020B0503020102020204" pitchFamily="34" charset="0"/>
        <a:buChar char="–"/>
        <a:defRPr sz="1197" kern="1200">
          <a:solidFill>
            <a:schemeClr val="tx1"/>
          </a:solidFill>
          <a:latin typeface="+mn-lt"/>
          <a:ea typeface="+mn-ea"/>
          <a:cs typeface="+mn-cs"/>
        </a:defRPr>
      </a:lvl2pPr>
      <a:lvl3pPr marL="646456"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026" kern="1200">
          <a:solidFill>
            <a:schemeClr val="tx1"/>
          </a:solidFill>
          <a:latin typeface="+mn-lt"/>
          <a:ea typeface="+mn-ea"/>
          <a:cs typeface="+mn-cs"/>
        </a:defRPr>
      </a:lvl3pPr>
      <a:lvl4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4pPr>
      <a:lvl5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5pPr>
      <a:lvl6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6pPr>
      <a:lvl7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7pPr>
      <a:lvl8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8pPr>
      <a:lvl9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91917" rtl="0" eaLnBrk="1" latinLnBrk="0" hangingPunct="1">
        <a:defRPr sz="1796" kern="1200">
          <a:solidFill>
            <a:schemeClr val="tx1"/>
          </a:solidFill>
          <a:latin typeface="+mn-lt"/>
          <a:ea typeface="+mn-ea"/>
          <a:cs typeface="+mn-cs"/>
        </a:defRPr>
      </a:lvl1pPr>
      <a:lvl2pPr marL="445959" algn="l" defTabSz="891917" rtl="0" eaLnBrk="1" latinLnBrk="0" hangingPunct="1">
        <a:defRPr sz="1796" kern="1200">
          <a:solidFill>
            <a:schemeClr val="tx1"/>
          </a:solidFill>
          <a:latin typeface="+mn-lt"/>
          <a:ea typeface="+mn-ea"/>
          <a:cs typeface="+mn-cs"/>
        </a:defRPr>
      </a:lvl2pPr>
      <a:lvl3pPr marL="891917" algn="l" defTabSz="891917" rtl="0" eaLnBrk="1" latinLnBrk="0" hangingPunct="1">
        <a:defRPr sz="1796" kern="1200">
          <a:solidFill>
            <a:schemeClr val="tx1"/>
          </a:solidFill>
          <a:latin typeface="+mn-lt"/>
          <a:ea typeface="+mn-ea"/>
          <a:cs typeface="+mn-cs"/>
        </a:defRPr>
      </a:lvl3pPr>
      <a:lvl4pPr marL="1337876" algn="l" defTabSz="891917" rtl="0" eaLnBrk="1" latinLnBrk="0" hangingPunct="1">
        <a:defRPr sz="1796" kern="1200">
          <a:solidFill>
            <a:schemeClr val="tx1"/>
          </a:solidFill>
          <a:latin typeface="+mn-lt"/>
          <a:ea typeface="+mn-ea"/>
          <a:cs typeface="+mn-cs"/>
        </a:defRPr>
      </a:lvl4pPr>
      <a:lvl5pPr marL="1783834" algn="l" defTabSz="891917" rtl="0" eaLnBrk="1" latinLnBrk="0" hangingPunct="1">
        <a:defRPr sz="1796" kern="1200">
          <a:solidFill>
            <a:schemeClr val="tx1"/>
          </a:solidFill>
          <a:latin typeface="+mn-lt"/>
          <a:ea typeface="+mn-ea"/>
          <a:cs typeface="+mn-cs"/>
        </a:defRPr>
      </a:lvl5pPr>
      <a:lvl6pPr marL="2229793" algn="l" defTabSz="891917" rtl="0" eaLnBrk="1" latinLnBrk="0" hangingPunct="1">
        <a:defRPr sz="1796" kern="1200">
          <a:solidFill>
            <a:schemeClr val="tx1"/>
          </a:solidFill>
          <a:latin typeface="+mn-lt"/>
          <a:ea typeface="+mn-ea"/>
          <a:cs typeface="+mn-cs"/>
        </a:defRPr>
      </a:lvl6pPr>
      <a:lvl7pPr marL="2675752" algn="l" defTabSz="891917" rtl="0" eaLnBrk="1" latinLnBrk="0" hangingPunct="1">
        <a:defRPr sz="1796" kern="1200">
          <a:solidFill>
            <a:schemeClr val="tx1"/>
          </a:solidFill>
          <a:latin typeface="+mn-lt"/>
          <a:ea typeface="+mn-ea"/>
          <a:cs typeface="+mn-cs"/>
        </a:defRPr>
      </a:lvl7pPr>
      <a:lvl8pPr marL="3121710" algn="l" defTabSz="891917" rtl="0" eaLnBrk="1" latinLnBrk="0" hangingPunct="1">
        <a:defRPr sz="1796" kern="1200">
          <a:solidFill>
            <a:schemeClr val="tx1"/>
          </a:solidFill>
          <a:latin typeface="+mn-lt"/>
          <a:ea typeface="+mn-ea"/>
          <a:cs typeface="+mn-cs"/>
        </a:defRPr>
      </a:lvl8pPr>
      <a:lvl9pPr marL="3567669" algn="l" defTabSz="891917" rtl="0" eaLnBrk="1" latinLnBrk="0" hangingPunct="1">
        <a:defRPr sz="179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791" y="326845"/>
            <a:ext cx="7076555" cy="252633"/>
          </a:xfrm>
          <a:prstGeom prst="rect">
            <a:avLst/>
          </a:prstGeom>
        </p:spPr>
        <p:txBody>
          <a:bodyPr vert="horz" lIns="0" tIns="0" rIns="0" bIns="0" rtlCol="0" anchor="t"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306791" y="1272463"/>
            <a:ext cx="8527126" cy="493040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8587646" y="6400728"/>
            <a:ext cx="246271" cy="261214"/>
          </a:xfrm>
          <a:prstGeom prst="rect">
            <a:avLst/>
          </a:prstGeom>
        </p:spPr>
        <p:txBody>
          <a:bodyPr vert="horz" lIns="0" tIns="0" rIns="0" bIns="0" rtlCol="0" anchor="ctr" anchorCtr="0"/>
          <a:lstStyle>
            <a:lvl1pPr algn="r">
              <a:defRPr sz="684">
                <a:solidFill>
                  <a:schemeClr val="accent4"/>
                </a:solidFill>
                <a:latin typeface="+mj-lt"/>
              </a:defRPr>
            </a:lvl1pPr>
          </a:lstStyle>
          <a:p>
            <a:pPr defTabSz="891917"/>
            <a:fld id="{D585611D-E742-41B8-92DB-36E90EF36AFD}" type="slidenum">
              <a:rPr lang="en-GB" smtClean="0">
                <a:solidFill>
                  <a:srgbClr val="FF6400"/>
                </a:solidFill>
              </a:rPr>
              <a:pPr defTabSz="891917"/>
              <a:t>‹#›</a:t>
            </a:fld>
            <a:endParaRPr lang="en-GB" dirty="0">
              <a:solidFill>
                <a:srgbClr val="FF6400"/>
              </a:solidFill>
            </a:endParaRPr>
          </a:p>
        </p:txBody>
      </p:sp>
      <p:sp>
        <p:nvSpPr>
          <p:cNvPr id="10" name="TextBox 9"/>
          <p:cNvSpPr txBox="1"/>
          <p:nvPr/>
        </p:nvSpPr>
        <p:spPr>
          <a:xfrm>
            <a:off x="3211803" y="6400728"/>
            <a:ext cx="5085128" cy="261214"/>
          </a:xfrm>
          <a:prstGeom prst="rect">
            <a:avLst/>
          </a:prstGeom>
          <a:noFill/>
        </p:spPr>
        <p:txBody>
          <a:bodyPr wrap="square" lIns="0" tIns="0" rIns="0" bIns="0" rtlCol="0" anchor="ctr" anchorCtr="0">
            <a:noAutofit/>
          </a:bodyPr>
          <a:lstStyle/>
          <a:p>
            <a:pPr algn="r" defTabSz="891917"/>
            <a:r>
              <a:rPr lang="en-GB" sz="684" dirty="0">
                <a:solidFill>
                  <a:srgbClr val="646F84"/>
                </a:solidFill>
              </a:rPr>
              <a:t>Autumn 2017 Online General Insurance Report  |  Client Confidential Data  |  © eBenchmarkers Ltd. 2017</a:t>
            </a:r>
          </a:p>
        </p:txBody>
      </p:sp>
      <p:grpSp>
        <p:nvGrpSpPr>
          <p:cNvPr id="11" name="Group 10"/>
          <p:cNvGrpSpPr>
            <a:grpSpLocks noChangeAspect="1"/>
          </p:cNvGrpSpPr>
          <p:nvPr/>
        </p:nvGrpSpPr>
        <p:grpSpPr bwMode="auto">
          <a:xfrm>
            <a:off x="7373843" y="1"/>
            <a:ext cx="1770157" cy="1252668"/>
            <a:chOff x="5432" y="0"/>
            <a:chExt cx="1304" cy="870"/>
          </a:xfrm>
        </p:grpSpPr>
        <p:sp>
          <p:nvSpPr>
            <p:cNvPr id="12" name="Freeform 11"/>
            <p:cNvSpPr>
              <a:spLocks/>
            </p:cNvSpPr>
            <p:nvPr userDrawn="1"/>
          </p:nvSpPr>
          <p:spPr bwMode="auto">
            <a:xfrm>
              <a:off x="5432" y="0"/>
              <a:ext cx="1304" cy="870"/>
            </a:xfrm>
            <a:custGeom>
              <a:avLst/>
              <a:gdLst>
                <a:gd name="T0" fmla="*/ 0 w 2160"/>
                <a:gd name="T1" fmla="*/ 0 h 1439"/>
                <a:gd name="T2" fmla="*/ 0 w 2160"/>
                <a:gd name="T3" fmla="*/ 0 h 1439"/>
                <a:gd name="T4" fmla="*/ 2160 w 2160"/>
                <a:gd name="T5" fmla="*/ 1439 h 1439"/>
                <a:gd name="T6" fmla="*/ 2160 w 2160"/>
                <a:gd name="T7" fmla="*/ 0 h 1439"/>
                <a:gd name="T8" fmla="*/ 0 w 2160"/>
                <a:gd name="T9" fmla="*/ 0 h 1439"/>
              </a:gdLst>
              <a:ahLst/>
              <a:cxnLst>
                <a:cxn ang="0">
                  <a:pos x="T0" y="T1"/>
                </a:cxn>
                <a:cxn ang="0">
                  <a:pos x="T2" y="T3"/>
                </a:cxn>
                <a:cxn ang="0">
                  <a:pos x="T4" y="T5"/>
                </a:cxn>
                <a:cxn ang="0">
                  <a:pos x="T6" y="T7"/>
                </a:cxn>
                <a:cxn ang="0">
                  <a:pos x="T8" y="T9"/>
                </a:cxn>
              </a:cxnLst>
              <a:rect l="0" t="0" r="r" b="b"/>
              <a:pathLst>
                <a:path w="2160" h="1439">
                  <a:moveTo>
                    <a:pt x="0" y="0"/>
                  </a:moveTo>
                  <a:lnTo>
                    <a:pt x="0" y="0"/>
                  </a:lnTo>
                  <a:lnTo>
                    <a:pt x="2160" y="1439"/>
                  </a:lnTo>
                  <a:lnTo>
                    <a:pt x="2160" y="0"/>
                  </a:lnTo>
                  <a:lnTo>
                    <a:pt x="0" y="0"/>
                  </a:lnTo>
                  <a:close/>
                </a:path>
              </a:pathLst>
            </a:custGeom>
            <a:solidFill>
              <a:srgbClr val="CCCCD6"/>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3" name="Freeform 12"/>
            <p:cNvSpPr>
              <a:spLocks/>
            </p:cNvSpPr>
            <p:nvPr userDrawn="1"/>
          </p:nvSpPr>
          <p:spPr bwMode="auto">
            <a:xfrm>
              <a:off x="6463" y="228"/>
              <a:ext cx="45" cy="228"/>
            </a:xfrm>
            <a:custGeom>
              <a:avLst/>
              <a:gdLst>
                <a:gd name="T0" fmla="*/ 0 w 75"/>
                <a:gd name="T1" fmla="*/ 0 h 378"/>
                <a:gd name="T2" fmla="*/ 0 w 75"/>
                <a:gd name="T3" fmla="*/ 0 h 378"/>
                <a:gd name="T4" fmla="*/ 0 w 75"/>
                <a:gd name="T5" fmla="*/ 378 h 378"/>
                <a:gd name="T6" fmla="*/ 75 w 75"/>
                <a:gd name="T7" fmla="*/ 378 h 378"/>
                <a:gd name="T8" fmla="*/ 75 w 75"/>
                <a:gd name="T9" fmla="*/ 0 h 378"/>
                <a:gd name="T10" fmla="*/ 0 w 75"/>
                <a:gd name="T11" fmla="*/ 0 h 378"/>
              </a:gdLst>
              <a:ahLst/>
              <a:cxnLst>
                <a:cxn ang="0">
                  <a:pos x="T0" y="T1"/>
                </a:cxn>
                <a:cxn ang="0">
                  <a:pos x="T2" y="T3"/>
                </a:cxn>
                <a:cxn ang="0">
                  <a:pos x="T4" y="T5"/>
                </a:cxn>
                <a:cxn ang="0">
                  <a:pos x="T6" y="T7"/>
                </a:cxn>
                <a:cxn ang="0">
                  <a:pos x="T8" y="T9"/>
                </a:cxn>
                <a:cxn ang="0">
                  <a:pos x="T10" y="T11"/>
                </a:cxn>
              </a:cxnLst>
              <a:rect l="0" t="0" r="r" b="b"/>
              <a:pathLst>
                <a:path w="75" h="378">
                  <a:moveTo>
                    <a:pt x="0" y="0"/>
                  </a:moveTo>
                  <a:lnTo>
                    <a:pt x="0" y="0"/>
                  </a:lnTo>
                  <a:lnTo>
                    <a:pt x="0" y="378"/>
                  </a:lnTo>
                  <a:lnTo>
                    <a:pt x="75" y="378"/>
                  </a:lnTo>
                  <a:lnTo>
                    <a:pt x="75"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5" name="Freeform 13"/>
            <p:cNvSpPr>
              <a:spLocks/>
            </p:cNvSpPr>
            <p:nvPr userDrawn="1"/>
          </p:nvSpPr>
          <p:spPr bwMode="auto">
            <a:xfrm>
              <a:off x="6277" y="228"/>
              <a:ext cx="170" cy="228"/>
            </a:xfrm>
            <a:custGeom>
              <a:avLst/>
              <a:gdLst>
                <a:gd name="T0" fmla="*/ 0 w 282"/>
                <a:gd name="T1" fmla="*/ 52 h 378"/>
                <a:gd name="T2" fmla="*/ 0 w 282"/>
                <a:gd name="T3" fmla="*/ 52 h 378"/>
                <a:gd name="T4" fmla="*/ 206 w 282"/>
                <a:gd name="T5" fmla="*/ 189 h 378"/>
                <a:gd name="T6" fmla="*/ 75 w 282"/>
                <a:gd name="T7" fmla="*/ 277 h 378"/>
                <a:gd name="T8" fmla="*/ 75 w 282"/>
                <a:gd name="T9" fmla="*/ 378 h 378"/>
                <a:gd name="T10" fmla="*/ 282 w 282"/>
                <a:gd name="T11" fmla="*/ 240 h 378"/>
                <a:gd name="T12" fmla="*/ 282 w 282"/>
                <a:gd name="T13" fmla="*/ 240 h 378"/>
                <a:gd name="T14" fmla="*/ 282 w 282"/>
                <a:gd name="T15" fmla="*/ 139 h 378"/>
                <a:gd name="T16" fmla="*/ 75 w 282"/>
                <a:gd name="T17" fmla="*/ 0 h 378"/>
                <a:gd name="T18" fmla="*/ 0 w 282"/>
                <a:gd name="T19" fmla="*/ 5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378">
                  <a:moveTo>
                    <a:pt x="0" y="52"/>
                  </a:moveTo>
                  <a:lnTo>
                    <a:pt x="0" y="52"/>
                  </a:lnTo>
                  <a:lnTo>
                    <a:pt x="206" y="189"/>
                  </a:lnTo>
                  <a:lnTo>
                    <a:pt x="75" y="277"/>
                  </a:lnTo>
                  <a:lnTo>
                    <a:pt x="75" y="378"/>
                  </a:lnTo>
                  <a:lnTo>
                    <a:pt x="282" y="240"/>
                  </a:lnTo>
                  <a:lnTo>
                    <a:pt x="282" y="240"/>
                  </a:lnTo>
                  <a:lnTo>
                    <a:pt x="282" y="139"/>
                  </a:lnTo>
                  <a:lnTo>
                    <a:pt x="75" y="0"/>
                  </a:lnTo>
                  <a:lnTo>
                    <a:pt x="0" y="5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Tree>
    <p:extLst>
      <p:ext uri="{BB962C8B-B14F-4D97-AF65-F5344CB8AC3E}">
        <p14:creationId xmlns:p14="http://schemas.microsoft.com/office/powerpoint/2010/main" val="72008800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Lst>
  <p:hf hdr="0" ftr="0" dt="0"/>
  <p:txStyles>
    <p:titleStyle>
      <a:lvl1pPr algn="l" defTabSz="891917" rtl="0" eaLnBrk="1" latinLnBrk="0" hangingPunct="1">
        <a:lnSpc>
          <a:spcPct val="80000"/>
        </a:lnSpc>
        <a:spcBef>
          <a:spcPct val="0"/>
        </a:spcBef>
        <a:buNone/>
        <a:defRPr sz="2052" kern="1200">
          <a:solidFill>
            <a:schemeClr val="accent4"/>
          </a:solidFill>
          <a:latin typeface="+mj-lt"/>
          <a:ea typeface="+mj-ea"/>
          <a:cs typeface="+mj-cs"/>
        </a:defRPr>
      </a:lvl1pPr>
    </p:titleStyle>
    <p:bodyStyle>
      <a:lvl1pPr marL="215485" indent="-215485" algn="l" defTabSz="891917" rtl="0" eaLnBrk="1" latinLnBrk="0" hangingPunct="1">
        <a:lnSpc>
          <a:spcPct val="104000"/>
        </a:lnSpc>
        <a:spcBef>
          <a:spcPts val="513"/>
        </a:spcBef>
        <a:spcAft>
          <a:spcPts val="513"/>
        </a:spcAft>
        <a:buClr>
          <a:schemeClr val="accent4"/>
        </a:buClr>
        <a:buFont typeface="Arial" panose="020B0604020202020204" pitchFamily="34" charset="0"/>
        <a:buChar char="•"/>
        <a:defRPr sz="1368" kern="1200">
          <a:solidFill>
            <a:schemeClr val="tx1"/>
          </a:solidFill>
          <a:latin typeface="+mn-lt"/>
          <a:ea typeface="+mn-ea"/>
          <a:cs typeface="+mn-cs"/>
        </a:defRPr>
      </a:lvl1pPr>
      <a:lvl2pPr marL="430970" indent="-215485" algn="l" defTabSz="891917" rtl="0" eaLnBrk="1" latinLnBrk="0" hangingPunct="1">
        <a:lnSpc>
          <a:spcPct val="104000"/>
        </a:lnSpc>
        <a:spcBef>
          <a:spcPts val="0"/>
        </a:spcBef>
        <a:spcAft>
          <a:spcPts val="513"/>
        </a:spcAft>
        <a:buClr>
          <a:schemeClr val="accent4"/>
        </a:buClr>
        <a:buFont typeface="Franklin Gothic Book" panose="020B0503020102020204" pitchFamily="34" charset="0"/>
        <a:buChar char="–"/>
        <a:defRPr sz="1197" kern="1200">
          <a:solidFill>
            <a:schemeClr val="tx1"/>
          </a:solidFill>
          <a:latin typeface="+mn-lt"/>
          <a:ea typeface="+mn-ea"/>
          <a:cs typeface="+mn-cs"/>
        </a:defRPr>
      </a:lvl2pPr>
      <a:lvl3pPr marL="646456"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026" kern="1200">
          <a:solidFill>
            <a:schemeClr val="tx1"/>
          </a:solidFill>
          <a:latin typeface="+mn-lt"/>
          <a:ea typeface="+mn-ea"/>
          <a:cs typeface="+mn-cs"/>
        </a:defRPr>
      </a:lvl3pPr>
      <a:lvl4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4pPr>
      <a:lvl5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5pPr>
      <a:lvl6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6pPr>
      <a:lvl7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7pPr>
      <a:lvl8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8pPr>
      <a:lvl9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91917" rtl="0" eaLnBrk="1" latinLnBrk="0" hangingPunct="1">
        <a:defRPr sz="1796" kern="1200">
          <a:solidFill>
            <a:schemeClr val="tx1"/>
          </a:solidFill>
          <a:latin typeface="+mn-lt"/>
          <a:ea typeface="+mn-ea"/>
          <a:cs typeface="+mn-cs"/>
        </a:defRPr>
      </a:lvl1pPr>
      <a:lvl2pPr marL="445959" algn="l" defTabSz="891917" rtl="0" eaLnBrk="1" latinLnBrk="0" hangingPunct="1">
        <a:defRPr sz="1796" kern="1200">
          <a:solidFill>
            <a:schemeClr val="tx1"/>
          </a:solidFill>
          <a:latin typeface="+mn-lt"/>
          <a:ea typeface="+mn-ea"/>
          <a:cs typeface="+mn-cs"/>
        </a:defRPr>
      </a:lvl2pPr>
      <a:lvl3pPr marL="891917" algn="l" defTabSz="891917" rtl="0" eaLnBrk="1" latinLnBrk="0" hangingPunct="1">
        <a:defRPr sz="1796" kern="1200">
          <a:solidFill>
            <a:schemeClr val="tx1"/>
          </a:solidFill>
          <a:latin typeface="+mn-lt"/>
          <a:ea typeface="+mn-ea"/>
          <a:cs typeface="+mn-cs"/>
        </a:defRPr>
      </a:lvl3pPr>
      <a:lvl4pPr marL="1337876" algn="l" defTabSz="891917" rtl="0" eaLnBrk="1" latinLnBrk="0" hangingPunct="1">
        <a:defRPr sz="1796" kern="1200">
          <a:solidFill>
            <a:schemeClr val="tx1"/>
          </a:solidFill>
          <a:latin typeface="+mn-lt"/>
          <a:ea typeface="+mn-ea"/>
          <a:cs typeface="+mn-cs"/>
        </a:defRPr>
      </a:lvl4pPr>
      <a:lvl5pPr marL="1783834" algn="l" defTabSz="891917" rtl="0" eaLnBrk="1" latinLnBrk="0" hangingPunct="1">
        <a:defRPr sz="1796" kern="1200">
          <a:solidFill>
            <a:schemeClr val="tx1"/>
          </a:solidFill>
          <a:latin typeface="+mn-lt"/>
          <a:ea typeface="+mn-ea"/>
          <a:cs typeface="+mn-cs"/>
        </a:defRPr>
      </a:lvl5pPr>
      <a:lvl6pPr marL="2229793" algn="l" defTabSz="891917" rtl="0" eaLnBrk="1" latinLnBrk="0" hangingPunct="1">
        <a:defRPr sz="1796" kern="1200">
          <a:solidFill>
            <a:schemeClr val="tx1"/>
          </a:solidFill>
          <a:latin typeface="+mn-lt"/>
          <a:ea typeface="+mn-ea"/>
          <a:cs typeface="+mn-cs"/>
        </a:defRPr>
      </a:lvl6pPr>
      <a:lvl7pPr marL="2675752" algn="l" defTabSz="891917" rtl="0" eaLnBrk="1" latinLnBrk="0" hangingPunct="1">
        <a:defRPr sz="1796" kern="1200">
          <a:solidFill>
            <a:schemeClr val="tx1"/>
          </a:solidFill>
          <a:latin typeface="+mn-lt"/>
          <a:ea typeface="+mn-ea"/>
          <a:cs typeface="+mn-cs"/>
        </a:defRPr>
      </a:lvl7pPr>
      <a:lvl8pPr marL="3121710" algn="l" defTabSz="891917" rtl="0" eaLnBrk="1" latinLnBrk="0" hangingPunct="1">
        <a:defRPr sz="1796" kern="1200">
          <a:solidFill>
            <a:schemeClr val="tx1"/>
          </a:solidFill>
          <a:latin typeface="+mn-lt"/>
          <a:ea typeface="+mn-ea"/>
          <a:cs typeface="+mn-cs"/>
        </a:defRPr>
      </a:lvl8pPr>
      <a:lvl9pPr marL="3567669" algn="l" defTabSz="891917" rtl="0" eaLnBrk="1" latinLnBrk="0" hangingPunct="1">
        <a:defRPr sz="179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nvGrpSpPr>
          <p:cNvPr id="16" name="Group 15"/>
          <p:cNvGrpSpPr/>
          <p:nvPr/>
        </p:nvGrpSpPr>
        <p:grpSpPr>
          <a:xfrm>
            <a:off x="7399983" y="0"/>
            <a:ext cx="1224136" cy="638936"/>
            <a:chOff x="7561465" y="0"/>
            <a:chExt cx="1224136" cy="638936"/>
          </a:xfrm>
          <a:solidFill>
            <a:schemeClr val="tx2"/>
          </a:solidFill>
        </p:grpSpPr>
        <p:sp>
          <p:nvSpPr>
            <p:cNvPr id="6" name="Rectangle 5"/>
            <p:cNvSpPr/>
            <p:nvPr userDrawn="1"/>
          </p:nvSpPr>
          <p:spPr>
            <a:xfrm>
              <a:off x="7561465" y="0"/>
              <a:ext cx="1224136" cy="592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
        <p:nvSpPr>
          <p:cNvPr id="12" name="TextBox 11"/>
          <p:cNvSpPr txBox="1"/>
          <p:nvPr userDrawn="1"/>
        </p:nvSpPr>
        <p:spPr>
          <a:xfrm>
            <a:off x="6220428" y="6440048"/>
            <a:ext cx="2520652" cy="246221"/>
          </a:xfrm>
          <a:prstGeom prst="rect">
            <a:avLst/>
          </a:prstGeom>
          <a:noFill/>
        </p:spPr>
        <p:txBody>
          <a:bodyPr wrap="square" rtlCol="0">
            <a:spAutoFit/>
          </a:bodyPr>
          <a:lstStyle/>
          <a:p>
            <a:pPr algn="r">
              <a:defRPr/>
            </a:pPr>
            <a:r>
              <a:rPr lang="en-GB" sz="1000" dirty="0">
                <a:solidFill>
                  <a:srgbClr val="51626F"/>
                </a:solidFill>
              </a:rPr>
              <a:t>  Page </a:t>
            </a:r>
            <a:fld id="{39ED5035-1415-472C-B967-B5BFADD9B728}" type="slidenum">
              <a:rPr lang="en-GB" sz="1000">
                <a:solidFill>
                  <a:srgbClr val="51626F"/>
                </a:solidFill>
              </a:rPr>
              <a:pPr algn="r">
                <a:defRPr/>
              </a:pPr>
              <a:t>‹#›</a:t>
            </a:fld>
            <a:r>
              <a:rPr lang="en-GB" sz="1000" dirty="0">
                <a:solidFill>
                  <a:srgbClr val="51626F"/>
                </a:solidFill>
              </a:rPr>
              <a:t>  </a:t>
            </a:r>
            <a:r>
              <a:rPr lang="en-GB" sz="1000" b="1" dirty="0">
                <a:solidFill>
                  <a:srgbClr val="EF4641"/>
                </a:solidFill>
              </a:rPr>
              <a:t>|</a:t>
            </a:r>
            <a:r>
              <a:rPr lang="en-GB" sz="1000" dirty="0">
                <a:solidFill>
                  <a:srgbClr val="0066A1"/>
                </a:solidFill>
              </a:rPr>
              <a:t>  </a:t>
            </a:r>
            <a:fld id="{9CB4ABE0-1BCE-BD4B-9559-443BC1461133}" type="datetime1">
              <a:rPr lang="en-GB" sz="1000">
                <a:solidFill>
                  <a:srgbClr val="51626F"/>
                </a:solidFill>
              </a:rPr>
              <a:pPr algn="r">
                <a:defRPr/>
              </a:pPr>
              <a:t>04/12/2019</a:t>
            </a:fld>
            <a:endParaRPr lang="en-GB" sz="1000" dirty="0">
              <a:solidFill>
                <a:srgbClr val="51626F"/>
              </a:solidFill>
            </a:endParaRPr>
          </a:p>
        </p:txBody>
      </p:sp>
    </p:spTree>
    <p:extLst>
      <p:ext uri="{BB962C8B-B14F-4D97-AF65-F5344CB8AC3E}">
        <p14:creationId xmlns:p14="http://schemas.microsoft.com/office/powerpoint/2010/main" val="140105790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800" r:id="rId8"/>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9" name="TextBox 8"/>
          <p:cNvSpPr txBox="1"/>
          <p:nvPr/>
        </p:nvSpPr>
        <p:spPr>
          <a:xfrm>
            <a:off x="6220428" y="6440048"/>
            <a:ext cx="2520652" cy="246221"/>
          </a:xfrm>
          <a:prstGeom prst="rect">
            <a:avLst/>
          </a:prstGeom>
          <a:noFill/>
        </p:spPr>
        <p:txBody>
          <a:bodyPr wrap="square" rtlCol="0">
            <a:spAutoFit/>
          </a:bodyPr>
          <a:lstStyle/>
          <a:p>
            <a:pPr algn="r">
              <a:defRPr/>
            </a:pPr>
            <a:r>
              <a:rPr lang="en-GB" sz="1000" dirty="0">
                <a:solidFill>
                  <a:srgbClr val="51626F"/>
                </a:solidFill>
              </a:rPr>
              <a:t>  Page </a:t>
            </a:r>
            <a:fld id="{39ED5035-1415-472C-B967-B5BFADD9B728}" type="slidenum">
              <a:rPr lang="en-GB" sz="1000">
                <a:solidFill>
                  <a:srgbClr val="51626F"/>
                </a:solidFill>
              </a:rPr>
              <a:pPr algn="r">
                <a:defRPr/>
              </a:pPr>
              <a:t>‹#›</a:t>
            </a:fld>
            <a:r>
              <a:rPr lang="en-GB" sz="1000" dirty="0">
                <a:solidFill>
                  <a:srgbClr val="51626F"/>
                </a:solidFill>
              </a:rPr>
              <a:t>  </a:t>
            </a:r>
            <a:r>
              <a:rPr lang="en-GB" sz="1000" b="1" dirty="0">
                <a:solidFill>
                  <a:srgbClr val="EF4641"/>
                </a:solidFill>
              </a:rPr>
              <a:t>|</a:t>
            </a:r>
            <a:r>
              <a:rPr lang="en-GB" sz="1000" dirty="0">
                <a:solidFill>
                  <a:srgbClr val="0066A1"/>
                </a:solidFill>
              </a:rPr>
              <a:t>  </a:t>
            </a:r>
            <a:fld id="{9CB4ABE0-1BCE-BD4B-9559-443BC1461133}" type="datetime1">
              <a:rPr lang="en-GB" sz="1000">
                <a:solidFill>
                  <a:srgbClr val="51626F"/>
                </a:solidFill>
              </a:rPr>
              <a:pPr algn="r">
                <a:defRPr/>
              </a:pPr>
              <a:t>04/12/2019</a:t>
            </a:fld>
            <a:endParaRPr lang="en-GB" sz="1000" dirty="0">
              <a:solidFill>
                <a:srgbClr val="51626F"/>
              </a:solidFill>
            </a:endParaRPr>
          </a:p>
        </p:txBody>
      </p:sp>
      <p:grpSp>
        <p:nvGrpSpPr>
          <p:cNvPr id="16" name="Group 15"/>
          <p:cNvGrpSpPr/>
          <p:nvPr/>
        </p:nvGrpSpPr>
        <p:grpSpPr>
          <a:xfrm>
            <a:off x="7399983" y="-110528"/>
            <a:ext cx="1224136" cy="749464"/>
            <a:chOff x="7561465" y="-110528"/>
            <a:chExt cx="1224136" cy="749464"/>
          </a:xfrm>
          <a:solidFill>
            <a:schemeClr val="tx2"/>
          </a:solidFill>
        </p:grpSpPr>
        <p:sp>
          <p:nvSpPr>
            <p:cNvPr id="6" name="Rectangle 5"/>
            <p:cNvSpPr/>
            <p:nvPr userDrawn="1"/>
          </p:nvSpPr>
          <p:spPr>
            <a:xfrm>
              <a:off x="7561465" y="-110528"/>
              <a:ext cx="1224136" cy="7028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1221617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hyperlink" Target="https://itnext.io/create-desktop-with-electron-react-and-c-86f9765809b7" TargetMode="Externa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sz="2400" dirty="0" smtClean="0"/>
              <a:t>Electron and why you should care</a:t>
            </a:r>
            <a:endParaRPr lang="en-GB" sz="2400" dirty="0"/>
          </a:p>
        </p:txBody>
      </p:sp>
    </p:spTree>
    <p:extLst>
      <p:ext uri="{BB962C8B-B14F-4D97-AF65-F5344CB8AC3E}">
        <p14:creationId xmlns:p14="http://schemas.microsoft.com/office/powerpoint/2010/main" val="3339855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Our experience</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Quick to set up</a:t>
            </a:r>
          </a:p>
          <a:p>
            <a:r>
              <a:rPr lang="en-GB" dirty="0" smtClean="0"/>
              <a:t>Simple to create a working application with just HTML and JS</a:t>
            </a:r>
          </a:p>
          <a:p>
            <a:r>
              <a:rPr lang="en-GB" dirty="0" smtClean="0"/>
              <a:t>LOTS of </a:t>
            </a:r>
            <a:r>
              <a:rPr lang="en-GB" dirty="0" err="1" smtClean="0"/>
              <a:t>npm</a:t>
            </a:r>
            <a:r>
              <a:rPr lang="en-GB" dirty="0" smtClean="0"/>
              <a:t> </a:t>
            </a:r>
            <a:endParaRPr lang="en-GB" dirty="0"/>
          </a:p>
          <a:p>
            <a:r>
              <a:rPr lang="en-GB" dirty="0" smtClean="0"/>
              <a:t>Many react modules available</a:t>
            </a:r>
          </a:p>
          <a:p>
            <a:r>
              <a:rPr lang="en-GB" dirty="0" smtClean="0"/>
              <a:t>Pretty popular framework </a:t>
            </a:r>
          </a:p>
          <a:p>
            <a:r>
              <a:rPr lang="en-GB" dirty="0" smtClean="0"/>
              <a:t>Cross compatible</a:t>
            </a:r>
          </a:p>
          <a:p>
            <a:r>
              <a:rPr lang="en-GB" dirty="0" smtClean="0"/>
              <a:t>Can be challenging to structure (nicely</a:t>
            </a:r>
            <a:r>
              <a:rPr lang="en-GB" dirty="0" smtClean="0"/>
              <a:t>)</a:t>
            </a:r>
          </a:p>
          <a:p>
            <a:r>
              <a:rPr lang="en-GB" dirty="0" smtClean="0"/>
              <a:t>The firewall can get in the way of some functions but nothing which we have not been able to work around.</a:t>
            </a:r>
            <a:endParaRPr lang="en-GB" dirty="0" smtClean="0"/>
          </a:p>
        </p:txBody>
      </p:sp>
    </p:spTree>
    <p:extLst>
      <p:ext uri="{BB962C8B-B14F-4D97-AF65-F5344CB8AC3E}">
        <p14:creationId xmlns:p14="http://schemas.microsoft.com/office/powerpoint/2010/main" val="112153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Hastings Pier</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We have started work on the scaffolding for the toolbox application which we are calling “Pier”</a:t>
            </a:r>
          </a:p>
          <a:p>
            <a:r>
              <a:rPr lang="en-GB" dirty="0" smtClean="0"/>
              <a:t>Implemented some core functionality such as:</a:t>
            </a:r>
          </a:p>
          <a:p>
            <a:pPr lvl="1"/>
            <a:r>
              <a:rPr lang="en-GB" dirty="0" smtClean="0"/>
              <a:t>App switching</a:t>
            </a:r>
          </a:p>
          <a:p>
            <a:pPr lvl="1"/>
            <a:r>
              <a:rPr lang="en-GB" dirty="0" smtClean="0"/>
              <a:t>Notifications</a:t>
            </a:r>
          </a:p>
          <a:p>
            <a:pPr lvl="1"/>
            <a:r>
              <a:rPr lang="en-GB" dirty="0" smtClean="0"/>
              <a:t>Saving to Local and persistent storage</a:t>
            </a:r>
          </a:p>
          <a:p>
            <a:pPr lvl="1"/>
            <a:r>
              <a:rPr lang="en-GB" dirty="0" smtClean="0"/>
              <a:t>Embedding </a:t>
            </a:r>
            <a:r>
              <a:rPr lang="en-GB" dirty="0" err="1" smtClean="0"/>
              <a:t>webviews</a:t>
            </a:r>
            <a:r>
              <a:rPr lang="en-GB" dirty="0" smtClean="0"/>
              <a:t> &amp; </a:t>
            </a:r>
            <a:r>
              <a:rPr lang="en-GB" dirty="0" err="1" smtClean="0"/>
              <a:t>BrowserViews</a:t>
            </a:r>
            <a:endParaRPr lang="en-GB" dirty="0" smtClean="0"/>
          </a:p>
          <a:p>
            <a:r>
              <a:rPr lang="en-GB" dirty="0" smtClean="0"/>
              <a:t>While not set in stone we have some design structures we are working to in an attempt to form a standard design for apps to fit into</a:t>
            </a:r>
          </a:p>
          <a:p>
            <a:r>
              <a:rPr lang="en-GB" dirty="0" smtClean="0"/>
              <a:t>We have started to set up the testing frameworks needed for each language and created example tests for them.</a:t>
            </a:r>
          </a:p>
          <a:p>
            <a:r>
              <a:rPr lang="en-GB" dirty="0" smtClean="0"/>
              <a:t>It’s a learning experience so there almost certainly better ways to implement some things which is where the group effort comes in.</a:t>
            </a:r>
          </a:p>
        </p:txBody>
      </p:sp>
    </p:spTree>
    <p:extLst>
      <p:ext uri="{BB962C8B-B14F-4D97-AF65-F5344CB8AC3E}">
        <p14:creationId xmlns:p14="http://schemas.microsoft.com/office/powerpoint/2010/main" val="1525061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Debugging the app</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Electron apps are generally broken into 2 parts.</a:t>
            </a:r>
          </a:p>
          <a:p>
            <a:pPr lvl="1"/>
            <a:r>
              <a:rPr lang="en-GB" dirty="0" smtClean="0"/>
              <a:t>Main process – Where the connection to the OS is and where the backend languages typically interact. Acts like the web backend.</a:t>
            </a:r>
          </a:p>
          <a:p>
            <a:pPr lvl="1"/>
            <a:r>
              <a:rPr lang="en-GB" dirty="0" smtClean="0"/>
              <a:t>Render Process – Where the bit which is displayed is controlled. Treated largely like a website.</a:t>
            </a:r>
            <a:endParaRPr lang="en-GB" dirty="0"/>
          </a:p>
          <a:p>
            <a:r>
              <a:rPr lang="en-GB" dirty="0" smtClean="0"/>
              <a:t>Debugging of the render process can be done using the built in chromium dev tools.</a:t>
            </a:r>
          </a:p>
          <a:p>
            <a:r>
              <a:rPr lang="en-GB" dirty="0" smtClean="0"/>
              <a:t>The main process can only be debugged in an IDE.</a:t>
            </a:r>
          </a:p>
          <a:p>
            <a:r>
              <a:rPr lang="en-GB" dirty="0" smtClean="0"/>
              <a:t>We have created a debugging profile which allows for both to be debugged in VS code at the same time.</a:t>
            </a:r>
            <a:endParaRPr lang="en-GB" dirty="0"/>
          </a:p>
          <a:p>
            <a:r>
              <a:rPr lang="en-GB" dirty="0" smtClean="0"/>
              <a:t>Can integrate React Dev tools</a:t>
            </a:r>
          </a:p>
          <a:p>
            <a:r>
              <a:rPr lang="en-GB" dirty="0" smtClean="0"/>
              <a:t>Electron has a debug tool called </a:t>
            </a:r>
            <a:r>
              <a:rPr lang="en-GB" dirty="0" err="1" smtClean="0"/>
              <a:t>Devtron</a:t>
            </a:r>
            <a:r>
              <a:rPr lang="en-GB" dirty="0" smtClean="0"/>
              <a:t>.</a:t>
            </a:r>
          </a:p>
        </p:txBody>
      </p:sp>
    </p:spTree>
    <p:extLst>
      <p:ext uri="{BB962C8B-B14F-4D97-AF65-F5344CB8AC3E}">
        <p14:creationId xmlns:p14="http://schemas.microsoft.com/office/powerpoint/2010/main" val="456410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2019-12-04 15-08-23">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1268760"/>
            <a:ext cx="9144000" cy="5143500"/>
          </a:xfrm>
          <a:prstGeom prst="rect">
            <a:avLst/>
          </a:prstGeom>
        </p:spPr>
      </p:pic>
    </p:spTree>
    <p:extLst>
      <p:ext uri="{BB962C8B-B14F-4D97-AF65-F5344CB8AC3E}">
        <p14:creationId xmlns:p14="http://schemas.microsoft.com/office/powerpoint/2010/main" val="14297032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body" sz="quarter" idx="13"/>
          </p:nvPr>
        </p:nvSpPr>
        <p:spPr>
          <a:prstGeom prst="rect">
            <a:avLst/>
          </a:prstGeom>
          <a:extLst>
            <a:ext uri="{C572A759-6A51-4108-AA02-DFA0A04FC94B}">
              <ma14:wrappingTextBoxFlag xmlns="" xmlns:ma14="http://schemas.microsoft.com/office/mac/drawingml/2011/main" val="1"/>
            </a:ext>
          </a:extLst>
        </p:spPr>
        <p:txBody>
          <a:bodyPr/>
          <a:lstStyle>
            <a:lvl1pPr algn="l">
              <a:lnSpc>
                <a:spcPct val="100000"/>
              </a:lnSpc>
              <a:spcBef>
                <a:spcPts val="600"/>
              </a:spcBef>
              <a:defRPr b="0">
                <a:solidFill>
                  <a:schemeClr val="accent1"/>
                </a:solidFill>
              </a:defRPr>
            </a:lvl1pPr>
          </a:lstStyle>
          <a:p>
            <a:pPr marL="0" indent="0">
              <a:buNone/>
            </a:pPr>
            <a:r>
              <a:rPr lang="en-GB" sz="3000" dirty="0" smtClean="0"/>
              <a:t>Agenda</a:t>
            </a:r>
            <a:endParaRPr sz="3000" dirty="0"/>
          </a:p>
        </p:txBody>
      </p:sp>
      <p:sp>
        <p:nvSpPr>
          <p:cNvPr id="3" name="Text Placeholder 2"/>
          <p:cNvSpPr>
            <a:spLocks noGrp="1"/>
          </p:cNvSpPr>
          <p:nvPr>
            <p:ph type="body" sz="quarter" idx="14"/>
          </p:nvPr>
        </p:nvSpPr>
        <p:spPr/>
        <p:txBody>
          <a:bodyPr/>
          <a:lstStyle/>
          <a:p>
            <a:r>
              <a:rPr lang="en-GB" sz="1500" dirty="0" smtClean="0"/>
              <a:t>What is Electron</a:t>
            </a:r>
            <a:r>
              <a:rPr lang="en-GB" sz="1500" dirty="0" smtClean="0"/>
              <a:t>?</a:t>
            </a:r>
          </a:p>
          <a:p>
            <a:pPr lvl="1"/>
            <a:r>
              <a:rPr lang="en-GB" sz="1500" dirty="0" smtClean="0"/>
              <a:t>Example </a:t>
            </a:r>
            <a:r>
              <a:rPr lang="en-GB" sz="1500" dirty="0" smtClean="0"/>
              <a:t>applications on the market</a:t>
            </a:r>
          </a:p>
          <a:p>
            <a:r>
              <a:rPr lang="en-GB" sz="1500" dirty="0" smtClean="0"/>
              <a:t>React and Electron</a:t>
            </a:r>
          </a:p>
          <a:p>
            <a:r>
              <a:rPr lang="en-GB" sz="1500" dirty="0"/>
              <a:t>Setting </a:t>
            </a:r>
            <a:r>
              <a:rPr lang="en-GB" sz="1500" dirty="0" smtClean="0"/>
              <a:t>up Electron</a:t>
            </a:r>
          </a:p>
          <a:p>
            <a:r>
              <a:rPr lang="en-GB" sz="1500" dirty="0" smtClean="0"/>
              <a:t>Backend options</a:t>
            </a:r>
          </a:p>
          <a:p>
            <a:pPr lvl="1"/>
            <a:r>
              <a:rPr lang="en-GB" sz="1500" dirty="0" smtClean="0"/>
              <a:t>TS/JS</a:t>
            </a:r>
          </a:p>
          <a:p>
            <a:pPr lvl="1"/>
            <a:r>
              <a:rPr lang="en-GB" sz="1500" dirty="0" smtClean="0"/>
              <a:t>C#</a:t>
            </a:r>
          </a:p>
          <a:p>
            <a:pPr lvl="1"/>
            <a:r>
              <a:rPr lang="en-GB" sz="1500" dirty="0" smtClean="0"/>
              <a:t>Java</a:t>
            </a:r>
          </a:p>
          <a:p>
            <a:r>
              <a:rPr lang="en-GB" sz="1500" dirty="0" smtClean="0"/>
              <a:t>Our use of it</a:t>
            </a:r>
          </a:p>
          <a:p>
            <a:pPr lvl="1"/>
            <a:r>
              <a:rPr lang="en-GB" sz="1500" dirty="0" smtClean="0"/>
              <a:t>Lessons learned about Electron</a:t>
            </a:r>
          </a:p>
          <a:p>
            <a:pPr lvl="1"/>
            <a:r>
              <a:rPr lang="en-GB" sz="1500" dirty="0" smtClean="0"/>
              <a:t>Lessons learned about React</a:t>
            </a:r>
          </a:p>
          <a:p>
            <a:pPr lvl="1"/>
            <a:r>
              <a:rPr lang="en-GB" sz="1500" dirty="0" smtClean="0"/>
              <a:t>Questions raised</a:t>
            </a:r>
          </a:p>
          <a:p>
            <a:r>
              <a:rPr lang="en-GB" sz="1500" dirty="0" smtClean="0"/>
              <a:t>Why as a company Electron is interesting</a:t>
            </a:r>
          </a:p>
          <a:p>
            <a:pPr lvl="1"/>
            <a:r>
              <a:rPr lang="en-GB" sz="1500" dirty="0" smtClean="0"/>
              <a:t>Internal value instead of customer facing</a:t>
            </a:r>
          </a:p>
          <a:p>
            <a:pPr lvl="1"/>
            <a:r>
              <a:rPr lang="en-GB" sz="1500" dirty="0" smtClean="0"/>
              <a:t>“Hastings Pier”</a:t>
            </a:r>
          </a:p>
          <a:p>
            <a:pPr lvl="1"/>
            <a:endParaRPr lang="en-GB" sz="1500" dirty="0"/>
          </a:p>
        </p:txBody>
      </p:sp>
    </p:spTree>
    <p:extLst>
      <p:ext uri="{BB962C8B-B14F-4D97-AF65-F5344CB8AC3E}">
        <p14:creationId xmlns:p14="http://schemas.microsoft.com/office/powerpoint/2010/main" val="422175854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smtClean="0"/>
              <a:t>What is Electron</a:t>
            </a:r>
            <a:endParaRPr lang="en-GB" dirty="0"/>
          </a:p>
        </p:txBody>
      </p:sp>
      <p:sp>
        <p:nvSpPr>
          <p:cNvPr id="4" name="Text Placeholder 3"/>
          <p:cNvSpPr>
            <a:spLocks noGrp="1"/>
          </p:cNvSpPr>
          <p:nvPr>
            <p:ph type="body" sz="quarter" idx="14"/>
          </p:nvPr>
        </p:nvSpPr>
        <p:spPr>
          <a:xfrm>
            <a:off x="531044" y="962948"/>
            <a:ext cx="8092800" cy="5346372"/>
          </a:xfrm>
        </p:spPr>
        <p:txBody>
          <a:bodyPr/>
          <a:lstStyle/>
          <a:p>
            <a:r>
              <a:rPr lang="en-GB" dirty="0" smtClean="0"/>
              <a:t>Electron is a cross platform framework which allows you to build desktop applications for Linux, Windows or </a:t>
            </a:r>
            <a:r>
              <a:rPr lang="en-GB" dirty="0" err="1" smtClean="0"/>
              <a:t>MacOS</a:t>
            </a:r>
            <a:r>
              <a:rPr lang="en-GB" dirty="0" smtClean="0"/>
              <a:t>.</a:t>
            </a:r>
          </a:p>
          <a:p>
            <a:endParaRPr lang="en-GB" dirty="0" smtClean="0"/>
          </a:p>
          <a:p>
            <a:r>
              <a:rPr lang="en-GB" dirty="0" smtClean="0"/>
              <a:t>Allows you to use web technologies to make a UI for a desktop application</a:t>
            </a:r>
          </a:p>
          <a:p>
            <a:endParaRPr lang="en-GB" dirty="0" smtClean="0"/>
          </a:p>
          <a:p>
            <a:r>
              <a:rPr lang="en-GB" dirty="0" smtClean="0"/>
              <a:t>Can use almost any web technology for frontend and language for the back.</a:t>
            </a:r>
          </a:p>
          <a:p>
            <a:endParaRPr lang="en-GB" dirty="0"/>
          </a:p>
        </p:txBody>
      </p:sp>
      <p:pic>
        <p:nvPicPr>
          <p:cNvPr id="6" name="Picture 5"/>
          <p:cNvPicPr>
            <a:picLocks noChangeAspect="1"/>
          </p:cNvPicPr>
          <p:nvPr/>
        </p:nvPicPr>
        <p:blipFill>
          <a:blip r:embed="rId3"/>
          <a:stretch>
            <a:fillRect/>
          </a:stretch>
        </p:blipFill>
        <p:spPr>
          <a:xfrm>
            <a:off x="740550" y="3933056"/>
            <a:ext cx="7673788" cy="2557929"/>
          </a:xfrm>
          <a:prstGeom prst="rect">
            <a:avLst/>
          </a:prstGeom>
        </p:spPr>
      </p:pic>
    </p:spTree>
    <p:extLst>
      <p:ext uri="{BB962C8B-B14F-4D97-AF65-F5344CB8AC3E}">
        <p14:creationId xmlns:p14="http://schemas.microsoft.com/office/powerpoint/2010/main" val="1929773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Electron Applications on the Market</a:t>
            </a:r>
            <a:endParaRPr lang="en-GB" dirty="0"/>
          </a:p>
        </p:txBody>
      </p:sp>
      <p:sp>
        <p:nvSpPr>
          <p:cNvPr id="3" name="Text Placeholder 2"/>
          <p:cNvSpPr>
            <a:spLocks noGrp="1"/>
          </p:cNvSpPr>
          <p:nvPr>
            <p:ph type="body" sz="quarter" idx="14"/>
          </p:nvPr>
        </p:nvSpPr>
        <p:spPr>
          <a:xfrm>
            <a:off x="531044" y="962948"/>
            <a:ext cx="8092800" cy="2610068"/>
          </a:xfrm>
        </p:spPr>
        <p:txBody>
          <a:bodyPr/>
          <a:lstStyle/>
          <a:p>
            <a:r>
              <a:rPr lang="en-GB" dirty="0" smtClean="0"/>
              <a:t>Discord</a:t>
            </a:r>
          </a:p>
          <a:p>
            <a:endParaRPr lang="en-GB" dirty="0" smtClean="0"/>
          </a:p>
          <a:p>
            <a:r>
              <a:rPr lang="en-GB" dirty="0" smtClean="0"/>
              <a:t>Slack</a:t>
            </a:r>
          </a:p>
          <a:p>
            <a:endParaRPr lang="en-GB" dirty="0" smtClean="0"/>
          </a:p>
          <a:p>
            <a:r>
              <a:rPr lang="en-GB" dirty="0" smtClean="0"/>
              <a:t>Visual Studio Code</a:t>
            </a:r>
          </a:p>
          <a:p>
            <a:endParaRPr lang="en-GB" dirty="0" smtClean="0"/>
          </a:p>
          <a:p>
            <a:r>
              <a:rPr lang="en-GB" dirty="0" smtClean="0"/>
              <a:t>WhatsApp Desktop</a:t>
            </a:r>
          </a:p>
          <a:p>
            <a:endParaRPr lang="en-GB" dirty="0" smtClean="0"/>
          </a:p>
          <a:p>
            <a:r>
              <a:rPr lang="en-GB" dirty="0" smtClean="0"/>
              <a:t>Skype</a:t>
            </a:r>
          </a:p>
          <a:p>
            <a:endParaRPr lang="en-GB" dirty="0" smtClean="0"/>
          </a:p>
          <a:p>
            <a:r>
              <a:rPr lang="en-GB" dirty="0" smtClean="0"/>
              <a:t>GitHub Desktop</a:t>
            </a:r>
          </a:p>
          <a:p>
            <a:endParaRPr lang="en-GB" dirty="0" smtClean="0"/>
          </a:p>
          <a:p>
            <a:r>
              <a:rPr lang="en-GB" dirty="0" err="1" smtClean="0"/>
              <a:t>Wordpress</a:t>
            </a:r>
            <a:r>
              <a:rPr lang="en-GB" dirty="0" smtClean="0"/>
              <a:t> Desktop App</a:t>
            </a:r>
            <a:endParaRPr lang="en-GB" dirty="0"/>
          </a:p>
        </p:txBody>
      </p:sp>
    </p:spTree>
    <p:extLst>
      <p:ext uri="{BB962C8B-B14F-4D97-AF65-F5344CB8AC3E}">
        <p14:creationId xmlns:p14="http://schemas.microsoft.com/office/powerpoint/2010/main" val="385420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Why should you care?</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a:t>There are always lots of little ideas at hackathons, this would be a good starting point for many of </a:t>
            </a:r>
            <a:r>
              <a:rPr lang="en-GB" dirty="0" smtClean="0"/>
              <a:t>them.</a:t>
            </a:r>
          </a:p>
          <a:p>
            <a:endParaRPr lang="en-GB" dirty="0"/>
          </a:p>
          <a:p>
            <a:r>
              <a:rPr lang="en-GB" dirty="0" smtClean="0"/>
              <a:t>For this Hackathon we propose the creation of an Electron based, React fronted Hastings Toolkit. Somewhere for all the little applications to live so they can actually be used and easily distributed instead of mostly just being a fun little diversion for a few days</a:t>
            </a:r>
            <a:r>
              <a:rPr lang="en-GB" dirty="0"/>
              <a:t>. </a:t>
            </a:r>
          </a:p>
          <a:p>
            <a:endParaRPr lang="en-GB" dirty="0" smtClean="0"/>
          </a:p>
          <a:p>
            <a:r>
              <a:rPr lang="en-GB" dirty="0" smtClean="0"/>
              <a:t>Flexible </a:t>
            </a:r>
            <a:r>
              <a:rPr lang="en-GB" dirty="0"/>
              <a:t>platform to experiment with React</a:t>
            </a:r>
          </a:p>
          <a:p>
            <a:endParaRPr lang="en-GB" dirty="0" smtClean="0"/>
          </a:p>
          <a:p>
            <a:r>
              <a:rPr lang="en-GB" dirty="0" smtClean="0"/>
              <a:t>Easy </a:t>
            </a:r>
            <a:r>
              <a:rPr lang="en-GB" dirty="0"/>
              <a:t>to spin </a:t>
            </a:r>
            <a:r>
              <a:rPr lang="en-GB" dirty="0" smtClean="0"/>
              <a:t>up*(but wont work today per sods law)</a:t>
            </a:r>
            <a:endParaRPr lang="en-GB" dirty="0"/>
          </a:p>
          <a:p>
            <a:endParaRPr lang="en-GB" dirty="0" smtClean="0"/>
          </a:p>
          <a:p>
            <a:r>
              <a:rPr lang="en-GB" dirty="0" smtClean="0"/>
              <a:t>Simple </a:t>
            </a:r>
            <a:r>
              <a:rPr lang="en-GB" dirty="0"/>
              <a:t>to distribute</a:t>
            </a:r>
          </a:p>
          <a:p>
            <a:pPr marL="0" indent="0">
              <a:buNone/>
            </a:pPr>
            <a:endParaRPr lang="en-GB" dirty="0" smtClean="0"/>
          </a:p>
        </p:txBody>
      </p:sp>
    </p:spTree>
    <p:extLst>
      <p:ext uri="{BB962C8B-B14F-4D97-AF65-F5344CB8AC3E}">
        <p14:creationId xmlns:p14="http://schemas.microsoft.com/office/powerpoint/2010/main" val="3039352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What Electron adds to your project</a:t>
            </a:r>
            <a:endParaRPr lang="en-GB" dirty="0"/>
          </a:p>
        </p:txBody>
      </p:sp>
      <p:sp>
        <p:nvSpPr>
          <p:cNvPr id="3" name="Text Placeholder 2"/>
          <p:cNvSpPr>
            <a:spLocks noGrp="1"/>
          </p:cNvSpPr>
          <p:nvPr>
            <p:ph type="body" sz="quarter" idx="14"/>
          </p:nvPr>
        </p:nvSpPr>
        <p:spPr>
          <a:xfrm>
            <a:off x="531044" y="962948"/>
            <a:ext cx="8092800" cy="5346372"/>
          </a:xfrm>
        </p:spPr>
        <p:txBody>
          <a:bodyPr/>
          <a:lstStyle/>
          <a:p>
            <a:pPr marL="0" indent="0">
              <a:buNone/>
            </a:pPr>
            <a:r>
              <a:rPr lang="en-GB" u="sng" dirty="0" smtClean="0"/>
              <a:t>Advantages</a:t>
            </a:r>
          </a:p>
          <a:p>
            <a:r>
              <a:rPr lang="en-GB" dirty="0"/>
              <a:t>Allows locally running web technologies access to the OS</a:t>
            </a:r>
          </a:p>
          <a:p>
            <a:r>
              <a:rPr lang="en-GB" dirty="0" smtClean="0"/>
              <a:t>Desktop notifications for events triggered on the web</a:t>
            </a:r>
          </a:p>
          <a:p>
            <a:r>
              <a:rPr lang="en-GB" dirty="0" smtClean="0"/>
              <a:t>Updating client applications automatically</a:t>
            </a:r>
          </a:p>
          <a:p>
            <a:r>
              <a:rPr lang="en-GB" dirty="0" smtClean="0"/>
              <a:t>Simple distribution</a:t>
            </a:r>
          </a:p>
          <a:p>
            <a:r>
              <a:rPr lang="en-GB" dirty="0" smtClean="0"/>
              <a:t>Large support network of developers</a:t>
            </a:r>
          </a:p>
          <a:p>
            <a:r>
              <a:rPr lang="en-GB" dirty="0" smtClean="0"/>
              <a:t>Web technologies are continually being updated</a:t>
            </a:r>
          </a:p>
          <a:p>
            <a:r>
              <a:rPr lang="en-GB" dirty="0" smtClean="0"/>
              <a:t>Cross platform nature expands user base</a:t>
            </a:r>
          </a:p>
          <a:p>
            <a:pPr marL="0" indent="0">
              <a:buNone/>
            </a:pPr>
            <a:r>
              <a:rPr lang="en-GB" u="sng" dirty="0" smtClean="0"/>
              <a:t>Disadvantages</a:t>
            </a:r>
          </a:p>
          <a:p>
            <a:r>
              <a:rPr lang="en-GB" dirty="0" smtClean="0"/>
              <a:t>Large Size – Each electron app has its own copy of chromium</a:t>
            </a:r>
          </a:p>
          <a:p>
            <a:r>
              <a:rPr lang="en-GB" dirty="0"/>
              <a:t>Resources </a:t>
            </a:r>
            <a:r>
              <a:rPr lang="en-GB" dirty="0" smtClean="0"/>
              <a:t>hungry – But if you can run chrome you can run an electron application.</a:t>
            </a:r>
          </a:p>
        </p:txBody>
      </p:sp>
    </p:spTree>
    <p:extLst>
      <p:ext uri="{BB962C8B-B14F-4D97-AF65-F5344CB8AC3E}">
        <p14:creationId xmlns:p14="http://schemas.microsoft.com/office/powerpoint/2010/main" val="4060202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React, </a:t>
            </a:r>
            <a:r>
              <a:rPr lang="en-GB" dirty="0" err="1" smtClean="0"/>
              <a:t>TypeScript</a:t>
            </a:r>
            <a:r>
              <a:rPr lang="en-GB" dirty="0" smtClean="0"/>
              <a:t> and Electron</a:t>
            </a:r>
            <a:endParaRPr lang="en-GB" dirty="0"/>
          </a:p>
        </p:txBody>
      </p:sp>
      <p:sp>
        <p:nvSpPr>
          <p:cNvPr id="3" name="Text Placeholder 2"/>
          <p:cNvSpPr>
            <a:spLocks noGrp="1"/>
          </p:cNvSpPr>
          <p:nvPr>
            <p:ph type="body" sz="quarter" idx="14"/>
          </p:nvPr>
        </p:nvSpPr>
        <p:spPr>
          <a:xfrm>
            <a:off x="539239" y="962948"/>
            <a:ext cx="8092800" cy="4968552"/>
          </a:xfrm>
        </p:spPr>
        <p:txBody>
          <a:bodyPr/>
          <a:lstStyle/>
          <a:p>
            <a:pPr marL="0" indent="0">
              <a:buNone/>
            </a:pPr>
            <a:r>
              <a:rPr lang="en-GB" dirty="0" smtClean="0"/>
              <a:t>Electron</a:t>
            </a:r>
            <a:endParaRPr lang="en-GB" dirty="0"/>
          </a:p>
          <a:p>
            <a:pPr marL="0" indent="0">
              <a:buNone/>
            </a:pPr>
            <a:r>
              <a:rPr lang="en-GB" dirty="0" err="1"/>
              <a:t>app.on</a:t>
            </a:r>
            <a:r>
              <a:rPr lang="en-GB" dirty="0"/>
              <a:t>("ready", </a:t>
            </a:r>
            <a:r>
              <a:rPr lang="en-GB" dirty="0" err="1"/>
              <a:t>createWindow</a:t>
            </a:r>
            <a:r>
              <a:rPr lang="en-GB" dirty="0"/>
              <a:t>);</a:t>
            </a:r>
          </a:p>
          <a:p>
            <a:pPr marL="0" indent="0">
              <a:buNone/>
            </a:pPr>
            <a:endParaRPr lang="en-GB" dirty="0"/>
          </a:p>
          <a:p>
            <a:pPr marL="0" indent="0">
              <a:buNone/>
            </a:pPr>
            <a:r>
              <a:rPr lang="en-GB" dirty="0" smtClean="0"/>
              <a:t>React</a:t>
            </a:r>
          </a:p>
          <a:p>
            <a:pPr marL="0" indent="0">
              <a:buNone/>
            </a:pPr>
            <a:r>
              <a:rPr lang="en-GB" dirty="0" err="1" smtClean="0"/>
              <a:t>const</a:t>
            </a:r>
            <a:r>
              <a:rPr lang="en-GB" dirty="0" smtClean="0"/>
              <a:t> </a:t>
            </a:r>
            <a:r>
              <a:rPr lang="en-GB" dirty="0"/>
              <a:t>element = </a:t>
            </a:r>
            <a:r>
              <a:rPr lang="en-GB" dirty="0" err="1"/>
              <a:t>React.createElement</a:t>
            </a:r>
            <a:r>
              <a:rPr lang="en-GB" dirty="0"/>
              <a:t>("h1", null, "Hello, world</a:t>
            </a:r>
            <a:r>
              <a:rPr lang="en-GB" dirty="0" smtClean="0"/>
              <a:t>!");</a:t>
            </a:r>
          </a:p>
          <a:p>
            <a:pPr marL="0" indent="0">
              <a:buNone/>
            </a:pPr>
            <a:endParaRPr lang="en-GB" dirty="0"/>
          </a:p>
          <a:p>
            <a:pPr marL="0" indent="0">
              <a:buNone/>
            </a:pPr>
            <a:r>
              <a:rPr lang="en-GB" dirty="0" err="1" smtClean="0"/>
              <a:t>Bable</a:t>
            </a:r>
            <a:r>
              <a:rPr lang="en-GB" dirty="0" smtClean="0"/>
              <a:t> (JSX)</a:t>
            </a:r>
          </a:p>
          <a:p>
            <a:pPr marL="0" indent="0">
              <a:buNone/>
            </a:pPr>
            <a:r>
              <a:rPr lang="en-GB" dirty="0" err="1"/>
              <a:t>const</a:t>
            </a:r>
            <a:r>
              <a:rPr lang="en-GB" dirty="0"/>
              <a:t> element = &lt;h1&gt;Hello, world!&lt;/h1</a:t>
            </a:r>
            <a:r>
              <a:rPr lang="en-GB" dirty="0" smtClean="0"/>
              <a:t>&gt;;</a:t>
            </a:r>
          </a:p>
          <a:p>
            <a:pPr marL="0" indent="0">
              <a:buNone/>
            </a:pPr>
            <a:endParaRPr lang="en-GB" dirty="0"/>
          </a:p>
          <a:p>
            <a:pPr marL="0" indent="0">
              <a:buNone/>
            </a:pPr>
            <a:r>
              <a:rPr lang="en-GB" dirty="0" err="1" smtClean="0"/>
              <a:t>TypeScript</a:t>
            </a:r>
            <a:endParaRPr lang="en-GB" dirty="0" smtClean="0"/>
          </a:p>
          <a:p>
            <a:pPr marL="0" indent="0">
              <a:buNone/>
            </a:pPr>
            <a:r>
              <a:rPr lang="en-GB" dirty="0" smtClean="0"/>
              <a:t>function (person: string): string {</a:t>
            </a:r>
          </a:p>
          <a:p>
            <a:pPr marL="0" indent="0">
              <a:buNone/>
            </a:pPr>
            <a:r>
              <a:rPr lang="en-GB" dirty="0" smtClean="0"/>
              <a:t>	return “Hello” + person</a:t>
            </a:r>
            <a:endParaRPr lang="en-GB" dirty="0"/>
          </a:p>
          <a:p>
            <a:pPr marL="0" indent="0">
              <a:buNone/>
            </a:pPr>
            <a:r>
              <a:rPr lang="en-GB" dirty="0" smtClean="0"/>
              <a:t>}</a:t>
            </a:r>
            <a:endParaRPr lang="en-GB" dirty="0"/>
          </a:p>
        </p:txBody>
      </p:sp>
    </p:spTree>
    <p:extLst>
      <p:ext uri="{BB962C8B-B14F-4D97-AF65-F5344CB8AC3E}">
        <p14:creationId xmlns:p14="http://schemas.microsoft.com/office/powerpoint/2010/main" val="1294235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smtClean="0"/>
              <a:t>Setting up Electron</a:t>
            </a:r>
            <a:endParaRPr lang="en-GB" dirty="0"/>
          </a:p>
        </p:txBody>
      </p:sp>
      <p:sp>
        <p:nvSpPr>
          <p:cNvPr id="4" name="Text Placeholder 3"/>
          <p:cNvSpPr>
            <a:spLocks noGrp="1"/>
          </p:cNvSpPr>
          <p:nvPr>
            <p:ph type="body" sz="quarter" idx="14"/>
          </p:nvPr>
        </p:nvSpPr>
        <p:spPr>
          <a:xfrm>
            <a:off x="531045" y="962948"/>
            <a:ext cx="8092800" cy="4968552"/>
          </a:xfrm>
        </p:spPr>
        <p:txBody>
          <a:bodyPr/>
          <a:lstStyle/>
          <a:p>
            <a:r>
              <a:rPr lang="en-GB" dirty="0" smtClean="0"/>
              <a:t>There are MANY tutorials but the one we have had most </a:t>
            </a:r>
            <a:r>
              <a:rPr lang="en-GB" dirty="0" smtClean="0"/>
              <a:t>consistency good results </a:t>
            </a:r>
            <a:r>
              <a:rPr lang="en-GB" dirty="0" smtClean="0"/>
              <a:t>with is:</a:t>
            </a:r>
          </a:p>
          <a:p>
            <a:pPr lvl="1"/>
            <a:r>
              <a:rPr lang="en-GB" dirty="0">
                <a:hlinkClick r:id="rId2"/>
              </a:rPr>
              <a:t>https://</a:t>
            </a:r>
            <a:r>
              <a:rPr lang="en-GB" dirty="0" smtClean="0">
                <a:hlinkClick r:id="rId2"/>
              </a:rPr>
              <a:t>itnext.io/create-desktop-with-electron-react-and-c-86f9765809b7</a:t>
            </a:r>
            <a:endParaRPr lang="en-GB" dirty="0" smtClean="0"/>
          </a:p>
          <a:p>
            <a:pPr lvl="1"/>
            <a:r>
              <a:rPr lang="en-GB" dirty="0" smtClean="0"/>
              <a:t>Has some specific steps for one way of integrating C# backend but those steps can be skipped.</a:t>
            </a:r>
          </a:p>
          <a:p>
            <a:r>
              <a:rPr lang="en-GB" dirty="0" smtClean="0"/>
              <a:t>We have created an empty project which is set up for Electron and React. If you are interested we can share </a:t>
            </a:r>
            <a:r>
              <a:rPr lang="en-GB" dirty="0" smtClean="0"/>
              <a:t>it. Hopefully with Git being adopted we will be able to place a blank electron app there for anyone to pull and have a head start.</a:t>
            </a:r>
            <a:endParaRPr lang="en-GB" dirty="0"/>
          </a:p>
        </p:txBody>
      </p:sp>
    </p:spTree>
    <p:extLst>
      <p:ext uri="{BB962C8B-B14F-4D97-AF65-F5344CB8AC3E}">
        <p14:creationId xmlns:p14="http://schemas.microsoft.com/office/powerpoint/2010/main" val="4218883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Backend options</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Electron has its own desktop integration which can be accessed using Typescript or JavaScript. Either in utility classes or directly by components.</a:t>
            </a:r>
          </a:p>
          <a:p>
            <a:r>
              <a:rPr lang="en-GB" dirty="0" smtClean="0"/>
              <a:t>We have </a:t>
            </a:r>
            <a:r>
              <a:rPr lang="en-GB" dirty="0" smtClean="0"/>
              <a:t>tried </a:t>
            </a:r>
          </a:p>
          <a:p>
            <a:pPr lvl="1"/>
            <a:r>
              <a:rPr lang="en-GB" dirty="0" smtClean="0"/>
              <a:t>TS/JS (Bat Man-ager, Current Octane Burner)</a:t>
            </a:r>
          </a:p>
          <a:p>
            <a:pPr lvl="1"/>
            <a:r>
              <a:rPr lang="en-GB" dirty="0" smtClean="0"/>
              <a:t>C# (Early Octane Burner)</a:t>
            </a:r>
          </a:p>
          <a:p>
            <a:pPr lvl="1"/>
            <a:r>
              <a:rPr lang="en-GB" dirty="0" smtClean="0"/>
              <a:t>Java (over a </a:t>
            </a:r>
            <a:r>
              <a:rPr lang="en-GB" dirty="0" err="1" smtClean="0"/>
              <a:t>json</a:t>
            </a:r>
            <a:r>
              <a:rPr lang="en-GB" dirty="0" smtClean="0"/>
              <a:t> </a:t>
            </a:r>
            <a:r>
              <a:rPr lang="en-GB" dirty="0" err="1" smtClean="0"/>
              <a:t>api</a:t>
            </a:r>
            <a:r>
              <a:rPr lang="en-GB" dirty="0" smtClean="0"/>
              <a:t>)</a:t>
            </a:r>
          </a:p>
          <a:p>
            <a:r>
              <a:rPr lang="en-GB" dirty="0" smtClean="0"/>
              <a:t>Being a popular and open platform there are plenty of tutorials and </a:t>
            </a:r>
            <a:r>
              <a:rPr lang="en-GB" dirty="0" err="1" smtClean="0"/>
              <a:t>stackoverflow</a:t>
            </a:r>
            <a:r>
              <a:rPr lang="en-GB" dirty="0" smtClean="0"/>
              <a:t> questions covering lots of variations.</a:t>
            </a:r>
          </a:p>
        </p:txBody>
      </p:sp>
    </p:spTree>
    <p:extLst>
      <p:ext uri="{BB962C8B-B14F-4D97-AF65-F5344CB8AC3E}">
        <p14:creationId xmlns:p14="http://schemas.microsoft.com/office/powerpoint/2010/main" val="953669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Hastings Direct">
  <a:themeElements>
    <a:clrScheme name="HD colours">
      <a:dk1>
        <a:srgbClr val="51626F"/>
      </a:dk1>
      <a:lt1>
        <a:srgbClr val="FFFFFF"/>
      </a:lt1>
      <a:dk2>
        <a:srgbClr val="0066A1"/>
      </a:dk2>
      <a:lt2>
        <a:srgbClr val="EF4641"/>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bg2"/>
            </a:solidFill>
          </a:defRPr>
        </a:defPPr>
      </a:lstStyle>
    </a:txDef>
  </a:objectDefaults>
  <a:extraClrSchemeLst/>
</a:theme>
</file>

<file path=ppt/theme/theme3.xml><?xml version="1.0" encoding="utf-8"?>
<a:theme xmlns:a="http://schemas.openxmlformats.org/drawingml/2006/main" name="HD section master">
  <a:themeElements>
    <a:clrScheme name="HD colours">
      <a:dk1>
        <a:srgbClr val="0066A1"/>
      </a:dk1>
      <a:lt1>
        <a:srgbClr val="51626F"/>
      </a:lt1>
      <a:dk2>
        <a:srgbClr val="EF4641"/>
      </a:dk2>
      <a:lt2>
        <a:srgbClr val="A0CFEB"/>
      </a:lt2>
      <a:accent1>
        <a:srgbClr val="EBAE34"/>
      </a:accent1>
      <a:accent2>
        <a:srgbClr val="862633"/>
      </a:accent2>
      <a:accent3>
        <a:srgbClr val="EF426F"/>
      </a:accent3>
      <a:accent4>
        <a:srgbClr val="FF6A39"/>
      </a:accent4>
      <a:accent5>
        <a:srgbClr val="565294"/>
      </a:accent5>
      <a:accent6>
        <a:srgbClr val="00685E"/>
      </a:accent6>
      <a:hlink>
        <a:srgbClr val="00AF66"/>
      </a:hlink>
      <a:folHlink>
        <a:srgbClr val="43B02A"/>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Benchmarkers Report Template">
  <a:themeElements>
    <a:clrScheme name="_ebenchmarkers PowerPoint">
      <a:dk1>
        <a:srgbClr val="333333"/>
      </a:dk1>
      <a:lt1>
        <a:srgbClr val="FFFFFF"/>
      </a:lt1>
      <a:dk2>
        <a:srgbClr val="646F84"/>
      </a:dk2>
      <a:lt2>
        <a:srgbClr val="FFFFFF"/>
      </a:lt2>
      <a:accent1>
        <a:srgbClr val="A2A9B5"/>
      </a:accent1>
      <a:accent2>
        <a:srgbClr val="CCCCD6"/>
      </a:accent2>
      <a:accent3>
        <a:srgbClr val="E0E2E7"/>
      </a:accent3>
      <a:accent4>
        <a:srgbClr val="FF6400"/>
      </a:accent4>
      <a:accent5>
        <a:srgbClr val="FFB280"/>
      </a:accent5>
      <a:accent6>
        <a:srgbClr val="0D2282"/>
      </a:accent6>
      <a:hlink>
        <a:srgbClr val="616365"/>
      </a:hlink>
      <a:folHlink>
        <a:srgbClr val="0D2282"/>
      </a:folHlink>
    </a:clrScheme>
    <a:fontScheme name="_eBenchmarkers Font">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solidFill>
              <a:schemeClr val="tx1"/>
            </a:solidFill>
          </a:defRPr>
        </a:defPPr>
      </a:lstStyle>
    </a:txDef>
  </a:objectDefaults>
  <a:extraClrSchemeLst/>
</a:theme>
</file>

<file path=ppt/theme/theme5.xml><?xml version="1.0" encoding="utf-8"?>
<a:theme xmlns:a="http://schemas.openxmlformats.org/drawingml/2006/main" name="4_eBenchmarkers Report Template">
  <a:themeElements>
    <a:clrScheme name="_ebenchmarkers PowerPoint">
      <a:dk1>
        <a:srgbClr val="333333"/>
      </a:dk1>
      <a:lt1>
        <a:srgbClr val="FFFFFF"/>
      </a:lt1>
      <a:dk2>
        <a:srgbClr val="646F84"/>
      </a:dk2>
      <a:lt2>
        <a:srgbClr val="FFFFFF"/>
      </a:lt2>
      <a:accent1>
        <a:srgbClr val="A2A9B5"/>
      </a:accent1>
      <a:accent2>
        <a:srgbClr val="CCCCD6"/>
      </a:accent2>
      <a:accent3>
        <a:srgbClr val="E0E2E7"/>
      </a:accent3>
      <a:accent4>
        <a:srgbClr val="FF6400"/>
      </a:accent4>
      <a:accent5>
        <a:srgbClr val="FFB280"/>
      </a:accent5>
      <a:accent6>
        <a:srgbClr val="0D2282"/>
      </a:accent6>
      <a:hlink>
        <a:srgbClr val="616365"/>
      </a:hlink>
      <a:folHlink>
        <a:srgbClr val="0D2282"/>
      </a:folHlink>
    </a:clrScheme>
    <a:fontScheme name="_eBenchmarkers Font">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solidFill>
              <a:schemeClr val="tx1"/>
            </a:solidFill>
          </a:defRPr>
        </a:defPPr>
      </a:lstStyle>
    </a:txDef>
  </a:objectDefaults>
  <a:extraClrSchemeLst/>
</a:theme>
</file>

<file path=ppt/theme/theme6.xml><?xml version="1.0" encoding="utf-8"?>
<a:theme xmlns:a="http://schemas.openxmlformats.org/drawingml/2006/main" name="1_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274638" indent="-274638">
          <a:buClr>
            <a:srgbClr val="EF4641"/>
          </a:buClr>
          <a:buFont typeface="Arial" panose="020B0604020202020204" pitchFamily="34" charset="0"/>
          <a:buChar char="•"/>
          <a:defRPr sz="2000" dirty="0" err="1" smtClean="0">
            <a:solidFill>
              <a:schemeClr val="bg2"/>
            </a:solidFill>
          </a:defRPr>
        </a:defPPr>
      </a:lstStyle>
    </a:txDef>
  </a:objectDefaults>
  <a:extraClrSchemeLst/>
</a:theme>
</file>

<file path=ppt/theme/theme7.xml><?xml version="1.0" encoding="utf-8"?>
<a:theme xmlns:a="http://schemas.openxmlformats.org/drawingml/2006/main" name="8_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bg2"/>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74243</TotalTime>
  <Words>1714</Words>
  <Application>Microsoft Office PowerPoint</Application>
  <PresentationFormat>On-screen Show (4:3)</PresentationFormat>
  <Paragraphs>177</Paragraphs>
  <Slides>13</Slides>
  <Notes>12</Notes>
  <HiddenSlides>0</HiddenSlides>
  <MMClips>1</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13</vt:i4>
      </vt:variant>
    </vt:vector>
  </HeadingPairs>
  <TitlesOfParts>
    <vt:vector size="24" baseType="lpstr">
      <vt:lpstr>Arial</vt:lpstr>
      <vt:lpstr>Calibri</vt:lpstr>
      <vt:lpstr>Franklin Gothic Book</vt:lpstr>
      <vt:lpstr>Franklin Gothic Medium</vt:lpstr>
      <vt:lpstr>Hastings Direct</vt:lpstr>
      <vt:lpstr>HD layout master</vt:lpstr>
      <vt:lpstr>HD section master</vt:lpstr>
      <vt:lpstr>eBenchmarkers Report Template</vt:lpstr>
      <vt:lpstr>4_eBenchmarkers Report Template</vt:lpstr>
      <vt:lpstr>1_HD layout master</vt:lpstr>
      <vt:lpstr>8_HD layout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Hastings Direct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Goldsmith</dc:creator>
  <cp:lastModifiedBy>Nicholas Mann</cp:lastModifiedBy>
  <cp:revision>728</cp:revision>
  <cp:lastPrinted>2018-11-15T08:43:56Z</cp:lastPrinted>
  <dcterms:created xsi:type="dcterms:W3CDTF">2015-11-09T16:00:57Z</dcterms:created>
  <dcterms:modified xsi:type="dcterms:W3CDTF">2019-12-04T15:42:56Z</dcterms:modified>
</cp:coreProperties>
</file>