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303" r:id="rId3"/>
    <p:sldId id="289" r:id="rId4"/>
    <p:sldId id="329" r:id="rId5"/>
    <p:sldId id="322" r:id="rId6"/>
    <p:sldId id="304" r:id="rId7"/>
    <p:sldId id="305" r:id="rId8"/>
    <p:sldId id="302" r:id="rId9"/>
    <p:sldId id="307" r:id="rId10"/>
    <p:sldId id="308" r:id="rId11"/>
    <p:sldId id="309" r:id="rId12"/>
    <p:sldId id="310" r:id="rId13"/>
    <p:sldId id="301" r:id="rId14"/>
    <p:sldId id="318" r:id="rId15"/>
    <p:sldId id="320" r:id="rId16"/>
    <p:sldId id="317" r:id="rId17"/>
    <p:sldId id="326" r:id="rId18"/>
    <p:sldId id="327" r:id="rId19"/>
    <p:sldId id="311" r:id="rId20"/>
    <p:sldId id="323" r:id="rId21"/>
    <p:sldId id="312" r:id="rId22"/>
    <p:sldId id="328" r:id="rId23"/>
    <p:sldId id="313" r:id="rId24"/>
    <p:sldId id="314" r:id="rId25"/>
    <p:sldId id="315" r:id="rId26"/>
    <p:sldId id="316" r:id="rId27"/>
    <p:sldId id="319" r:id="rId28"/>
    <p:sldId id="321" r:id="rId29"/>
    <p:sldId id="324" r:id="rId30"/>
    <p:sldId id="325" r:id="rId31"/>
    <p:sldId id="300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4E99E-A74D-46AE-98E4-68D7C99E8A16}">
          <p14:sldIdLst>
            <p14:sldId id="288"/>
          </p14:sldIdLst>
        </p14:section>
        <p14:section name="Introduction" id="{A79D1530-50DE-48E3-A6CE-10001812D002}">
          <p14:sldIdLst>
            <p14:sldId id="303"/>
            <p14:sldId id="289"/>
            <p14:sldId id="329"/>
          </p14:sldIdLst>
        </p14:section>
        <p14:section name="GINI Index" id="{65934774-0AB0-4B25-8975-B9D61E1DD592}">
          <p14:sldIdLst>
            <p14:sldId id="322"/>
            <p14:sldId id="304"/>
            <p14:sldId id="305"/>
          </p14:sldIdLst>
        </p14:section>
        <p14:section name="ID3" id="{1CD34C27-026C-42BF-BEF3-1DCA9D4B4B82}">
          <p14:sldIdLst>
            <p14:sldId id="302"/>
            <p14:sldId id="307"/>
            <p14:sldId id="308"/>
            <p14:sldId id="309"/>
            <p14:sldId id="310"/>
            <p14:sldId id="301"/>
            <p14:sldId id="318"/>
            <p14:sldId id="320"/>
            <p14:sldId id="317"/>
            <p14:sldId id="326"/>
            <p14:sldId id="327"/>
          </p14:sldIdLst>
        </p14:section>
        <p14:section name="Back Up" id="{A9742301-4346-4B85-8F3A-0C3C1E2B5901}">
          <p14:sldIdLst>
            <p14:sldId id="311"/>
            <p14:sldId id="323"/>
            <p14:sldId id="312"/>
            <p14:sldId id="328"/>
            <p14:sldId id="313"/>
            <p14:sldId id="314"/>
            <p14:sldId id="315"/>
            <p14:sldId id="316"/>
            <p14:sldId id="319"/>
            <p14:sldId id="321"/>
            <p14:sldId id="324"/>
            <p14:sldId id="325"/>
          </p14:sldIdLst>
        </p14:section>
        <p14:section name="References" id="{20B60C32-D90E-4622-B590-6569E2D88AD1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76" autoAdjust="0"/>
  </p:normalViewPr>
  <p:slideViewPr>
    <p:cSldViewPr snapToGrid="0">
      <p:cViewPr varScale="1">
        <p:scale>
          <a:sx n="106" d="100"/>
          <a:sy n="106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BCF89C-DCB1-45CF-BCDC-E519621C7F9C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21B5C3-40E5-4522-9294-827BB8F34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2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621A-5738-4557-92EC-D6C840230F4C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D025A-DF3F-4544-A61C-225F64AA90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7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9BA1-BF4A-4A49-9893-3268F3AE6425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4F83-A0E5-4FC3-BEFF-8C2AF37A8A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0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4AF64-D2BA-43ED-B2A5-B513AE31C903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772F4-F251-4AB0-9761-08CF46B192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54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6BDC-6A6F-4F7C-B835-3EFF10ECC43C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8D764-4CB0-40CD-AAA6-6C8F577023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8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B440F-658F-4063-94D0-1D0C89167199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1DC64-0440-48A4-88FE-ABFFC91301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71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E71C2-8E22-4E7E-8E84-043E1ABC20DD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2DE28-3ED1-4F18-9B31-F34330F158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61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ADC5-5C74-4FB3-89CD-ADCFCCC8BFF2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96FE-18C7-419F-872C-0966537138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6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CB69-19AB-45BC-A39D-B7C054297EAC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E1BA-5972-487A-BB02-115CA871C3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7DD33-C07C-464F-95E6-3254240F02A5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BE53-76FE-42F4-969B-B0F4659DEA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969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0A4B2-13AB-45E1-8228-1631C19E3ECC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0AC67-120A-40EB-BAC5-F7C56C4D64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73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521CA-A3F0-4448-B8C4-E91E715619A7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FC3BF-0BCC-41CA-8A6F-2F9E3DEFC1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6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3E7EF5-B78E-46FB-97EB-F00D940C262A}" type="datetime1">
              <a:rPr lang="en-US" altLang="en-US" smtClean="0"/>
              <a:t>11/21/2016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D970B64-C560-4E6C-8791-9693929276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717675"/>
            <a:ext cx="9144000" cy="10795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Decision Tree </a:t>
            </a:r>
            <a:b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</a:br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09875"/>
            <a:ext cx="9144000" cy="700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0" y="46386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/>
              <a:t>Brian Ewanyk, Adam Hill, Anton Medvedev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</a:t>
            </a:r>
            <a:r>
              <a:rPr lang="en-US" altLang="en-US" sz="3600" b="1" dirty="0">
                <a:solidFill>
                  <a:srgbClr val="800000"/>
                </a:solidFill>
                <a:latin typeface="Arial Bold" charset="0"/>
              </a:rPr>
              <a:t> Tree Generation</a:t>
            </a:r>
            <a:endParaRPr lang="en-US" altLang="en-US" sz="3600" b="1" dirty="0" smtClean="0">
              <a:solidFill>
                <a:srgbClr val="800000"/>
              </a:solidFill>
              <a:latin typeface="Arial Bol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Calculate mean for each attribute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Selects highest mean as best pivot attribute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478683"/>
              </p:ext>
            </p:extLst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7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</a:t>
            </a:r>
            <a:r>
              <a:rPr lang="en-US" altLang="en-US" sz="3600" b="1" dirty="0">
                <a:solidFill>
                  <a:srgbClr val="800000"/>
                </a:solidFill>
                <a:latin typeface="Arial Bold" charset="0"/>
              </a:rPr>
              <a:t> Tree Generation</a:t>
            </a:r>
            <a:endParaRPr lang="en-US" altLang="en-US" sz="3600" b="1" dirty="0" smtClean="0">
              <a:solidFill>
                <a:srgbClr val="800000"/>
              </a:solidFill>
              <a:latin typeface="Arial Bol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Marks pivot attribute as used, separates cases and calls each branch recursively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340932"/>
              </p:ext>
            </p:extLst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9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</a:t>
            </a:r>
            <a:r>
              <a:rPr lang="en-US" altLang="en-US" sz="3600" b="1" dirty="0">
                <a:solidFill>
                  <a:srgbClr val="800000"/>
                </a:solidFill>
                <a:latin typeface="Arial Bold" charset="0"/>
              </a:rPr>
              <a:t> Tree Generation</a:t>
            </a:r>
            <a:endParaRPr lang="en-US" altLang="en-US" sz="3600" b="1" dirty="0" smtClean="0">
              <a:solidFill>
                <a:srgbClr val="800000"/>
              </a:solidFill>
              <a:latin typeface="Arial Bol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Marks pivot attribute as used, separates cases and calls each branch recursively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0039738"/>
              </p:ext>
            </p:extLst>
          </p:nvPr>
        </p:nvGraphicFramePr>
        <p:xfrm>
          <a:off x="4648200" y="1600200"/>
          <a:ext cx="4038600" cy="445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6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43753" y="557026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 Tree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93637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omplexity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Determined by possible variables of each attribute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Possible results for attribute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O(n(A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 A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i-1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 … x A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 == O(n)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20" y="3469341"/>
            <a:ext cx="5677935" cy="2656822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 Tree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Test data is processed by tree to determine probability of defaulting (P(D)) at relevant leaf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7537878"/>
              </p:ext>
            </p:extLst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Test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105</a:t>
                      </a:r>
                      <a:endParaRPr lang="en-US" sz="1800" dirty="0"/>
                    </a:p>
                  </a:txBody>
                  <a:tcPr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115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dirty="0">
                <a:solidFill>
                  <a:srgbClr val="800000"/>
                </a:solidFill>
                <a:latin typeface="Arial Bold" charset="0"/>
              </a:rPr>
              <a:t>ID3 Tree Usage</a:t>
            </a:r>
            <a:endParaRPr lang="en-US" altLang="en-US" sz="3600" b="1" dirty="0" smtClean="0">
              <a:solidFill>
                <a:srgbClr val="800000"/>
              </a:solidFill>
              <a:latin typeface="Arial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81163"/>
            <a:ext cx="8256588" cy="444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complexity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Complexity for processing each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elements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is linear based on tree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 (h).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O(m)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ID3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81163"/>
            <a:ext cx="8256588" cy="444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Evaluation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Programmed in Java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Evaluated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Kit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ID3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" y="1942634"/>
            <a:ext cx="7902222" cy="3922058"/>
          </a:xfrm>
        </p:spPr>
      </p:pic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11286" y="5864692"/>
            <a:ext cx="132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Test cases at 10m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2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ID3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" y="1938528"/>
            <a:ext cx="7989803" cy="3922776"/>
          </a:xfrm>
        </p:spPr>
      </p:pic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1315" y="5861304"/>
            <a:ext cx="1375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Test cases at 100m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80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6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4865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Introduction</a:t>
            </a:r>
          </a:p>
        </p:txBody>
      </p:sp>
      <p:pic>
        <p:nvPicPr>
          <p:cNvPr id="4099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Decision classification trees used for cases such as determination of loan eligibility</a:t>
            </a:r>
            <a:endParaRPr lang="en-US" altLang="en-US" dirty="0" smtClean="0"/>
          </a:p>
          <a:p>
            <a:r>
              <a:rPr lang="en-US" altLang="en-US" dirty="0" smtClean="0"/>
              <a:t>Known case data is used to develop a decision tree based on the trends of attribute options</a:t>
            </a:r>
          </a:p>
          <a:p>
            <a:r>
              <a:rPr lang="en-US" altLang="en-US" dirty="0" smtClean="0"/>
              <a:t>New cases can then be evaluated based on past data employing the developed tree.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Iterative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Dichotomizer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algorithm was employed and analyzed based on this scenario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Back-Up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Entropy vs Info gain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– Visualization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Annual Income Split methods</a:t>
            </a:r>
          </a:p>
          <a:p>
            <a:pPr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0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30306" y="51668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for calculation using entropy</a:t>
            </a:r>
          </a:p>
          <a:p>
            <a:pPr lvl="1"/>
            <a:r>
              <a:rPr lang="en-US" dirty="0" smtClean="0"/>
              <a:t>Information gain used highest gain value</a:t>
            </a:r>
          </a:p>
          <a:p>
            <a:pPr lvl="1"/>
            <a:r>
              <a:rPr lang="en-US" dirty="0" smtClean="0"/>
              <a:t>Entropy calculation used lowest value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4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ID3 Tree Building</a:t>
            </a:r>
          </a:p>
          <a:p>
            <a:pPr lvl="1"/>
            <a:r>
              <a:rPr lang="en-US" dirty="0" smtClean="0"/>
              <a:t>Pivot attribute determined for root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21" y="1651095"/>
            <a:ext cx="308873" cy="30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ID3 Tree Building</a:t>
            </a:r>
          </a:p>
          <a:p>
            <a:pPr lvl="1"/>
            <a:r>
              <a:rPr lang="en-US" dirty="0" smtClean="0"/>
              <a:t>Pivot attribute for node marked</a:t>
            </a:r>
          </a:p>
          <a:p>
            <a:pPr lvl="1"/>
            <a:r>
              <a:rPr lang="en-US" dirty="0" smtClean="0"/>
              <a:t>Pivot attribute marked used</a:t>
            </a:r>
          </a:p>
          <a:p>
            <a:pPr lvl="1"/>
            <a:r>
              <a:rPr lang="en-US" dirty="0" smtClean="0"/>
              <a:t>Data split according to pivot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782" y="1646606"/>
            <a:ext cx="2532756" cy="10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0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ID3 Tree Building</a:t>
            </a:r>
          </a:p>
          <a:p>
            <a:pPr lvl="1"/>
            <a:r>
              <a:rPr lang="en-US" dirty="0" smtClean="0"/>
              <a:t>Pivot attribute determined for each 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782" y="1646606"/>
            <a:ext cx="2532756" cy="10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ID3 Tree Building</a:t>
            </a:r>
          </a:p>
          <a:p>
            <a:pPr lvl="1"/>
            <a:r>
              <a:rPr lang="en-US" dirty="0" smtClean="0"/>
              <a:t>Pivot attribute for nodes marked</a:t>
            </a:r>
          </a:p>
          <a:p>
            <a:pPr lvl="1"/>
            <a:r>
              <a:rPr lang="en-US" dirty="0" smtClean="0"/>
              <a:t>Pivot attribute at each sub-tree marked used</a:t>
            </a:r>
          </a:p>
          <a:p>
            <a:pPr lvl="1"/>
            <a:r>
              <a:rPr lang="en-US" dirty="0" smtClean="0"/>
              <a:t>Data split according to pivot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95" y="1638425"/>
            <a:ext cx="3088727" cy="184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ID3 Tree Building</a:t>
            </a:r>
          </a:p>
          <a:p>
            <a:pPr lvl="1"/>
            <a:r>
              <a:rPr lang="en-US" dirty="0" smtClean="0"/>
              <a:t>Continue recursion for unused attribute values until stop conditions met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93" y="1640355"/>
            <a:ext cx="3358990" cy="242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7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232212"/>
          </a:xfrm>
        </p:spPr>
        <p:txBody>
          <a:bodyPr/>
          <a:lstStyle/>
          <a:p>
            <a:r>
              <a:rPr lang="en-US" dirty="0" smtClean="0"/>
              <a:t>Annual Income Split</a:t>
            </a:r>
          </a:p>
          <a:p>
            <a:pPr lvl="1"/>
            <a:r>
              <a:rPr lang="en-US" dirty="0" smtClean="0"/>
              <a:t>Training Set Income range</a:t>
            </a:r>
          </a:p>
          <a:p>
            <a:pPr lvl="2"/>
            <a:r>
              <a:rPr lang="en-US" dirty="0" smtClean="0"/>
              <a:t>$1k to $200k</a:t>
            </a:r>
          </a:p>
          <a:p>
            <a:pPr lvl="2"/>
            <a:r>
              <a:rPr lang="en-US" dirty="0" smtClean="0"/>
              <a:t>Split in $10k increments</a:t>
            </a:r>
          </a:p>
          <a:p>
            <a:pPr lvl="1"/>
            <a:r>
              <a:rPr lang="en-US" dirty="0" smtClean="0"/>
              <a:t>Lowest index for a range decides the split in income.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3753" y="3845859"/>
            <a:ext cx="8243047" cy="228030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(income[j] != 0){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clasMean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[j]=(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)(income[j]/count)*(defaulted[j]/income[j]*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((income[j]-defaulted[j])/income[j]));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clasMean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[j] 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minGin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&amp;&amp;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clasMean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[j] != 0)){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minGin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clasMean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[j];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minClas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j;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3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06824"/>
            <a:ext cx="8229600" cy="766482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232212"/>
          </a:xfrm>
        </p:spPr>
        <p:txBody>
          <a:bodyPr/>
          <a:lstStyle/>
          <a:p>
            <a:r>
              <a:rPr lang="en-US" dirty="0" smtClean="0"/>
              <a:t>Annual Income Split</a:t>
            </a:r>
          </a:p>
          <a:p>
            <a:pPr lvl="1"/>
            <a:r>
              <a:rPr lang="en-US" dirty="0" smtClean="0"/>
              <a:t>GINI Mean based on the determined split is then computed for attribute determination.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3753" y="3845859"/>
            <a:ext cx="8243047" cy="2280304"/>
          </a:xfrm>
        </p:spPr>
        <p:txBody>
          <a:bodyPr/>
          <a:lstStyle/>
          <a:p>
            <a:pPr marL="0" indent="0">
              <a:buNone/>
            </a:pPr>
            <a:r>
              <a:rPr lang="nn-NO" sz="14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&lt; 20; </a:t>
            </a:r>
            <a:r>
              <a:rPr lang="nn-NO" sz="14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++) 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&lt;=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split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6A3E3E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6A3E3E"/>
                </a:solidFill>
                <a:latin typeface="Courier New"/>
              </a:rPr>
              <a:t>curMeana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+= (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/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)*(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defaulted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smtClean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])*((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-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defaulted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 /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6A3E3E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6A3E3E"/>
                </a:solidFill>
                <a:latin typeface="Courier New"/>
              </a:rPr>
              <a:t>curMeanb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+= (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/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)*(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defaulted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smtClean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])*((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 -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defaulted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 / </a:t>
            </a:r>
            <a:r>
              <a:rPr lang="en-US" sz="1400" b="1" dirty="0">
                <a:solidFill>
                  <a:srgbClr val="6A3E3E"/>
                </a:solidFill>
                <a:latin typeface="Courier New"/>
              </a:rPr>
              <a:t>income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gIn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- (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curMeana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dirty="0" err="1">
                <a:solidFill>
                  <a:srgbClr val="6A3E3E"/>
                </a:solidFill>
                <a:latin typeface="Courier New"/>
              </a:rPr>
              <a:t>curMeanb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3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70647" y="530132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Node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Leaf	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Attrib</a:t>
            </a:r>
            <a:r>
              <a:rPr lang="en-US" dirty="0" smtClean="0"/>
              <a:t>		:	char = {‘H’, ‘M’, ‘I’}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branchA</a:t>
            </a:r>
            <a:r>
              <a:rPr lang="en-US" dirty="0" smtClean="0"/>
              <a:t>	:	Node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branchB</a:t>
            </a:r>
            <a:r>
              <a:rPr lang="en-US" dirty="0" smtClean="0"/>
              <a:t>	:	Node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branchC</a:t>
            </a:r>
            <a:r>
              <a:rPr lang="en-US" dirty="0" smtClean="0"/>
              <a:t>	:	Node / Null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parent		:	Node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iPivot</a:t>
            </a:r>
            <a:r>
              <a:rPr lang="en-US" dirty="0" smtClean="0"/>
              <a:t>		:	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ecision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children	:	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dataEntry</a:t>
            </a:r>
            <a:r>
              <a:rPr lang="en-US" dirty="0" smtClean="0"/>
              <a:t>&gt;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9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48650" cy="8413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308350"/>
            <a:ext cx="8229600" cy="28178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Iterative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Dichotomizer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3(ID3) based on Hunt’s algorithm, developed in 1966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ID3 developed by Ross Quinlan in 1986</a:t>
            </a:r>
          </a:p>
        </p:txBody>
      </p:sp>
      <p:pic>
        <p:nvPicPr>
          <p:cNvPr id="307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550863" y="2451100"/>
            <a:ext cx="8042275" cy="26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084" idx="0"/>
          </p:cNvCxnSpPr>
          <p:nvPr/>
        </p:nvCxnSpPr>
        <p:spPr>
          <a:xfrm flipH="1" flipV="1">
            <a:off x="550863" y="2436813"/>
            <a:ext cx="596900" cy="4159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03713" y="2465388"/>
            <a:ext cx="577850" cy="37147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sp>
        <p:nvSpPr>
          <p:cNvPr id="3082" name="TextBox 15"/>
          <p:cNvSpPr txBox="1">
            <a:spLocks noChangeArrowheads="1"/>
          </p:cNvSpPr>
          <p:nvPr/>
        </p:nvSpPr>
        <p:spPr bwMode="auto">
          <a:xfrm>
            <a:off x="8266113" y="2146300"/>
            <a:ext cx="652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2016</a:t>
            </a:r>
          </a:p>
        </p:txBody>
      </p:sp>
      <p:sp>
        <p:nvSpPr>
          <p:cNvPr id="3083" name="TextBox 16"/>
          <p:cNvSpPr txBox="1">
            <a:spLocks noChangeArrowheads="1"/>
          </p:cNvSpPr>
          <p:nvPr/>
        </p:nvSpPr>
        <p:spPr bwMode="auto">
          <a:xfrm>
            <a:off x="223838" y="2146300"/>
            <a:ext cx="652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1966</a:t>
            </a:r>
          </a:p>
        </p:txBody>
      </p:sp>
      <p:sp>
        <p:nvSpPr>
          <p:cNvPr id="3084" name="TextBox 21"/>
          <p:cNvSpPr txBox="1">
            <a:spLocks noChangeArrowheads="1"/>
          </p:cNvSpPr>
          <p:nvPr/>
        </p:nvSpPr>
        <p:spPr bwMode="auto">
          <a:xfrm>
            <a:off x="550863" y="2852738"/>
            <a:ext cx="1195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Hunt’s Alg.</a:t>
            </a:r>
          </a:p>
        </p:txBody>
      </p:sp>
      <p:sp>
        <p:nvSpPr>
          <p:cNvPr id="3086" name="TextBox 30"/>
          <p:cNvSpPr txBox="1">
            <a:spLocks noChangeArrowheads="1"/>
          </p:cNvSpPr>
          <p:nvPr/>
        </p:nvSpPr>
        <p:spPr bwMode="auto">
          <a:xfrm>
            <a:off x="4445000" y="2154238"/>
            <a:ext cx="65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1986</a:t>
            </a:r>
          </a:p>
        </p:txBody>
      </p:sp>
      <p:sp>
        <p:nvSpPr>
          <p:cNvPr id="3087" name="TextBox 2047"/>
          <p:cNvSpPr txBox="1">
            <a:spLocks noChangeArrowheads="1"/>
          </p:cNvSpPr>
          <p:nvPr/>
        </p:nvSpPr>
        <p:spPr bwMode="auto">
          <a:xfrm>
            <a:off x="4051300" y="2852738"/>
            <a:ext cx="50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ID3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70647" y="530132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Additional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dataEntry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mUsed</a:t>
            </a:r>
            <a:r>
              <a:rPr lang="en-US" dirty="0" smtClean="0"/>
              <a:t>	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hUsed</a:t>
            </a:r>
            <a:r>
              <a:rPr lang="en-US" dirty="0" smtClean="0"/>
              <a:t>	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iUsed</a:t>
            </a:r>
            <a:r>
              <a:rPr lang="en-US" dirty="0" smtClean="0"/>
              <a:t>	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maritalStatus</a:t>
            </a:r>
            <a:r>
              <a:rPr lang="en-US" dirty="0" smtClean="0"/>
              <a:t>	:	String = {“</a:t>
            </a:r>
            <a:r>
              <a:rPr lang="en-US" dirty="0" err="1" smtClean="0"/>
              <a:t>S..e</a:t>
            </a:r>
            <a:r>
              <a:rPr lang="en-US" dirty="0" smtClean="0"/>
              <a:t>”, “</a:t>
            </a:r>
            <a:r>
              <a:rPr lang="en-US" dirty="0" err="1" smtClean="0"/>
              <a:t>M..d</a:t>
            </a:r>
            <a:r>
              <a:rPr lang="en-US" dirty="0" smtClean="0"/>
              <a:t>”, “</a:t>
            </a:r>
            <a:r>
              <a:rPr lang="en-US" dirty="0" err="1" smtClean="0"/>
              <a:t>D..d</a:t>
            </a:r>
            <a:r>
              <a:rPr lang="en-US" dirty="0" smtClean="0"/>
              <a:t>”}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homeowner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income		:	</a:t>
            </a:r>
            <a:r>
              <a:rPr lang="en-US" dirty="0" err="1" smtClean="0"/>
              <a:t>int</a:t>
            </a:r>
            <a:r>
              <a:rPr lang="en-US" dirty="0" smtClean="0"/>
              <a:t> = {1 to 200}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Defaulted	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1024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1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81163"/>
            <a:ext cx="8256588" cy="4445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[1] Hunt</a:t>
            </a:r>
            <a:r>
              <a:rPr lang="en-US" sz="1800" dirty="0"/>
              <a:t>, Earl B., Janet Marin and Philip J. Stone. </a:t>
            </a:r>
            <a:r>
              <a:rPr lang="en-US" sz="1800" i="1" dirty="0"/>
              <a:t>Experiments in Induction</a:t>
            </a:r>
            <a:r>
              <a:rPr lang="en-US" sz="1800" dirty="0"/>
              <a:t>. New York: Academic Press, 1966. Book.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[2] Kumar</a:t>
            </a:r>
            <a:r>
              <a:rPr lang="en-US" sz="1800" dirty="0"/>
              <a:t>, </a:t>
            </a:r>
            <a:r>
              <a:rPr lang="en-US" sz="1800" dirty="0" err="1"/>
              <a:t>Vipin</a:t>
            </a:r>
            <a:r>
              <a:rPr lang="en-US" sz="1800" dirty="0"/>
              <a:t>, Michael Steinbach and Pang-Ning Tan. </a:t>
            </a:r>
            <a:r>
              <a:rPr lang="en-US" sz="1800" i="1" dirty="0"/>
              <a:t>Introduction to Data Mining</a:t>
            </a:r>
            <a:r>
              <a:rPr lang="en-US" sz="1800" dirty="0"/>
              <a:t>. Boston: Pearson Addison Wesley, 2006.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[3] Powell</a:t>
            </a:r>
            <a:r>
              <a:rPr lang="en-US" sz="1800" dirty="0"/>
              <a:t>, Laurel. "Decision Trees and the GINI Index." 2016. </a:t>
            </a:r>
            <a:r>
              <a:rPr lang="en-US" sz="1800" i="1" dirty="0"/>
              <a:t>You Tube.</a:t>
            </a:r>
            <a:r>
              <a:rPr lang="en-US" sz="1800" dirty="0"/>
              <a:t> video. 7 Nov. 2016.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[4] Quinlan</a:t>
            </a:r>
            <a:r>
              <a:rPr lang="en-US" sz="1800" dirty="0"/>
              <a:t>, J. R. </a:t>
            </a:r>
            <a:r>
              <a:rPr lang="en-US" sz="1800" i="1" dirty="0"/>
              <a:t>C4.5 : programs for machine learning</a:t>
            </a:r>
            <a:r>
              <a:rPr lang="en-US" sz="1800" dirty="0"/>
              <a:t>. San Mateo: Morgan Kaufmann Publishers, 1993. Book.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[5] Quinlan, J. R.  </a:t>
            </a:r>
            <a:r>
              <a:rPr lang="en-US" sz="1800" dirty="0"/>
              <a:t>"Induction of Decision Trees." </a:t>
            </a:r>
            <a:r>
              <a:rPr lang="en-US" sz="1800" i="1" dirty="0"/>
              <a:t>Scopus</a:t>
            </a:r>
            <a:r>
              <a:rPr lang="en-US" sz="1800" dirty="0"/>
              <a:t> (1986): 81-106. Journal.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4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4865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Introduction</a:t>
            </a:r>
          </a:p>
        </p:txBody>
      </p:sp>
      <p:pic>
        <p:nvPicPr>
          <p:cNvPr id="4099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ID3 develops a decision classification tree based on training data</a:t>
            </a:r>
          </a:p>
          <a:p>
            <a:r>
              <a:rPr lang="en-US" altLang="en-US" dirty="0" smtClean="0"/>
              <a:t>Tree pivots can be determined by entropy or information gain</a:t>
            </a:r>
          </a:p>
          <a:p>
            <a:r>
              <a:rPr lang="en-US" altLang="en-US" dirty="0" smtClean="0"/>
              <a:t>A GINI Index (information gain) is being used for pivot determination</a:t>
            </a:r>
          </a:p>
          <a:p>
            <a:pPr lvl="1"/>
            <a:r>
              <a:rPr lang="en-US" altLang="en-US" dirty="0" smtClean="0"/>
              <a:t>Simulating the analysis used in determination of loan qualification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GINI Index</a:t>
            </a:r>
          </a:p>
        </p:txBody>
      </p:sp>
      <p:pic>
        <p:nvPicPr>
          <p:cNvPr id="512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Calculates the expected error rate of the system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2"/>
                <a:r>
                  <a:rPr lang="en-US" b="0" dirty="0" smtClean="0"/>
                  <a:t>Attributes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e>
                    </m:d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1…200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𝑖𝑛𝑑𝑒𝑥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~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𝐴𝑚𝑒𝑎𝑛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𝑖𝑛𝑑𝑒𝑥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b="0" dirty="0" smtClean="0"/>
                  <a:t>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𝐴𝑚𝑒𝑎𝑛</m:t>
                        </m:r>
                      </m:sub>
                    </m:sSub>
                  </m:oMath>
                </a14:m>
                <a:r>
                  <a:rPr lang="en-US" dirty="0" smtClean="0"/>
                  <a:t> determines pivot attribute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GINI Index</a:t>
            </a:r>
          </a:p>
        </p:txBody>
      </p:sp>
      <p:sp>
        <p:nvSpPr>
          <p:cNvPr id="4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1"/>
          </p:nvPr>
        </p:nvSpPr>
        <p:spPr>
          <a:blipFill rotWithShape="1">
            <a:blip r:embed="rId3"/>
            <a:stretch>
              <a:fillRect l="-2564" t="-1213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468872"/>
              </p:ext>
            </p:extLst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  <p:pic>
        <p:nvPicPr>
          <p:cNvPr id="6208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baseline="-25000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~</m:t>
                        </m:r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~</m:t>
                        </m:r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×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|~</m:t>
                    </m:r>
                    <m:r>
                      <a:rPr lang="en-US" i="1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)×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(~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|~</m:t>
                    </m:r>
                    <m:r>
                      <a:rPr lang="en-US" i="1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baseline="-25000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+ 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G</a:t>
                </a:r>
                <a:r>
                  <a:rPr lang="en-US" baseline="-25000" dirty="0" smtClean="0"/>
                  <a:t>H</a:t>
                </a:r>
                <a:r>
                  <a:rPr lang="en-US" dirty="0" smtClean="0"/>
                  <a:t>=0.0740</a:t>
                </a:r>
                <a:endParaRPr lang="en-US" dirty="0"/>
              </a:p>
              <a:p>
                <a:pPr>
                  <a:defRPr/>
                </a:pPr>
                <a:r>
                  <a:rPr lang="en-US" dirty="0" smtClean="0"/>
                  <a:t>G</a:t>
                </a:r>
                <a:r>
                  <a:rPr lang="en-US" baseline="-25000" dirty="0" smtClean="0"/>
                  <a:t>MH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G</a:t>
                </a:r>
                <a:r>
                  <a:rPr lang="en-US" baseline="-25000" dirty="0" err="1" smtClean="0"/>
                  <a:t>index</a:t>
                </a:r>
                <a:r>
                  <a:rPr lang="en-US" dirty="0" smtClean="0"/>
                  <a:t>-G</a:t>
                </a:r>
                <a:r>
                  <a:rPr lang="en-US" baseline="-25000" dirty="0" smtClean="0"/>
                  <a:t>H</a:t>
                </a:r>
              </a:p>
              <a:p>
                <a:pPr>
                  <a:defRPr/>
                </a:pPr>
                <a:r>
                  <a:rPr lang="en-US" dirty="0" smtClean="0"/>
                  <a:t>G</a:t>
                </a:r>
                <a:r>
                  <a:rPr lang="en-US" baseline="-25000" dirty="0" smtClean="0"/>
                  <a:t>MH</a:t>
                </a:r>
                <a:r>
                  <a:rPr lang="en-US" dirty="0" smtClean="0"/>
                  <a:t>=0.1729</a:t>
                </a:r>
                <a:endParaRPr lang="en-US" dirty="0"/>
              </a:p>
              <a:p>
                <a:pPr marL="0" indent="0">
                  <a:buFont typeface="Arial" pitchFamily="34" charset="0"/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15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42300" cy="841375"/>
          </a:xfrm>
        </p:spPr>
        <p:txBody>
          <a:bodyPr/>
          <a:lstStyle/>
          <a:p>
            <a:pPr algn="l" eaLnBrk="1" hangingPunct="1"/>
            <a:r>
              <a:rPr lang="en-US" altLang="en-US" sz="3600" b="1" smtClean="0">
                <a:solidFill>
                  <a:srgbClr val="800000"/>
                </a:solidFill>
                <a:latin typeface="Arial Bold" charset="0"/>
              </a:rPr>
              <a:t>ID3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81163"/>
            <a:ext cx="8256588" cy="444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branches until 1 of 3 conditions are met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 attributes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used, but classifications are still mixed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members of a branch have the same classification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branch does not correspond to any of the training cases (is empty)</a:t>
            </a:r>
          </a:p>
          <a:p>
            <a:pPr lvl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©2016 - Ewanyk, hill, Medvedev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4500" y="685800"/>
            <a:ext cx="8229600" cy="828675"/>
          </a:xfrm>
        </p:spPr>
        <p:txBody>
          <a:bodyPr/>
          <a:lstStyle/>
          <a:p>
            <a:pPr algn="l" eaLnBrk="1" hangingPunct="1"/>
            <a:r>
              <a:rPr lang="en-US" altLang="en-US" sz="3600" b="1" dirty="0" smtClean="0">
                <a:solidFill>
                  <a:srgbClr val="800000"/>
                </a:solidFill>
                <a:latin typeface="Arial Bold" charset="0"/>
              </a:rPr>
              <a:t>ID3 Tree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/>
              <a:t>Calculate GINI index and checks for terminal conditions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2505252"/>
              </p:ext>
            </p:extLst>
          </p:nvPr>
        </p:nvGraphicFramePr>
        <p:xfrm>
          <a:off x="4648200" y="1600200"/>
          <a:ext cx="4038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©2016 </a:t>
            </a:r>
            <a:r>
              <a:rPr lang="en-US" dirty="0"/>
              <a:t>- Ewanyk, hill, Medvedev</a:t>
            </a:r>
          </a:p>
        </p:txBody>
      </p:sp>
      <p:pic>
        <p:nvPicPr>
          <p:cNvPr id="723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1338</Words>
  <Application>Microsoft Office PowerPoint</Application>
  <PresentationFormat>On-screen Show (4:3)</PresentationFormat>
  <Paragraphs>470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MS PGothic</vt:lpstr>
      <vt:lpstr>Arial</vt:lpstr>
      <vt:lpstr>Arial Bold</vt:lpstr>
      <vt:lpstr>Calibri</vt:lpstr>
      <vt:lpstr>Cambria Math</vt:lpstr>
      <vt:lpstr>Courier New</vt:lpstr>
      <vt:lpstr>Office Theme</vt:lpstr>
      <vt:lpstr>Decision Tree  Classification Algorithms</vt:lpstr>
      <vt:lpstr>Introduction</vt:lpstr>
      <vt:lpstr>Introduction</vt:lpstr>
      <vt:lpstr>Introduction</vt:lpstr>
      <vt:lpstr>GINI Index</vt:lpstr>
      <vt:lpstr>GINI Index</vt:lpstr>
      <vt:lpstr>GINI Index</vt:lpstr>
      <vt:lpstr>ID3</vt:lpstr>
      <vt:lpstr>ID3 Tree Generation</vt:lpstr>
      <vt:lpstr>ID3 Tree Generation</vt:lpstr>
      <vt:lpstr>ID3 Tree Generation</vt:lpstr>
      <vt:lpstr>ID3 Tree Generation</vt:lpstr>
      <vt:lpstr>ID3 Tree Generation</vt:lpstr>
      <vt:lpstr>ID3 Tree Usage</vt:lpstr>
      <vt:lpstr>ID3 Tree Usage</vt:lpstr>
      <vt:lpstr>ID3</vt:lpstr>
      <vt:lpstr>ID3</vt:lpstr>
      <vt:lpstr>ID3</vt:lpstr>
      <vt:lpstr>Questions?</vt:lpstr>
      <vt:lpstr>Back-Up</vt:lpstr>
      <vt:lpstr>Additional Information</vt:lpstr>
      <vt:lpstr>Additional Information</vt:lpstr>
      <vt:lpstr>Additional Information</vt:lpstr>
      <vt:lpstr>Additional Information</vt:lpstr>
      <vt:lpstr>Additional Information</vt:lpstr>
      <vt:lpstr>Additional Information</vt:lpstr>
      <vt:lpstr>Additional Information</vt:lpstr>
      <vt:lpstr>Additional Information</vt:lpstr>
      <vt:lpstr>Additional Information</vt:lpstr>
      <vt:lpstr>Additional Information</vt:lpstr>
      <vt:lpstr>References</vt:lpstr>
    </vt:vector>
  </TitlesOfParts>
  <Company>Florida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- CSE2410 Fall2015: Wireshark</dc:title>
  <dc:subject>Wireshark</dc:subject>
  <dc:creator>Jonathan Weaver-Agustus, Roger Ballard, Brian Ewanyk, Robert Massuh Fox</dc:creator>
  <dc:description>CSE2410:Intro to Software Engineering - Fall 2015
Wireshark Project Presentation
Team: Power Squad
Members: Jonathan Weaver-Agustus, Roger Ballard, Robert Massuh Fox, Brian Ewanyk</dc:description>
  <cp:lastModifiedBy>Brian Ewanyk</cp:lastModifiedBy>
  <cp:revision>193</cp:revision>
  <cp:lastPrinted>2011-11-18T14:40:04Z</cp:lastPrinted>
  <dcterms:created xsi:type="dcterms:W3CDTF">2011-11-21T16:32:02Z</dcterms:created>
  <dcterms:modified xsi:type="dcterms:W3CDTF">2016-11-21T15:37:12Z</dcterms:modified>
  <cp:category>Intro to Software Engineering</cp:category>
</cp:coreProperties>
</file>