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7"/>
  </p:notesMasterIdLst>
  <p:handoutMasterIdLst>
    <p:handoutMasterId r:id="rId28"/>
  </p:handoutMasterIdLst>
  <p:sldIdLst>
    <p:sldId id="880" r:id="rId5"/>
    <p:sldId id="883" r:id="rId6"/>
    <p:sldId id="881" r:id="rId7"/>
    <p:sldId id="882" r:id="rId8"/>
    <p:sldId id="884" r:id="rId9"/>
    <p:sldId id="885" r:id="rId10"/>
    <p:sldId id="891" r:id="rId11"/>
    <p:sldId id="892" r:id="rId12"/>
    <p:sldId id="893" r:id="rId13"/>
    <p:sldId id="894" r:id="rId14"/>
    <p:sldId id="895" r:id="rId15"/>
    <p:sldId id="897" r:id="rId16"/>
    <p:sldId id="896" r:id="rId17"/>
    <p:sldId id="898" r:id="rId18"/>
    <p:sldId id="886" r:id="rId19"/>
    <p:sldId id="887" r:id="rId20"/>
    <p:sldId id="888" r:id="rId21"/>
    <p:sldId id="889" r:id="rId22"/>
    <p:sldId id="890" r:id="rId23"/>
    <p:sldId id="899" r:id="rId24"/>
    <p:sldId id="900" r:id="rId25"/>
    <p:sldId id="901" r:id="rId2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3"/>
            <p14:sldId id="881"/>
            <p14:sldId id="882"/>
            <p14:sldId id="884"/>
            <p14:sldId id="885"/>
            <p14:sldId id="891"/>
            <p14:sldId id="892"/>
            <p14:sldId id="893"/>
            <p14:sldId id="894"/>
            <p14:sldId id="895"/>
            <p14:sldId id="897"/>
            <p14:sldId id="896"/>
            <p14:sldId id="898"/>
            <p14:sldId id="886"/>
            <p14:sldId id="887"/>
            <p14:sldId id="888"/>
            <p14:sldId id="889"/>
            <p14:sldId id="890"/>
            <p14:sldId id="899"/>
            <p14:sldId id="900"/>
            <p14:sldId id="901"/>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BA141A"/>
    <a:srgbClr val="FF8C00"/>
    <a:srgbClr val="0072C6"/>
    <a:srgbClr val="442359"/>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73" d="100"/>
          <a:sy n="73" d="100"/>
        </p:scale>
        <p:origin x="33" y="264"/>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9/28/2016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9/28/2016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Dependency Injection</a:t>
            </a:r>
            <a:br>
              <a:rPr lang="en-US" sz="4400" dirty="0"/>
            </a:br>
            <a:r>
              <a:rPr lang="en-US" sz="4400" dirty="0"/>
              <a:t>Unit Testing EF</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III</a:t>
            </a:r>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set</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66788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IV</a:t>
            </a:r>
          </a:p>
        </p:txBody>
      </p:sp>
      <p:sp>
        <p:nvSpPr>
          <p:cNvPr id="3" name="Rectangle 2"/>
          <p:cNvSpPr/>
          <p:nvPr/>
        </p:nvSpPr>
        <p:spPr>
          <a:xfrm>
            <a:off x="593559" y="2125677"/>
            <a:ext cx="8139445" cy="3970318"/>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 </a:t>
            </a:r>
            <a:r>
              <a:rPr lang="en-US" dirty="0" err="1">
                <a:solidFill>
                  <a:srgbClr val="2B91AF"/>
                </a:solidFill>
                <a:latin typeface="Consolas" panose="020B0609020204030204" pitchFamily="49" charset="0"/>
              </a:rPr>
              <a:t>IDisposable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965279"/>
            <a:ext cx="2925620" cy="636870"/>
          </a:xfrm>
          <a:prstGeom prst="wedgeRectCallout">
            <a:avLst>
              <a:gd name="adj1" fmla="val -95615"/>
              <a:gd name="adj2" fmla="val 14046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6309183" y="4110836"/>
            <a:ext cx="2925620" cy="914390"/>
          </a:xfrm>
          <a:prstGeom prst="wedgeRectCallout">
            <a:avLst>
              <a:gd name="adj1" fmla="val -38909"/>
              <a:gd name="adj2" fmla="val -17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1802883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Best practices</a:t>
            </a:r>
          </a:p>
        </p:txBody>
      </p:sp>
      <p:sp>
        <p:nvSpPr>
          <p:cNvPr id="8" name="Rectangle 7"/>
          <p:cNvSpPr/>
          <p:nvPr/>
        </p:nvSpPr>
        <p:spPr bwMode="auto">
          <a:xfrm>
            <a:off x="5120476" y="2111967"/>
            <a:ext cx="2926048" cy="109726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Use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constructor</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injection</a:t>
            </a:r>
            <a:r>
              <a:rPr lang="da-DK" sz="2800" dirty="0">
                <a:gradFill>
                  <a:gsLst>
                    <a:gs pos="0">
                      <a:srgbClr val="FFFFFF"/>
                    </a:gs>
                    <a:gs pos="100000">
                      <a:srgbClr val="FFFFFF"/>
                    </a:gs>
                  </a:gsLst>
                  <a:lin ang="5400000" scaled="0"/>
                </a:gradFill>
                <a:ea typeface="Segoe UI" pitchFamily="34" charset="0"/>
                <a:cs typeface="Segoe UI" pitchFamily="34" charset="0"/>
              </a:rPr>
              <a:t> </a:t>
            </a:r>
          </a:p>
        </p:txBody>
      </p:sp>
      <p:sp>
        <p:nvSpPr>
          <p:cNvPr id="10" name="Rectangle 9"/>
          <p:cNvSpPr/>
          <p:nvPr/>
        </p:nvSpPr>
        <p:spPr bwMode="auto">
          <a:xfrm>
            <a:off x="5577671" y="4411652"/>
            <a:ext cx="2926048" cy="1097268"/>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Implement</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IDisposable</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914282" y="2399994"/>
            <a:ext cx="2926048" cy="146302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Use</a:t>
            </a:r>
            <a:r>
              <a:rPr lang="da-DK" sz="2800" dirty="0">
                <a:solidFill>
                  <a:schemeClr val="tx1"/>
                </a:solidFill>
                <a:ea typeface="Segoe UI" pitchFamily="34" charset="0"/>
                <a:cs typeface="Segoe UI" pitchFamily="34" charset="0"/>
              </a:rPr>
              <a:t> Adapter to </a:t>
            </a:r>
            <a:r>
              <a:rPr lang="da-DK" sz="2800" dirty="0" err="1">
                <a:solidFill>
                  <a:schemeClr val="tx1"/>
                </a:solidFill>
                <a:ea typeface="Segoe UI" pitchFamily="34" charset="0"/>
                <a:cs typeface="Segoe UI" pitchFamily="34" charset="0"/>
              </a:rPr>
              <a:t>enable</a:t>
            </a:r>
            <a:r>
              <a:rPr lang="da-DK" sz="2800" dirty="0">
                <a:solidFill>
                  <a:schemeClr val="tx1"/>
                </a:solidFill>
                <a:ea typeface="Segoe UI" pitchFamily="34" charset="0"/>
                <a:cs typeface="Segoe UI" pitchFamily="34" charset="0"/>
              </a:rPr>
              <a:t> interface </a:t>
            </a:r>
            <a:r>
              <a:rPr lang="da-DK" sz="2800" dirty="0" err="1">
                <a:solidFill>
                  <a:schemeClr val="tx1"/>
                </a:solidFill>
                <a:ea typeface="Segoe UI" pitchFamily="34" charset="0"/>
                <a:cs typeface="Segoe UI" pitchFamily="34" charset="0"/>
              </a:rPr>
              <a:t>if</a:t>
            </a:r>
            <a:r>
              <a:rPr lang="da-DK" sz="2800" dirty="0">
                <a:solidFill>
                  <a:schemeClr val="tx1"/>
                </a:solidFill>
                <a:ea typeface="Segoe UI" pitchFamily="34" charset="0"/>
                <a:cs typeface="Segoe UI" pitchFamily="34" charset="0"/>
              </a:rPr>
              <a:t> </a:t>
            </a:r>
            <a:r>
              <a:rPr lang="da-DK" sz="2800" dirty="0" err="1">
                <a:solidFill>
                  <a:schemeClr val="tx1"/>
                </a:solidFill>
                <a:ea typeface="Segoe UI" pitchFamily="34" charset="0"/>
                <a:cs typeface="Segoe UI" pitchFamily="34" charset="0"/>
              </a:rPr>
              <a:t>needed</a:t>
            </a:r>
            <a:endParaRPr lang="da-DK" sz="2800" dirty="0">
              <a:solidFill>
                <a:schemeClr val="tx1"/>
              </a:solidFill>
              <a:ea typeface="Segoe UI" pitchFamily="34" charset="0"/>
              <a:cs typeface="Segoe UI" pitchFamily="34" charset="0"/>
            </a:endParaRPr>
          </a:p>
        </p:txBody>
      </p:sp>
      <p:sp>
        <p:nvSpPr>
          <p:cNvPr id="12" name="Rectangle 11"/>
          <p:cNvSpPr/>
          <p:nvPr/>
        </p:nvSpPr>
        <p:spPr bwMode="auto">
          <a:xfrm>
            <a:off x="1462916" y="5134358"/>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bg1"/>
                </a:solidFill>
                <a:ea typeface="Segoe UI" pitchFamily="34" charset="0"/>
                <a:cs typeface="Segoe UI" pitchFamily="34" charset="0"/>
              </a:rPr>
              <a:t>Use</a:t>
            </a:r>
            <a:r>
              <a:rPr lang="da-DK" sz="2800" dirty="0">
                <a:solidFill>
                  <a:schemeClr val="bg1"/>
                </a:solidFill>
                <a:ea typeface="Segoe UI" pitchFamily="34" charset="0"/>
                <a:cs typeface="Segoe UI" pitchFamily="34" charset="0"/>
              </a:rPr>
              <a:t> an </a:t>
            </a:r>
            <a:r>
              <a:rPr lang="da-DK" sz="2800" dirty="0" err="1">
                <a:solidFill>
                  <a:schemeClr val="bg1"/>
                </a:solidFill>
                <a:ea typeface="Segoe UI" pitchFamily="34" charset="0"/>
                <a:cs typeface="Segoe UI" pitchFamily="34" charset="0"/>
              </a:rPr>
              <a:t>IoC</a:t>
            </a:r>
            <a:r>
              <a:rPr lang="da-DK" sz="2800" dirty="0">
                <a:solidFill>
                  <a:schemeClr val="bg1"/>
                </a:solidFill>
                <a:ea typeface="Segoe UI" pitchFamily="34" charset="0"/>
                <a:cs typeface="Segoe UI" pitchFamily="34" charset="0"/>
              </a:rPr>
              <a:t> container</a:t>
            </a:r>
          </a:p>
        </p:txBody>
      </p:sp>
    </p:spTree>
    <p:extLst>
      <p:ext uri="{BB962C8B-B14F-4D97-AF65-F5344CB8AC3E}">
        <p14:creationId xmlns:p14="http://schemas.microsoft.com/office/powerpoint/2010/main" val="15150095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When</a:t>
            </a:r>
            <a:r>
              <a:rPr lang="da-DK" dirty="0"/>
              <a:t> interface not </a:t>
            </a:r>
            <a:r>
              <a:rPr lang="da-DK" dirty="0" err="1"/>
              <a:t>possible</a:t>
            </a:r>
            <a:r>
              <a:rPr lang="da-DK" dirty="0"/>
              <a:t> </a:t>
            </a:r>
            <a:r>
              <a:rPr lang="da-DK" dirty="0" err="1"/>
              <a:t>directly</a:t>
            </a:r>
            <a:r>
              <a:rPr lang="da-DK" dirty="0"/>
              <a:t>, </a:t>
            </a:r>
            <a:r>
              <a:rPr lang="da-DK" dirty="0" err="1"/>
              <a:t>use</a:t>
            </a:r>
            <a:r>
              <a:rPr lang="da-DK" dirty="0"/>
              <a:t> Adapter pattern</a:t>
            </a:r>
          </a:p>
        </p:txBody>
      </p:sp>
      <p:sp>
        <p:nvSpPr>
          <p:cNvPr id="3" name="Rectangle 2"/>
          <p:cNvSpPr/>
          <p:nvPr/>
        </p:nvSpPr>
        <p:spPr>
          <a:xfrm>
            <a:off x="1554355" y="3131506"/>
            <a:ext cx="5805925" cy="203132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sealed</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FoolishService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5760549" y="2034238"/>
            <a:ext cx="2925620" cy="636870"/>
          </a:xfrm>
          <a:prstGeom prst="wedgeRectCallout">
            <a:avLst>
              <a:gd name="adj1" fmla="val -82220"/>
              <a:gd name="adj2" fmla="val 13533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96088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When</a:t>
            </a:r>
            <a:r>
              <a:rPr lang="da-DK" dirty="0"/>
              <a:t> interface not </a:t>
            </a:r>
            <a:r>
              <a:rPr lang="da-DK" dirty="0" err="1"/>
              <a:t>possible</a:t>
            </a:r>
            <a:r>
              <a:rPr lang="da-DK" dirty="0"/>
              <a:t> </a:t>
            </a:r>
            <a:r>
              <a:rPr lang="da-DK" dirty="0" err="1"/>
              <a:t>directly</a:t>
            </a:r>
            <a:r>
              <a:rPr lang="da-DK" dirty="0"/>
              <a:t>, </a:t>
            </a:r>
            <a:r>
              <a:rPr lang="da-DK" dirty="0" err="1"/>
              <a:t>use</a:t>
            </a:r>
            <a:r>
              <a:rPr lang="da-DK" dirty="0"/>
              <a:t> Adapter pattern II</a:t>
            </a:r>
            <a:endParaRPr lang="da-DK" dirty="0"/>
          </a:p>
        </p:txBody>
      </p:sp>
      <p:sp>
        <p:nvSpPr>
          <p:cNvPr id="3" name="Rectangle 2"/>
          <p:cNvSpPr/>
          <p:nvPr/>
        </p:nvSpPr>
        <p:spPr>
          <a:xfrm>
            <a:off x="227910" y="2491433"/>
            <a:ext cx="8870742" cy="369331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FoolishServiceAdapter</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readonly</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FoolishService</a:t>
            </a:r>
            <a:r>
              <a:rPr lang="en-US" dirty="0">
                <a:solidFill>
                  <a:srgbClr val="000000"/>
                </a:solidFill>
                <a:latin typeface="Consolas" panose="020B0609020204030204" pitchFamily="49" charset="0"/>
              </a:rPr>
              <a:t> _service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FoolishService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_</a:t>
            </a:r>
            <a:r>
              <a:rPr lang="da-DK" dirty="0" err="1">
                <a:solidFill>
                  <a:srgbClr val="000000"/>
                </a:solidFill>
                <a:latin typeface="Consolas" panose="020B0609020204030204" pitchFamily="49" charset="0"/>
              </a:rPr>
              <a:t>service.Update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foo</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2416399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209" y="1221503"/>
            <a:ext cx="8778240" cy="1902059"/>
          </a:xfrm>
        </p:spPr>
        <p:txBody>
          <a:bodyPr/>
          <a:lstStyle/>
          <a:p>
            <a:pPr marL="0" indent="0">
              <a:buNone/>
            </a:pPr>
            <a:r>
              <a:rPr lang="da-DK" dirty="0">
                <a:solidFill>
                  <a:schemeClr val="bg1"/>
                </a:solidFill>
              </a:rPr>
              <a:t>Single </a:t>
            </a:r>
            <a:r>
              <a:rPr lang="da-DK" dirty="0" err="1">
                <a:solidFill>
                  <a:schemeClr val="bg1"/>
                </a:solidFill>
              </a:rPr>
              <a:t>Responsibility</a:t>
            </a:r>
            <a:r>
              <a:rPr lang="da-DK" dirty="0">
                <a:solidFill>
                  <a:schemeClr val="bg1"/>
                </a:solidFill>
              </a:rPr>
              <a:t> </a:t>
            </a:r>
            <a:r>
              <a:rPr lang="da-DK" dirty="0" err="1">
                <a:solidFill>
                  <a:schemeClr val="bg1"/>
                </a:solidFill>
              </a:rPr>
              <a:t>Principle</a:t>
            </a:r>
            <a:endParaRPr lang="da-DK" dirty="0">
              <a:solidFill>
                <a:schemeClr val="bg1"/>
              </a:solidFill>
            </a:endParaRPr>
          </a:p>
          <a:p>
            <a:pPr marL="0" indent="0">
              <a:buNone/>
            </a:pPr>
            <a:r>
              <a:rPr lang="da-DK" dirty="0" err="1">
                <a:solidFill>
                  <a:schemeClr val="bg1"/>
                </a:solidFill>
              </a:rPr>
              <a:t>Only</a:t>
            </a:r>
            <a:r>
              <a:rPr lang="da-DK" dirty="0">
                <a:solidFill>
                  <a:schemeClr val="bg1"/>
                </a:solidFill>
              </a:rPr>
              <a:t> </a:t>
            </a:r>
            <a:r>
              <a:rPr lang="da-DK" dirty="0" err="1">
                <a:solidFill>
                  <a:schemeClr val="bg1"/>
                </a:solidFill>
              </a:rPr>
              <a:t>testing</a:t>
            </a:r>
            <a:r>
              <a:rPr lang="da-DK" dirty="0">
                <a:solidFill>
                  <a:schemeClr val="bg1"/>
                </a:solidFill>
              </a:rPr>
              <a:t> the ”System Under Test”</a:t>
            </a:r>
          </a:p>
          <a:p>
            <a:pPr marL="0" indent="0">
              <a:buNone/>
            </a:pPr>
            <a:r>
              <a:rPr lang="da-DK" dirty="0" err="1">
                <a:solidFill>
                  <a:schemeClr val="bg1"/>
                </a:solidFill>
              </a:rPr>
              <a:t>Use</a:t>
            </a:r>
            <a:r>
              <a:rPr lang="da-DK" dirty="0">
                <a:solidFill>
                  <a:schemeClr val="bg1"/>
                </a:solidFill>
              </a:rPr>
              <a:t> </a:t>
            </a:r>
            <a:r>
              <a:rPr lang="da-DK" dirty="0" err="1">
                <a:solidFill>
                  <a:schemeClr val="bg1"/>
                </a:solidFill>
              </a:rPr>
              <a:t>either</a:t>
            </a:r>
            <a:r>
              <a:rPr lang="da-DK" dirty="0">
                <a:solidFill>
                  <a:schemeClr val="bg1"/>
                </a:solidFill>
              </a:rPr>
              <a:t> </a:t>
            </a:r>
            <a:r>
              <a:rPr lang="da-DK" dirty="0" err="1">
                <a:solidFill>
                  <a:schemeClr val="bg1"/>
                </a:solidFill>
              </a:rPr>
              <a:t>mocks</a:t>
            </a:r>
            <a:r>
              <a:rPr lang="da-DK" dirty="0">
                <a:solidFill>
                  <a:schemeClr val="bg1"/>
                </a:solidFill>
              </a:rPr>
              <a:t> or stubs</a:t>
            </a:r>
          </a:p>
        </p:txBody>
      </p:sp>
      <p:sp>
        <p:nvSpPr>
          <p:cNvPr id="2" name="Title 1"/>
          <p:cNvSpPr>
            <a:spLocks noGrp="1"/>
          </p:cNvSpPr>
          <p:nvPr>
            <p:ph type="title"/>
          </p:nvPr>
        </p:nvSpPr>
        <p:spPr/>
        <p:txBody>
          <a:bodyPr/>
          <a:lstStyle/>
          <a:p>
            <a:r>
              <a:rPr lang="da-DK" dirty="0" err="1">
                <a:solidFill>
                  <a:schemeClr val="bg1"/>
                </a:solidFill>
              </a:rPr>
              <a:t>Testing</a:t>
            </a:r>
            <a:endParaRPr lang="da-DK" dirty="0">
              <a:solidFill>
                <a:schemeClr val="bg1"/>
              </a:solidFill>
            </a:endParaRPr>
          </a:p>
        </p:txBody>
      </p:sp>
    </p:spTree>
    <p:extLst>
      <p:ext uri="{BB962C8B-B14F-4D97-AF65-F5344CB8AC3E}">
        <p14:creationId xmlns:p14="http://schemas.microsoft.com/office/powerpoint/2010/main" val="39453501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endParaRPr lang="da-DK" dirty="0"/>
          </a:p>
        </p:txBody>
      </p:sp>
      <p:sp>
        <p:nvSpPr>
          <p:cNvPr id="4" name="Rectangle 3"/>
          <p:cNvSpPr/>
          <p:nvPr/>
        </p:nvSpPr>
        <p:spPr>
          <a:xfrm>
            <a:off x="1543038" y="2308555"/>
            <a:ext cx="6240486" cy="3139321"/>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5760549" y="1028409"/>
            <a:ext cx="2285975" cy="640074"/>
          </a:xfrm>
          <a:prstGeom prst="wedgeRectCallout">
            <a:avLst>
              <a:gd name="adj1" fmla="val -98262"/>
              <a:gd name="adj2" fmla="val 14081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Test stub</a:t>
            </a:r>
          </a:p>
        </p:txBody>
      </p:sp>
    </p:spTree>
    <p:extLst>
      <p:ext uri="{BB962C8B-B14F-4D97-AF65-F5344CB8AC3E}">
        <p14:creationId xmlns:p14="http://schemas.microsoft.com/office/powerpoint/2010/main" val="30191984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r>
              <a:rPr lang="da-DK" dirty="0"/>
              <a:t> II</a:t>
            </a:r>
          </a:p>
        </p:txBody>
      </p:sp>
      <p:sp>
        <p:nvSpPr>
          <p:cNvPr id="5" name="Rectangle 4"/>
          <p:cNvSpPr/>
          <p:nvPr/>
        </p:nvSpPr>
        <p:spPr>
          <a:xfrm>
            <a:off x="227910" y="1759921"/>
            <a:ext cx="8870742" cy="4247317"/>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a:t>
            </a:r>
            <a:r>
              <a:rPr lang="en-US" dirty="0" err="1">
                <a:solidFill>
                  <a:srgbClr val="000000"/>
                </a:solidFill>
                <a:latin typeface="Consolas" panose="020B0609020204030204" pitchFamily="49" charset="0"/>
              </a:rPr>
              <a:t>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750575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endParaRPr lang="da-DK" dirty="0"/>
          </a:p>
        </p:txBody>
      </p:sp>
      <p:sp>
        <p:nvSpPr>
          <p:cNvPr id="4" name="Rectangle 3"/>
          <p:cNvSpPr/>
          <p:nvPr/>
        </p:nvSpPr>
        <p:spPr>
          <a:xfrm>
            <a:off x="261011" y="1759921"/>
            <a:ext cx="880454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err="1">
                <a:solidFill>
                  <a:srgbClr val="000000"/>
                </a:solidFill>
                <a:latin typeface="Consolas" panose="020B0609020204030204" pitchFamily="49" charset="0"/>
              </a:rPr>
              <a:t>mock.Object</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
        <p:nvSpPr>
          <p:cNvPr id="5" name="Speech Bubble: Rectangle 4"/>
          <p:cNvSpPr/>
          <p:nvPr/>
        </p:nvSpPr>
        <p:spPr bwMode="auto">
          <a:xfrm>
            <a:off x="6309184" y="1119847"/>
            <a:ext cx="2742742" cy="640074"/>
          </a:xfrm>
          <a:prstGeom prst="wedgeRectCallout">
            <a:avLst>
              <a:gd name="adj1" fmla="val -69162"/>
              <a:gd name="adj2" fmla="val 30918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Mock</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using</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Moq</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45146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r>
              <a:rPr lang="da-DK" dirty="0"/>
              <a:t> II</a:t>
            </a:r>
          </a:p>
        </p:txBody>
      </p:sp>
      <p:sp>
        <p:nvSpPr>
          <p:cNvPr id="4" name="Rectangle 3"/>
          <p:cNvSpPr/>
          <p:nvPr/>
        </p:nvSpPr>
        <p:spPr>
          <a:xfrm>
            <a:off x="228651" y="1577043"/>
            <a:ext cx="886926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DoWork_when_IFooService_Update_true_returns_true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(m =&gt; </a:t>
            </a:r>
            <a:r>
              <a:rPr lang="en-US" dirty="0" err="1">
                <a:solidFill>
                  <a:srgbClr val="000000"/>
                </a:solidFill>
                <a:latin typeface="Consolas" panose="020B0609020204030204" pitchFamily="49" charset="0"/>
              </a:rPr>
              <a:t>m.Update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It</a:t>
            </a:r>
            <a:r>
              <a:rPr lang="en-US" dirty="0" err="1">
                <a:solidFill>
                  <a:srgbClr val="000000"/>
                </a:solidFill>
                <a:latin typeface="Consolas" panose="020B0609020204030204" pitchFamily="49" charset="0"/>
              </a:rPr>
              <a:t>.IsAny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&gt;())).Returns(</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mock.Object</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.True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Speech Bubble: Rectangle 4"/>
          <p:cNvSpPr/>
          <p:nvPr/>
        </p:nvSpPr>
        <p:spPr bwMode="auto">
          <a:xfrm>
            <a:off x="5669110" y="463935"/>
            <a:ext cx="3291376" cy="640074"/>
          </a:xfrm>
          <a:prstGeom prst="wedgeRectCallout">
            <a:avLst>
              <a:gd name="adj1" fmla="val -46540"/>
              <a:gd name="adj2" fmla="val 38877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Configure</a:t>
            </a:r>
            <a:r>
              <a:rPr lang="da-DK" sz="2400" dirty="0">
                <a:gradFill>
                  <a:gsLst>
                    <a:gs pos="0">
                      <a:srgbClr val="FFFFFF"/>
                    </a:gs>
                    <a:gs pos="100000">
                      <a:srgbClr val="FFFFFF"/>
                    </a:gs>
                  </a:gsLst>
                  <a:lin ang="5400000" scaled="0"/>
                </a:gradFill>
                <a:ea typeface="Segoe UI" pitchFamily="34" charset="0"/>
                <a:cs typeface="Segoe UI" pitchFamily="34" charset="0"/>
              </a:rPr>
              <a:t> the </a:t>
            </a:r>
            <a:r>
              <a:rPr lang="da-DK" sz="2400" dirty="0" err="1">
                <a:gradFill>
                  <a:gsLst>
                    <a:gs pos="0">
                      <a:srgbClr val="FFFFFF"/>
                    </a:gs>
                    <a:gs pos="100000">
                      <a:srgbClr val="FFFFFF"/>
                    </a:gs>
                  </a:gsLst>
                  <a:lin ang="5400000" scaled="0"/>
                </a:gradFill>
                <a:ea typeface="Segoe UI" pitchFamily="34" charset="0"/>
                <a:cs typeface="Segoe UI" pitchFamily="34" charset="0"/>
              </a:rPr>
              <a:t>mock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34369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 y="0"/>
            <a:ext cx="9326033" cy="6994525"/>
          </a:xfrm>
          <a:prstGeom prst="rect">
            <a:avLst/>
          </a:prstGeom>
        </p:spPr>
      </p:pic>
      <p:sp>
        <p:nvSpPr>
          <p:cNvPr id="5" name="Rectangle 4"/>
          <p:cNvSpPr/>
          <p:nvPr/>
        </p:nvSpPr>
        <p:spPr>
          <a:xfrm>
            <a:off x="6474" y="6697627"/>
            <a:ext cx="9143900" cy="276999"/>
          </a:xfrm>
          <a:prstGeom prst="rect">
            <a:avLst/>
          </a:prstGeom>
        </p:spPr>
        <p:txBody>
          <a:bodyPr wrap="square">
            <a:spAutoFit/>
          </a:bodyPr>
          <a:lstStyle/>
          <a:p>
            <a:r>
              <a:rPr lang="da-DK" sz="1200" dirty="0">
                <a:hlinkClick r:id="rId3"/>
              </a:rPr>
              <a:t>http://dwiardiirawan.com/index.php/2016/05/18/what-is-dependency-injection-and-what-are-the-advantage/</a:t>
            </a:r>
            <a:r>
              <a:rPr lang="da-DK" sz="1200" dirty="0"/>
              <a:t> </a:t>
            </a:r>
            <a:endParaRPr lang="da-DK" sz="1200" dirty="0"/>
          </a:p>
        </p:txBody>
      </p:sp>
    </p:spTree>
    <p:extLst>
      <p:ext uri="{BB962C8B-B14F-4D97-AF65-F5344CB8AC3E}">
        <p14:creationId xmlns:p14="http://schemas.microsoft.com/office/powerpoint/2010/main" val="37093669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30992041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Testing</a:t>
            </a:r>
            <a:r>
              <a:rPr lang="da-DK" dirty="0"/>
              <a:t> </a:t>
            </a:r>
            <a:br>
              <a:rPr lang="da-DK" dirty="0"/>
            </a:br>
            <a:r>
              <a:rPr lang="da-DK" dirty="0" err="1"/>
              <a:t>Entity</a:t>
            </a:r>
            <a:r>
              <a:rPr lang="da-DK" dirty="0"/>
              <a:t> Framework</a:t>
            </a:r>
          </a:p>
        </p:txBody>
      </p:sp>
    </p:spTree>
    <p:extLst>
      <p:ext uri="{BB962C8B-B14F-4D97-AF65-F5344CB8AC3E}">
        <p14:creationId xmlns:p14="http://schemas.microsoft.com/office/powerpoint/2010/main" val="33876304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spTree>
    <p:extLst>
      <p:ext uri="{BB962C8B-B14F-4D97-AF65-F5344CB8AC3E}">
        <p14:creationId xmlns:p14="http://schemas.microsoft.com/office/powerpoint/2010/main" val="12114108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Dependency</a:t>
            </a:r>
            <a:r>
              <a:rPr lang="da-DK" dirty="0">
                <a:solidFill>
                  <a:schemeClr val="bg1"/>
                </a:solidFill>
              </a:rPr>
              <a:t> </a:t>
            </a:r>
            <a:r>
              <a:rPr lang="da-DK" dirty="0" err="1">
                <a:solidFill>
                  <a:schemeClr val="bg1"/>
                </a:solidFill>
              </a:rPr>
              <a:t>Injection</a:t>
            </a:r>
            <a:r>
              <a:rPr lang="da-DK" dirty="0">
                <a:solidFill>
                  <a:schemeClr val="bg1"/>
                </a:solidFill>
              </a:rPr>
              <a:t> (DI)</a:t>
            </a:r>
          </a:p>
        </p:txBody>
      </p:sp>
      <p:sp>
        <p:nvSpPr>
          <p:cNvPr id="5" name="Text Placeholder 4"/>
          <p:cNvSpPr>
            <a:spLocks noGrp="1"/>
          </p:cNvSpPr>
          <p:nvPr>
            <p:ph type="body" sz="quarter" idx="10"/>
          </p:nvPr>
        </p:nvSpPr>
        <p:spPr>
          <a:xfrm>
            <a:off x="274209" y="1212850"/>
            <a:ext cx="8778240" cy="1181862"/>
          </a:xfrm>
        </p:spPr>
        <p:txBody>
          <a:bodyPr/>
          <a:lstStyle/>
          <a:p>
            <a:r>
              <a:rPr lang="da-DK" dirty="0">
                <a:solidFill>
                  <a:schemeClr val="bg1"/>
                </a:solidFill>
              </a:rPr>
              <a:t>Software design pattern </a:t>
            </a:r>
            <a:r>
              <a:rPr lang="da-DK" dirty="0" err="1">
                <a:solidFill>
                  <a:schemeClr val="bg1"/>
                </a:solidFill>
              </a:rPr>
              <a:t>which</a:t>
            </a:r>
            <a:r>
              <a:rPr lang="da-DK" dirty="0">
                <a:solidFill>
                  <a:schemeClr val="bg1"/>
                </a:solidFill>
              </a:rPr>
              <a:t> </a:t>
            </a:r>
            <a:r>
              <a:rPr lang="da-DK" dirty="0" err="1">
                <a:solidFill>
                  <a:schemeClr val="bg1"/>
                </a:solidFill>
              </a:rPr>
              <a:t>implements</a:t>
            </a:r>
            <a:r>
              <a:rPr lang="da-DK" dirty="0">
                <a:solidFill>
                  <a:schemeClr val="bg1"/>
                </a:solidFill>
              </a:rPr>
              <a:t> Inversion of Control (</a:t>
            </a:r>
            <a:r>
              <a:rPr lang="da-DK" dirty="0" err="1">
                <a:solidFill>
                  <a:schemeClr val="bg1"/>
                </a:solidFill>
              </a:rPr>
              <a:t>IoC</a:t>
            </a:r>
            <a:r>
              <a:rPr lang="da-DK" dirty="0">
                <a:solidFill>
                  <a:schemeClr val="bg1"/>
                </a:solidFill>
              </a:rPr>
              <a:t>)</a:t>
            </a:r>
          </a:p>
        </p:txBody>
      </p:sp>
      <p:sp>
        <p:nvSpPr>
          <p:cNvPr id="6" name="Rectangle 5"/>
          <p:cNvSpPr/>
          <p:nvPr/>
        </p:nvSpPr>
        <p:spPr bwMode="auto">
          <a:xfrm>
            <a:off x="1280037" y="2765750"/>
            <a:ext cx="2103097"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Constructor</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394793" y="3405823"/>
            <a:ext cx="2651731" cy="10058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Property (setter)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057268" y="4320213"/>
            <a:ext cx="2651731" cy="100582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13052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050" y="295275"/>
            <a:ext cx="8778875" cy="6036596"/>
          </a:xfrm>
        </p:spPr>
        <p:txBody>
          <a:bodyPr/>
          <a:lstStyle/>
          <a:p>
            <a:r>
              <a:rPr lang="da-DK" dirty="0" err="1">
                <a:solidFill>
                  <a:schemeClr val="bg1"/>
                </a:solidFill>
              </a:rPr>
              <a:t>Structered</a:t>
            </a:r>
            <a:r>
              <a:rPr lang="da-DK" dirty="0">
                <a:solidFill>
                  <a:schemeClr val="bg1"/>
                </a:solidFill>
              </a:rPr>
              <a:t> </a:t>
            </a:r>
            <a:r>
              <a:rPr lang="da-DK" dirty="0" err="1">
                <a:solidFill>
                  <a:schemeClr val="bg1"/>
                </a:solidFill>
              </a:rPr>
              <a:t>readable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Testable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Dependency</a:t>
            </a:r>
            <a:r>
              <a:rPr lang="da-DK" dirty="0">
                <a:solidFill>
                  <a:schemeClr val="bg1"/>
                </a:solidFill>
              </a:rPr>
              <a:t> Inversion </a:t>
            </a:r>
            <a:r>
              <a:rPr lang="da-DK" dirty="0" err="1">
                <a:solidFill>
                  <a:schemeClr val="bg1"/>
                </a:solidFill>
              </a:rPr>
              <a:t>Principle</a:t>
            </a:r>
            <a:br>
              <a:rPr lang="da-DK" dirty="0">
                <a:solidFill>
                  <a:schemeClr val="bg1"/>
                </a:solidFill>
              </a:rPr>
            </a:br>
            <a:r>
              <a:rPr lang="da-DK" dirty="0">
                <a:solidFill>
                  <a:schemeClr val="bg1"/>
                </a:solidFill>
              </a:rPr>
              <a:t>Separation of </a:t>
            </a:r>
            <a:r>
              <a:rPr lang="da-DK" dirty="0" err="1">
                <a:solidFill>
                  <a:schemeClr val="bg1"/>
                </a:solidFill>
              </a:rPr>
              <a:t>Concerns</a:t>
            </a:r>
            <a:br>
              <a:rPr lang="da-DK" dirty="0">
                <a:solidFill>
                  <a:schemeClr val="bg1"/>
                </a:solidFill>
              </a:rPr>
            </a:br>
            <a:br>
              <a:rPr lang="da-DK" dirty="0">
                <a:solidFill>
                  <a:schemeClr val="bg1"/>
                </a:solidFill>
              </a:rPr>
            </a:br>
            <a:r>
              <a:rPr lang="da-DK" dirty="0">
                <a:solidFill>
                  <a:schemeClr val="bg1"/>
                </a:solidFill>
              </a:rPr>
              <a:t>Rock SOLID!!!</a:t>
            </a:r>
            <a:br>
              <a:rPr lang="da-DK" dirty="0">
                <a:solidFill>
                  <a:schemeClr val="bg1"/>
                </a:solidFill>
              </a:rPr>
            </a:br>
            <a:br>
              <a:rPr lang="da-DK" dirty="0">
                <a:solidFill>
                  <a:schemeClr val="bg1"/>
                </a:solidFill>
              </a:rPr>
            </a:br>
            <a:r>
              <a:rPr lang="da-DK" dirty="0">
                <a:solidFill>
                  <a:schemeClr val="bg1"/>
                </a:solidFill>
              </a:rPr>
              <a:t>AWESOME!!</a:t>
            </a:r>
            <a:br>
              <a:rPr lang="da-DK" dirty="0">
                <a:solidFill>
                  <a:schemeClr val="bg1"/>
                </a:solidFill>
              </a:rPr>
            </a:br>
            <a:endParaRPr lang="da-DK" dirty="0">
              <a:solidFill>
                <a:schemeClr val="bg1"/>
              </a:solidFill>
            </a:endParaRPr>
          </a:p>
        </p:txBody>
      </p:sp>
      <p:sp>
        <p:nvSpPr>
          <p:cNvPr id="3" name="Speech Bubble: Rectangle 2"/>
          <p:cNvSpPr/>
          <p:nvPr/>
        </p:nvSpPr>
        <p:spPr bwMode="auto">
          <a:xfrm>
            <a:off x="5851988" y="349726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344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2551" y="3394201"/>
            <a:ext cx="5621461"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err="1">
                <a:solidFill>
                  <a:srgbClr val="2B91AF"/>
                </a:solidFill>
                <a:latin typeface="Consolas" panose="020B0609020204030204" pitchFamily="49" charset="0"/>
              </a:rPr>
              <a:t>Foo</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foo</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a:t>
            </a:r>
            <a:endParaRPr lang="da-DK" dirty="0"/>
          </a:p>
        </p:txBody>
      </p:sp>
      <p:sp>
        <p:nvSpPr>
          <p:cNvPr id="5" name="Title 4"/>
          <p:cNvSpPr>
            <a:spLocks noGrp="1"/>
          </p:cNvSpPr>
          <p:nvPr>
            <p:ph type="title"/>
          </p:nvPr>
        </p:nvSpPr>
        <p:spPr/>
        <p:txBody>
          <a:bodyPr/>
          <a:lstStyle/>
          <a:p>
            <a:r>
              <a:rPr lang="da-DK" dirty="0"/>
              <a:t>Programming to interface, not </a:t>
            </a:r>
            <a:r>
              <a:rPr lang="da-DK" dirty="0" err="1"/>
              <a:t>implementation</a:t>
            </a:r>
            <a:r>
              <a:rPr lang="da-DK" dirty="0"/>
              <a:t>…</a:t>
            </a:r>
          </a:p>
        </p:txBody>
      </p:sp>
    </p:spTree>
    <p:extLst>
      <p:ext uri="{BB962C8B-B14F-4D97-AF65-F5344CB8AC3E}">
        <p14:creationId xmlns:p14="http://schemas.microsoft.com/office/powerpoint/2010/main" val="19542026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Constructor</a:t>
            </a:r>
            <a:r>
              <a:rPr lang="da-DK" dirty="0"/>
              <a:t> </a:t>
            </a:r>
            <a:r>
              <a:rPr lang="da-DK" dirty="0" err="1"/>
              <a:t>Injection</a:t>
            </a:r>
            <a:endParaRPr lang="da-DK" dirty="0"/>
          </a:p>
        </p:txBody>
      </p:sp>
      <p:sp>
        <p:nvSpPr>
          <p:cNvPr id="3" name="Rectangle 2"/>
          <p:cNvSpPr/>
          <p:nvPr/>
        </p:nvSpPr>
        <p:spPr>
          <a:xfrm>
            <a:off x="457087" y="1302726"/>
            <a:ext cx="6081273" cy="5355312"/>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readonly</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8000"/>
                </a:solidFill>
                <a:latin typeface="Consolas" panose="020B0609020204030204" pitchFamily="49" charset="0"/>
              </a:rPr>
              <a:t>        //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6368098" y="148560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p:cNvSpPr/>
          <p:nvPr/>
        </p:nvSpPr>
        <p:spPr bwMode="auto">
          <a:xfrm>
            <a:off x="5943427" y="2857189"/>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8"/>
          <p:cNvSpPr/>
          <p:nvPr/>
        </p:nvSpPr>
        <p:spPr bwMode="auto">
          <a:xfrm>
            <a:off x="5760549" y="5417481"/>
            <a:ext cx="2925620" cy="914390"/>
          </a:xfrm>
          <a:prstGeom prst="wedgeRectCallout">
            <a:avLst>
              <a:gd name="adj1" fmla="val -116153"/>
              <a:gd name="adj2" fmla="val -5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Remember</a:t>
            </a:r>
            <a:r>
              <a:rPr lang="da-DK" sz="2400" dirty="0">
                <a:gradFill>
                  <a:gsLst>
                    <a:gs pos="0">
                      <a:srgbClr val="FFFFFF"/>
                    </a:gs>
                    <a:gs pos="100000">
                      <a:srgbClr val="FFFFFF"/>
                    </a:gs>
                  </a:gsLst>
                  <a:lin ang="5400000" scaled="0"/>
                </a:gradFill>
                <a:ea typeface="Segoe UI" pitchFamily="34" charset="0"/>
                <a:cs typeface="Segoe UI" pitchFamily="34" charset="0"/>
              </a:rPr>
              <a:t> to </a:t>
            </a:r>
            <a:r>
              <a:rPr lang="da-DK" sz="2400" dirty="0" err="1">
                <a:gradFill>
                  <a:gsLst>
                    <a:gs pos="0">
                      <a:srgbClr val="FFFFFF"/>
                    </a:gs>
                    <a:gs pos="100000">
                      <a:srgbClr val="FFFFFF"/>
                    </a:gs>
                  </a:gsLst>
                  <a:lin ang="5400000" scaled="0"/>
                </a:gradFill>
                <a:ea typeface="Segoe UI" pitchFamily="34" charset="0"/>
                <a:cs typeface="Segoe UI" pitchFamily="34" charset="0"/>
              </a:rPr>
              <a:t>call</a:t>
            </a:r>
            <a:r>
              <a:rPr lang="da-DK" sz="2400" dirty="0">
                <a:gradFill>
                  <a:gsLst>
                    <a:gs pos="0">
                      <a:srgbClr val="FFFFFF"/>
                    </a:gs>
                    <a:gs pos="100000">
                      <a:srgbClr val="FFFFFF"/>
                    </a:gs>
                  </a:gsLst>
                  <a:lin ang="5400000" scaled="0"/>
                </a:gradFill>
                <a:ea typeface="Segoe UI" pitchFamily="34" charset="0"/>
                <a:cs typeface="Segoe UI" pitchFamily="34" charset="0"/>
              </a:rPr>
              <a:t> Dispose…</a:t>
            </a:r>
          </a:p>
        </p:txBody>
      </p:sp>
    </p:spTree>
    <p:extLst>
      <p:ext uri="{BB962C8B-B14F-4D97-AF65-F5344CB8AC3E}">
        <p14:creationId xmlns:p14="http://schemas.microsoft.com/office/powerpoint/2010/main" val="37052762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Property </a:t>
            </a:r>
            <a:r>
              <a:rPr lang="da-DK" dirty="0" err="1"/>
              <a:t>Injection</a:t>
            </a:r>
            <a:endParaRPr lang="da-DK" dirty="0"/>
          </a:p>
        </p:txBody>
      </p:sp>
      <p:sp>
        <p:nvSpPr>
          <p:cNvPr id="3" name="Rectangle 2"/>
          <p:cNvSpPr/>
          <p:nvPr/>
        </p:nvSpPr>
        <p:spPr>
          <a:xfrm>
            <a:off x="960002" y="1942799"/>
            <a:ext cx="7406559" cy="397031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1212850"/>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5" name="Speech Bubble: Rectangle 4"/>
          <p:cNvSpPr/>
          <p:nvPr/>
        </p:nvSpPr>
        <p:spPr bwMode="auto">
          <a:xfrm>
            <a:off x="5760549" y="5417481"/>
            <a:ext cx="2925620" cy="914390"/>
          </a:xfrm>
          <a:prstGeom prst="wedgeRectCallout">
            <a:avLst>
              <a:gd name="adj1" fmla="val -92265"/>
              <a:gd name="adj2" fmla="val -7321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Dispose with the King…</a:t>
            </a:r>
          </a:p>
        </p:txBody>
      </p:sp>
    </p:spTree>
    <p:extLst>
      <p:ext uri="{BB962C8B-B14F-4D97-AF65-F5344CB8AC3E}">
        <p14:creationId xmlns:p14="http://schemas.microsoft.com/office/powerpoint/2010/main" val="5488867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endParaRPr lang="da-DK" dirty="0"/>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392713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a:t>
            </a:r>
          </a:p>
        </p:txBody>
      </p:sp>
      <p:sp>
        <p:nvSpPr>
          <p:cNvPr id="3" name="Rectangle 2"/>
          <p:cNvSpPr/>
          <p:nvPr/>
        </p:nvSpPr>
        <p:spPr>
          <a:xfrm>
            <a:off x="182770" y="1394165"/>
            <a:ext cx="8778144" cy="5355312"/>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 </a:t>
            </a:r>
            <a:r>
              <a:rPr lang="en-US" dirty="0" err="1">
                <a:solidFill>
                  <a:srgbClr val="2B91AF"/>
                </a:solidFill>
                <a:latin typeface="Consolas" panose="020B0609020204030204" pitchFamily="49" charset="0"/>
              </a:rPr>
              <a:t>IDisposable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5669110" y="4107404"/>
            <a:ext cx="2925620" cy="914390"/>
          </a:xfrm>
          <a:prstGeom prst="wedgeRectCallout">
            <a:avLst>
              <a:gd name="adj1" fmla="val -104544"/>
              <a:gd name="adj2" fmla="val -17893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73532005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17761</TotalTime>
  <Words>787</Words>
  <Application>Microsoft Office PowerPoint</Application>
  <PresentationFormat>Custom</PresentationFormat>
  <Paragraphs>205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Consolas</vt:lpstr>
      <vt:lpstr>Segoe UI</vt:lpstr>
      <vt:lpstr>Segoe UI Light</vt:lpstr>
      <vt:lpstr>Wingdings</vt:lpstr>
      <vt:lpstr>MSVID_White_4x3_2012-08-18</vt:lpstr>
      <vt:lpstr>C♯ Dependency Injection Unit Testing EF</vt:lpstr>
      <vt:lpstr>PowerPoint Presentation</vt:lpstr>
      <vt:lpstr>Dependency Injection (DI)</vt:lpstr>
      <vt:lpstr>Structered readable code Testable code Dependency Inversion Principle Separation of Concerns  Rock SOLID!!!  AWESOME!! </vt:lpstr>
      <vt:lpstr>Programming to interface, not implementation…</vt:lpstr>
      <vt:lpstr>Constructor Injection</vt:lpstr>
      <vt:lpstr>Property Injection</vt:lpstr>
      <vt:lpstr>Interface Injection</vt:lpstr>
      <vt:lpstr>Interface Injection II</vt:lpstr>
      <vt:lpstr>Interface Injection III</vt:lpstr>
      <vt:lpstr>Interface Injection IV</vt:lpstr>
      <vt:lpstr>Best practices</vt:lpstr>
      <vt:lpstr>When interface not possible directly, use Adapter pattern</vt:lpstr>
      <vt:lpstr>When interface not possible directly, use Adapter pattern II</vt:lpstr>
      <vt:lpstr>Testing</vt:lpstr>
      <vt:lpstr>Stub testing</vt:lpstr>
      <vt:lpstr>Stub testing II</vt:lpstr>
      <vt:lpstr>Mock testing</vt:lpstr>
      <vt:lpstr>Mock testing II</vt:lpstr>
      <vt:lpstr>Demo</vt:lpstr>
      <vt:lpstr>Testing  Entity Framework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176</cp:revision>
  <dcterms:created xsi:type="dcterms:W3CDTF">2012-05-22T07:38:31Z</dcterms:created>
  <dcterms:modified xsi:type="dcterms:W3CDTF">2016-09-28T16:45:09Z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