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3"/>
  </p:notesMasterIdLst>
  <p:handoutMasterIdLst>
    <p:handoutMasterId r:id="rId14"/>
  </p:handoutMasterIdLst>
  <p:sldIdLst>
    <p:sldId id="880" r:id="rId5"/>
    <p:sldId id="881" r:id="rId6"/>
    <p:sldId id="882" r:id="rId7"/>
    <p:sldId id="883" r:id="rId8"/>
    <p:sldId id="884" r:id="rId9"/>
    <p:sldId id="885" r:id="rId10"/>
    <p:sldId id="886" r:id="rId11"/>
    <p:sldId id="887" r:id="rId1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2"/>
            <p14:sldId id="883"/>
            <p14:sldId id="884"/>
            <p14:sldId id="885"/>
            <p14:sldId id="886"/>
            <p14:sldId id="887"/>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505050"/>
    <a:srgbClr val="00188F"/>
    <a:srgbClr val="0072C6"/>
    <a:srgbClr val="FF8C00"/>
    <a:srgbClr val="00FFFF"/>
    <a:srgbClr val="BA141A"/>
    <a:srgbClr val="442359"/>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73" d="100"/>
          <a:sy n="73" d="100"/>
        </p:scale>
        <p:origin x="33" y="27"/>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10/26/2016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10/26/2016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Design Patterns in Practice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a-DK" dirty="0">
                <a:solidFill>
                  <a:schemeClr val="bg1"/>
                </a:solidFill>
              </a:rPr>
              <a:t>Agenda</a:t>
            </a:r>
          </a:p>
        </p:txBody>
      </p:sp>
      <p:sp>
        <p:nvSpPr>
          <p:cNvPr id="8" name="Text Placeholder 7"/>
          <p:cNvSpPr>
            <a:spLocks noGrp="1"/>
          </p:cNvSpPr>
          <p:nvPr>
            <p:ph type="body" sz="quarter" idx="10"/>
          </p:nvPr>
        </p:nvSpPr>
        <p:spPr>
          <a:xfrm>
            <a:off x="273049" y="1211287"/>
            <a:ext cx="4206240" cy="7195816"/>
          </a:xfrm>
        </p:spPr>
        <p:txBody>
          <a:bodyPr/>
          <a:lstStyle/>
          <a:p>
            <a:pPr marL="0" indent="0">
              <a:buNone/>
            </a:pPr>
            <a:r>
              <a:rPr lang="en-US" dirty="0" err="1">
                <a:solidFill>
                  <a:schemeClr val="bg1"/>
                </a:solidFill>
              </a:rPr>
              <a:t>IoC</a:t>
            </a:r>
            <a:r>
              <a:rPr lang="en-US" dirty="0">
                <a:solidFill>
                  <a:schemeClr val="bg1"/>
                </a:solidFill>
              </a:rPr>
              <a:t> Container</a:t>
            </a:r>
          </a:p>
          <a:p>
            <a:pPr marL="0" indent="0">
              <a:buNone/>
            </a:pPr>
            <a:r>
              <a:rPr lang="en-US" dirty="0">
                <a:solidFill>
                  <a:schemeClr val="bg1"/>
                </a:solidFill>
              </a:rPr>
              <a:t>Adapter</a:t>
            </a:r>
          </a:p>
          <a:p>
            <a:pPr marL="0" indent="0">
              <a:buNone/>
            </a:pPr>
            <a:r>
              <a:rPr lang="en-US" dirty="0">
                <a:solidFill>
                  <a:schemeClr val="bg1"/>
                </a:solidFill>
              </a:rPr>
              <a:t>Factory Method</a:t>
            </a:r>
          </a:p>
          <a:p>
            <a:pPr marL="0" indent="0">
              <a:buNone/>
            </a:pPr>
            <a:r>
              <a:rPr lang="en-US" dirty="0">
                <a:solidFill>
                  <a:schemeClr val="bg1"/>
                </a:solidFill>
              </a:rPr>
              <a:t>Singleton</a:t>
            </a:r>
          </a:p>
          <a:p>
            <a:pPr marL="0" indent="0">
              <a:buNone/>
            </a:pPr>
            <a:r>
              <a:rPr lang="en-US" dirty="0">
                <a:solidFill>
                  <a:schemeClr val="bg1"/>
                </a:solidFill>
              </a:rPr>
              <a:t>Façade</a:t>
            </a:r>
          </a:p>
          <a:p>
            <a:pPr marL="0" indent="0">
              <a:buNone/>
            </a:pPr>
            <a:r>
              <a:rPr lang="en-US" dirty="0">
                <a:solidFill>
                  <a:schemeClr val="bg1"/>
                </a:solidFill>
              </a:rPr>
              <a:t>Composite</a:t>
            </a:r>
          </a:p>
          <a:p>
            <a:pPr marL="0" indent="0">
              <a:buNone/>
            </a:pPr>
            <a:r>
              <a:rPr lang="en-US" dirty="0">
                <a:solidFill>
                  <a:schemeClr val="bg1"/>
                </a:solidFill>
              </a:rPr>
              <a:t>Bridge</a:t>
            </a:r>
          </a:p>
          <a:p>
            <a:pPr marL="0" indent="0">
              <a:buNone/>
            </a:pPr>
            <a:r>
              <a:rPr lang="en-US" dirty="0">
                <a:solidFill>
                  <a:schemeClr val="bg1"/>
                </a:solidFill>
              </a:rPr>
              <a:t>Proxy</a:t>
            </a:r>
          </a:p>
          <a:p>
            <a:pPr marL="0" indent="0">
              <a:buNone/>
            </a:pPr>
            <a:r>
              <a:rPr lang="en-US" dirty="0">
                <a:solidFill>
                  <a:schemeClr val="bg1"/>
                </a:solidFill>
              </a:rPr>
              <a:t>Chain of Responsibility</a:t>
            </a:r>
          </a:p>
          <a:p>
            <a:pPr marL="0" indent="0">
              <a:buNone/>
            </a:pPr>
            <a:r>
              <a:rPr lang="en-US" dirty="0">
                <a:solidFill>
                  <a:schemeClr val="bg1"/>
                </a:solidFill>
              </a:rPr>
              <a:t>Strategy</a:t>
            </a:r>
          </a:p>
          <a:p>
            <a:pPr marL="0" indent="0">
              <a:buNone/>
            </a:pPr>
            <a:endParaRPr lang="en-US" dirty="0">
              <a:solidFill>
                <a:schemeClr val="bg1"/>
              </a:solidFill>
            </a:endParaRPr>
          </a:p>
          <a:p>
            <a:pPr marL="0" indent="0">
              <a:buNone/>
            </a:pPr>
            <a:endParaRPr lang="da-DK" dirty="0">
              <a:solidFill>
                <a:schemeClr val="bg1"/>
              </a:solidFill>
            </a:endParaRPr>
          </a:p>
        </p:txBody>
      </p:sp>
      <p:sp>
        <p:nvSpPr>
          <p:cNvPr id="9" name="Text Placeholder 8"/>
          <p:cNvSpPr>
            <a:spLocks noGrp="1"/>
          </p:cNvSpPr>
          <p:nvPr>
            <p:ph type="body" sz="quarter" idx="11"/>
          </p:nvPr>
        </p:nvSpPr>
        <p:spPr>
          <a:xfrm>
            <a:off x="4846158" y="1211287"/>
            <a:ext cx="4206240" cy="4210383"/>
          </a:xfrm>
        </p:spPr>
        <p:txBody>
          <a:bodyPr/>
          <a:lstStyle/>
          <a:p>
            <a:pPr marL="0" indent="0">
              <a:buNone/>
            </a:pPr>
            <a:r>
              <a:rPr lang="da-DK" dirty="0" err="1">
                <a:solidFill>
                  <a:schemeClr val="bg1"/>
                </a:solidFill>
              </a:rPr>
              <a:t>Saved</a:t>
            </a:r>
            <a:r>
              <a:rPr lang="da-DK" dirty="0">
                <a:solidFill>
                  <a:schemeClr val="bg1"/>
                </a:solidFill>
              </a:rPr>
              <a:t> for </a:t>
            </a:r>
            <a:r>
              <a:rPr lang="da-DK" dirty="0" err="1">
                <a:solidFill>
                  <a:schemeClr val="bg1"/>
                </a:solidFill>
              </a:rPr>
              <a:t>later</a:t>
            </a:r>
            <a:r>
              <a:rPr lang="da-DK" dirty="0">
                <a:solidFill>
                  <a:schemeClr val="bg1"/>
                </a:solidFill>
              </a:rPr>
              <a:t>:</a:t>
            </a:r>
          </a:p>
          <a:p>
            <a:pPr marL="0" indent="0">
              <a:buNone/>
            </a:pPr>
            <a:r>
              <a:rPr lang="da-DK" dirty="0">
                <a:solidFill>
                  <a:schemeClr val="bg1"/>
                </a:solidFill>
              </a:rPr>
              <a:t>Command (MVVM)</a:t>
            </a:r>
          </a:p>
          <a:p>
            <a:pPr marL="0" indent="0">
              <a:buNone/>
            </a:pPr>
            <a:r>
              <a:rPr lang="da-DK" dirty="0">
                <a:solidFill>
                  <a:schemeClr val="bg1"/>
                </a:solidFill>
              </a:rPr>
              <a:t>Observer (MVVM)</a:t>
            </a:r>
          </a:p>
          <a:p>
            <a:pPr marL="0" indent="0">
              <a:buNone/>
            </a:pPr>
            <a:endParaRPr lang="da-DK" dirty="0">
              <a:solidFill>
                <a:schemeClr val="bg1"/>
              </a:solidFill>
            </a:endParaRPr>
          </a:p>
          <a:p>
            <a:pPr marL="0" indent="0">
              <a:buNone/>
            </a:pPr>
            <a:r>
              <a:rPr lang="da-DK" dirty="0" err="1">
                <a:solidFill>
                  <a:schemeClr val="bg1"/>
                </a:solidFill>
              </a:rPr>
              <a:t>Probably</a:t>
            </a:r>
            <a:r>
              <a:rPr lang="da-DK" dirty="0">
                <a:solidFill>
                  <a:schemeClr val="bg1"/>
                </a:solidFill>
              </a:rPr>
              <a:t> not </a:t>
            </a:r>
            <a:r>
              <a:rPr lang="da-DK" dirty="0" err="1">
                <a:solidFill>
                  <a:schemeClr val="bg1"/>
                </a:solidFill>
              </a:rPr>
              <a:t>covered</a:t>
            </a:r>
            <a:r>
              <a:rPr lang="da-DK" dirty="0">
                <a:solidFill>
                  <a:schemeClr val="bg1"/>
                </a:solidFill>
              </a:rPr>
              <a:t>:</a:t>
            </a:r>
          </a:p>
          <a:p>
            <a:pPr marL="0" indent="0">
              <a:buNone/>
            </a:pPr>
            <a:r>
              <a:rPr lang="da-DK" dirty="0" err="1">
                <a:solidFill>
                  <a:schemeClr val="bg1"/>
                </a:solidFill>
              </a:rPr>
              <a:t>Decorator</a:t>
            </a:r>
            <a:endParaRPr lang="da-DK" dirty="0">
              <a:solidFill>
                <a:schemeClr val="bg1"/>
              </a:solidFill>
            </a:endParaRPr>
          </a:p>
          <a:p>
            <a:pPr marL="0" indent="0">
              <a:buNone/>
            </a:pPr>
            <a:r>
              <a:rPr lang="en-US" dirty="0">
                <a:solidFill>
                  <a:schemeClr val="bg1"/>
                </a:solidFill>
              </a:rPr>
              <a:t>Visitor</a:t>
            </a:r>
            <a:endParaRPr lang="da-DK" dirty="0">
              <a:solidFill>
                <a:schemeClr val="bg1"/>
              </a:solidFill>
            </a:endParaRPr>
          </a:p>
        </p:txBody>
      </p:sp>
    </p:spTree>
    <p:extLst>
      <p:ext uri="{BB962C8B-B14F-4D97-AF65-F5344CB8AC3E}">
        <p14:creationId xmlns:p14="http://schemas.microsoft.com/office/powerpoint/2010/main" val="2319622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fontScale="9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Tool to facilitate dependency injection.</a:t>
            </a:r>
          </a:p>
          <a:p>
            <a:pPr marL="0" indent="0">
              <a:buNone/>
            </a:pPr>
            <a:endParaRPr lang="en-US" dirty="0"/>
          </a:p>
          <a:p>
            <a:pPr marL="0" indent="0">
              <a:buNone/>
            </a:pPr>
            <a:r>
              <a:rPr lang="en-US" dirty="0"/>
              <a:t>Using a factory to either manually or automatically create types at runtime.</a:t>
            </a:r>
          </a:p>
          <a:p>
            <a:pPr marL="0" indent="0">
              <a:buNone/>
            </a:pPr>
            <a:endParaRPr lang="en-US" dirty="0"/>
          </a:p>
          <a:p>
            <a:pPr marL="0" indent="0">
              <a:buNone/>
            </a:pPr>
            <a:r>
              <a:rPr lang="en-US" dirty="0"/>
              <a:t>Various implementations:</a:t>
            </a:r>
          </a:p>
          <a:p>
            <a:pPr>
              <a:buFontTx/>
              <a:buChar char="-"/>
            </a:pPr>
            <a:r>
              <a:rPr lang="da-DK" dirty="0" err="1"/>
              <a:t>Microsoft.Extensions.DependencyInjection</a:t>
            </a:r>
            <a:endParaRPr lang="da-DK" dirty="0"/>
          </a:p>
          <a:p>
            <a:pPr>
              <a:buFontTx/>
              <a:buChar char="-"/>
            </a:pPr>
            <a:r>
              <a:rPr lang="da-DK" dirty="0" err="1"/>
              <a:t>Ninject</a:t>
            </a:r>
            <a:endParaRPr lang="da-DK" dirty="0"/>
          </a:p>
          <a:p>
            <a:pPr>
              <a:buFontTx/>
              <a:buChar char="-"/>
            </a:pPr>
            <a:r>
              <a:rPr lang="da-DK" dirty="0" err="1"/>
              <a:t>Unity</a:t>
            </a:r>
            <a:endParaRPr lang="da-DK" dirty="0"/>
          </a:p>
          <a:p>
            <a:pPr>
              <a:buFontTx/>
              <a:buChar char="-"/>
            </a:pPr>
            <a:r>
              <a:rPr lang="da-DK" dirty="0" err="1"/>
              <a:t>AutoFac</a:t>
            </a:r>
            <a:endParaRPr lang="da-DK" dirty="0"/>
          </a:p>
          <a:p>
            <a:pPr>
              <a:buFontTx/>
              <a:buChar char="-"/>
            </a:pPr>
            <a:r>
              <a:rPr lang="da-DK" dirty="0" err="1"/>
              <a:t>StructureMap</a:t>
            </a:r>
            <a:endParaRPr lang="da-DK" dirty="0"/>
          </a:p>
          <a:p>
            <a:pPr marL="0" indent="0">
              <a:buNone/>
            </a:pPr>
            <a:endParaRPr lang="en-US" dirty="0"/>
          </a:p>
          <a:p>
            <a:pPr marL="0" indent="0">
              <a:buNone/>
            </a:pPr>
            <a:endParaRPr lang="en-US" dirty="0"/>
          </a:p>
          <a:p>
            <a:pPr marL="0" indent="0">
              <a:buNone/>
            </a:pPr>
            <a:endParaRPr lang="da-DK" dirty="0"/>
          </a:p>
        </p:txBody>
      </p:sp>
    </p:spTree>
    <p:extLst>
      <p:ext uri="{BB962C8B-B14F-4D97-AF65-F5344CB8AC3E}">
        <p14:creationId xmlns:p14="http://schemas.microsoft.com/office/powerpoint/2010/main" val="2124843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Adapter aka Wrapper</a:t>
            </a:r>
          </a:p>
        </p:txBody>
      </p:sp>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Unmodifiable implementation which does not match the interface you need.</a:t>
            </a:r>
          </a:p>
          <a:p>
            <a:pPr marL="0" indent="0">
              <a:buNone/>
            </a:pPr>
            <a:endParaRPr lang="en-US" dirty="0"/>
          </a:p>
          <a:p>
            <a:pPr marL="0" indent="0">
              <a:buNone/>
            </a:pPr>
            <a:r>
              <a:rPr lang="en-US" dirty="0"/>
              <a:t>Static or sealed class or class in another assembly.</a:t>
            </a:r>
          </a:p>
          <a:p>
            <a:pPr marL="0" indent="0">
              <a:buNone/>
            </a:pPr>
            <a:endParaRPr lang="en-US" dirty="0"/>
          </a:p>
          <a:p>
            <a:pPr marL="0" indent="0">
              <a:buNone/>
            </a:pPr>
            <a:r>
              <a:rPr lang="en-US" dirty="0"/>
              <a:t>TODO: Create wrapper which satisfies the required interface and calls the implementation (</a:t>
            </a:r>
            <a:r>
              <a:rPr lang="en-US" dirty="0" err="1"/>
              <a:t>adaptee</a:t>
            </a:r>
            <a:r>
              <a:rPr lang="en-US" dirty="0"/>
              <a:t>).</a:t>
            </a:r>
          </a:p>
        </p:txBody>
      </p:sp>
    </p:spTree>
    <p:extLst>
      <p:ext uri="{BB962C8B-B14F-4D97-AF65-F5344CB8AC3E}">
        <p14:creationId xmlns:p14="http://schemas.microsoft.com/office/powerpoint/2010/main" val="27958830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Factory Method</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method which can creates instances of a given type.</a:t>
            </a:r>
          </a:p>
        </p:txBody>
      </p:sp>
    </p:spTree>
    <p:extLst>
      <p:ext uri="{BB962C8B-B14F-4D97-AF65-F5344CB8AC3E}">
        <p14:creationId xmlns:p14="http://schemas.microsoft.com/office/powerpoint/2010/main" val="2884813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Only ever one single instance of a given type.</a:t>
            </a:r>
          </a:p>
          <a:p>
            <a:pPr marL="0" indent="0">
              <a:buNone/>
            </a:pPr>
            <a:endParaRPr lang="en-US" dirty="0"/>
          </a:p>
          <a:p>
            <a:pPr marL="0" indent="0">
              <a:buNone/>
            </a:pPr>
            <a:r>
              <a:rPr lang="en-US" dirty="0"/>
              <a:t>Considered an anti-pattern by many, it:</a:t>
            </a:r>
          </a:p>
          <a:p>
            <a:pPr marL="0" indent="0">
              <a:buNone/>
            </a:pPr>
            <a:endParaRPr lang="en-US" dirty="0"/>
          </a:p>
          <a:p>
            <a:pPr>
              <a:buFontTx/>
              <a:buChar char="-"/>
            </a:pPr>
            <a:r>
              <a:rPr lang="en-US" dirty="0"/>
              <a:t>is overused</a:t>
            </a:r>
          </a:p>
          <a:p>
            <a:pPr>
              <a:buFontTx/>
              <a:buChar char="-"/>
            </a:pPr>
            <a:r>
              <a:rPr lang="en-US" dirty="0"/>
              <a:t>introduces unnecessary restrictions in situations where a sole instance of a class is not actually required</a:t>
            </a:r>
          </a:p>
          <a:p>
            <a:pPr>
              <a:buFontTx/>
              <a:buChar char="-"/>
            </a:pPr>
            <a:r>
              <a:rPr lang="en-US" dirty="0"/>
              <a:t>introduces global state into an application</a:t>
            </a:r>
            <a:endParaRPr lang="en-US" dirty="0"/>
          </a:p>
        </p:txBody>
      </p:sp>
    </p:spTree>
    <p:extLst>
      <p:ext uri="{BB962C8B-B14F-4D97-AF65-F5344CB8AC3E}">
        <p14:creationId xmlns:p14="http://schemas.microsoft.com/office/powerpoint/2010/main" val="39600573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Use carefully</a:t>
            </a:r>
          </a:p>
          <a:p>
            <a:pPr marL="0" indent="0">
              <a:buNone/>
            </a:pPr>
            <a:endParaRPr lang="en-US" dirty="0"/>
          </a:p>
          <a:p>
            <a:pPr marL="0" indent="0">
              <a:buNone/>
            </a:pPr>
            <a:r>
              <a:rPr lang="en-US" dirty="0"/>
              <a:t>Implement using an interface</a:t>
            </a:r>
          </a:p>
          <a:p>
            <a:pPr marL="0" indent="0">
              <a:buNone/>
            </a:pPr>
            <a:endParaRPr lang="en-US" dirty="0"/>
          </a:p>
          <a:p>
            <a:pPr marL="0" indent="0">
              <a:buNone/>
            </a:pPr>
            <a:r>
              <a:rPr lang="en-US" dirty="0"/>
              <a:t>Use an </a:t>
            </a:r>
            <a:r>
              <a:rPr lang="en-US" dirty="0" err="1"/>
              <a:t>IoC</a:t>
            </a:r>
            <a:r>
              <a:rPr lang="en-US" dirty="0"/>
              <a:t> container</a:t>
            </a:r>
          </a:p>
        </p:txBody>
      </p:sp>
    </p:spTree>
    <p:extLst>
      <p:ext uri="{BB962C8B-B14F-4D97-AF65-F5344CB8AC3E}">
        <p14:creationId xmlns:p14="http://schemas.microsoft.com/office/powerpoint/2010/main" val="16098891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Simplify the use of a system </a:t>
            </a:r>
          </a:p>
          <a:p>
            <a:pPr marL="0" indent="0">
              <a:buNone/>
            </a:pPr>
            <a:r>
              <a:rPr lang="en-US" dirty="0"/>
              <a:t>Provide a uniﬁed interfaces for a group of “dispersed” functionalities from a multitude of interfaces/classes</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Façade</a:t>
            </a:r>
            <a:endParaRPr lang="en-US" dirty="0"/>
          </a:p>
        </p:txBody>
      </p:sp>
    </p:spTree>
    <p:extLst>
      <p:ext uri="{BB962C8B-B14F-4D97-AF65-F5344CB8AC3E}">
        <p14:creationId xmlns:p14="http://schemas.microsoft.com/office/powerpoint/2010/main" val="70022920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2295e2e7-0eeb-498e-8716-217bb2ee6ee3"/>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8b529f77-48ab-4581-b468-93f09345b8aa"/>
    <ds:schemaRef ds:uri="http://www.w3.org/XML/1998/namespac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19162</TotalTime>
  <Words>210</Words>
  <Application>Microsoft Office PowerPoint</Application>
  <PresentationFormat>Custom</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Segoe UI</vt:lpstr>
      <vt:lpstr>Segoe UI Light</vt:lpstr>
      <vt:lpstr>Wingdings</vt:lpstr>
      <vt:lpstr>MSVID_White_4x3_2012-08-18</vt:lpstr>
      <vt:lpstr>Design Patterns in Practice</vt:lpstr>
      <vt:lpstr>Agenda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223</cp:revision>
  <dcterms:created xsi:type="dcterms:W3CDTF">2012-05-22T07:38:31Z</dcterms:created>
  <dcterms:modified xsi:type="dcterms:W3CDTF">2016-10-26T21:05:31Z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