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2"/>
  </p:notesMasterIdLst>
  <p:handoutMasterIdLst>
    <p:handoutMasterId r:id="rId23"/>
  </p:handoutMasterIdLst>
  <p:sldIdLst>
    <p:sldId id="880" r:id="rId5"/>
    <p:sldId id="881" r:id="rId6"/>
    <p:sldId id="882" r:id="rId7"/>
    <p:sldId id="883" r:id="rId8"/>
    <p:sldId id="884" r:id="rId9"/>
    <p:sldId id="885" r:id="rId10"/>
    <p:sldId id="886" r:id="rId11"/>
    <p:sldId id="887" r:id="rId12"/>
    <p:sldId id="888" r:id="rId13"/>
    <p:sldId id="889" r:id="rId14"/>
    <p:sldId id="890" r:id="rId15"/>
    <p:sldId id="891" r:id="rId16"/>
    <p:sldId id="892" r:id="rId17"/>
    <p:sldId id="893" r:id="rId18"/>
    <p:sldId id="894" r:id="rId19"/>
    <p:sldId id="895" r:id="rId20"/>
    <p:sldId id="896" r:id="rId21"/>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81"/>
            <p14:sldId id="882"/>
            <p14:sldId id="883"/>
            <p14:sldId id="884"/>
            <p14:sldId id="885"/>
            <p14:sldId id="886"/>
            <p14:sldId id="887"/>
            <p14:sldId id="888"/>
            <p14:sldId id="889"/>
            <p14:sldId id="890"/>
            <p14:sldId id="891"/>
            <p14:sldId id="892"/>
            <p14:sldId id="893"/>
            <p14:sldId id="894"/>
            <p14:sldId id="895"/>
            <p14:sldId id="896"/>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505050"/>
    <a:srgbClr val="0072C6"/>
    <a:srgbClr val="00FFFF"/>
    <a:srgbClr val="007233"/>
    <a:srgbClr val="BA141A"/>
    <a:srgbClr val="442359"/>
    <a:srgbClr val="00188F"/>
    <a:srgbClr val="3333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89" autoAdjust="0"/>
    <p:restoredTop sz="93056" autoAdjust="0"/>
  </p:normalViewPr>
  <p:slideViewPr>
    <p:cSldViewPr>
      <p:cViewPr varScale="1">
        <p:scale>
          <a:sx n="83" d="100"/>
          <a:sy n="83" d="100"/>
        </p:scale>
        <p:origin x="330" y="45"/>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10/5/2016</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10/5/2016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dato 2"/>
          <p:cNvSpPr>
            <a:spLocks noGrp="1"/>
          </p:cNvSpPr>
          <p:nvPr>
            <p:ph type="dt" sz="half" idx="10"/>
          </p:nvPr>
        </p:nvSpPr>
        <p:spPr>
          <a:xfrm>
            <a:off x="466328" y="6482889"/>
            <a:ext cx="2176198" cy="372394"/>
          </a:xfrm>
          <a:prstGeom prst="rect">
            <a:avLst/>
          </a:prstGeom>
        </p:spPr>
        <p:txBody>
          <a:bodyPr/>
          <a:lstStyle/>
          <a:p>
            <a:fld id="{EF3D8E67-0BA6-400F-A971-2DDC931422AA}" type="datetimeFigureOut">
              <a:rPr lang="da-DK" smtClean="0"/>
              <a:t>05-10-2016</a:t>
            </a:fld>
            <a:endParaRPr lang="da-DK"/>
          </a:p>
        </p:txBody>
      </p:sp>
      <p:sp>
        <p:nvSpPr>
          <p:cNvPr id="4" name="Pladsholder til sidefod 3"/>
          <p:cNvSpPr>
            <a:spLocks noGrp="1"/>
          </p:cNvSpPr>
          <p:nvPr>
            <p:ph type="ftr" sz="quarter" idx="11"/>
          </p:nvPr>
        </p:nvSpPr>
        <p:spPr>
          <a:xfrm>
            <a:off x="3186576" y="6482889"/>
            <a:ext cx="2953412" cy="372394"/>
          </a:xfrm>
          <a:prstGeom prst="rect">
            <a:avLst/>
          </a:prstGeom>
        </p:spPr>
        <p:txBody>
          <a:bodyPr/>
          <a:lstStyle/>
          <a:p>
            <a:endParaRPr lang="da-DK"/>
          </a:p>
        </p:txBody>
      </p:sp>
      <p:sp>
        <p:nvSpPr>
          <p:cNvPr id="5" name="Pladsholder til diasnummer 4"/>
          <p:cNvSpPr>
            <a:spLocks noGrp="1"/>
          </p:cNvSpPr>
          <p:nvPr>
            <p:ph type="sldNum" sz="quarter" idx="12"/>
          </p:nvPr>
        </p:nvSpPr>
        <p:spPr>
          <a:xfrm>
            <a:off x="6684037" y="6482889"/>
            <a:ext cx="2176198" cy="372394"/>
          </a:xfrm>
          <a:prstGeom prst="rect">
            <a:avLst/>
          </a:prstGeom>
        </p:spPr>
        <p:txBody>
          <a:bodyPr/>
          <a:lstStyle/>
          <a:p>
            <a:fld id="{D7A3723E-B662-488D-AEAD-B1EC624CCCB8}" type="slidenum">
              <a:rPr lang="da-DK" smtClean="0"/>
              <a:t>‹#›</a:t>
            </a:fld>
            <a:endParaRPr lang="da-DK"/>
          </a:p>
        </p:txBody>
      </p:sp>
    </p:spTree>
    <p:extLst>
      <p:ext uri="{BB962C8B-B14F-4D97-AF65-F5344CB8AC3E}">
        <p14:creationId xmlns:p14="http://schemas.microsoft.com/office/powerpoint/2010/main" val="1689307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 id="2147484189"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Asynchronous and Parallel Programming in C</a:t>
            </a:r>
            <a:r>
              <a:rPr lang="en-US" sz="4400" baseline="30000" dirty="0"/>
              <a:t>♯</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180" y="-20341"/>
            <a:ext cx="10606924" cy="7035206"/>
          </a:xfrm>
          <a:prstGeom prst="rect">
            <a:avLst/>
          </a:prstGeom>
        </p:spPr>
      </p:pic>
      <p:sp>
        <p:nvSpPr>
          <p:cNvPr id="2" name="Title 1"/>
          <p:cNvSpPr>
            <a:spLocks noGrp="1"/>
          </p:cNvSpPr>
          <p:nvPr>
            <p:ph type="title"/>
          </p:nvPr>
        </p:nvSpPr>
        <p:spPr/>
        <p:txBody>
          <a:bodyPr/>
          <a:lstStyle/>
          <a:p>
            <a:r>
              <a:rPr lang="en-US" dirty="0">
                <a:solidFill>
                  <a:schemeClr val="bg1"/>
                </a:solidFill>
              </a:rPr>
              <a:t>Deadlock</a:t>
            </a:r>
          </a:p>
        </p:txBody>
      </p:sp>
    </p:spTree>
    <p:extLst>
      <p:ext uri="{BB962C8B-B14F-4D97-AF65-F5344CB8AC3E}">
        <p14:creationId xmlns:p14="http://schemas.microsoft.com/office/powerpoint/2010/main" val="1356302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dsholder til indhold 2"/>
          <p:cNvSpPr txBox="1">
            <a:spLocks/>
          </p:cNvSpPr>
          <p:nvPr/>
        </p:nvSpPr>
        <p:spPr>
          <a:xfrm>
            <a:off x="273844" y="1212850"/>
            <a:ext cx="8778875" cy="4021753"/>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 situation in which two or more competing actions are each waiting for the other to finish, and thus neither ever does.</a:t>
            </a:r>
            <a:endParaRPr lang="da-DK" dirty="0"/>
          </a:p>
        </p:txBody>
      </p:sp>
      <p:sp>
        <p:nvSpPr>
          <p:cNvPr id="2" name="Title 1"/>
          <p:cNvSpPr>
            <a:spLocks noGrp="1"/>
          </p:cNvSpPr>
          <p:nvPr>
            <p:ph type="title" idx="4294967295"/>
          </p:nvPr>
        </p:nvSpPr>
        <p:spPr>
          <a:xfrm>
            <a:off x="273844" y="295275"/>
            <a:ext cx="8778875" cy="917575"/>
          </a:xfrm>
        </p:spPr>
        <p:txBody>
          <a:bodyPr/>
          <a:lstStyle/>
          <a:p>
            <a:r>
              <a:rPr lang="en-US" dirty="0"/>
              <a:t>Deadlock</a:t>
            </a:r>
          </a:p>
        </p:txBody>
      </p:sp>
    </p:spTree>
    <p:extLst>
      <p:ext uri="{BB962C8B-B14F-4D97-AF65-F5344CB8AC3E}">
        <p14:creationId xmlns:p14="http://schemas.microsoft.com/office/powerpoint/2010/main" val="272767151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demo</a:t>
            </a:r>
            <a:endParaRPr lang="da-DK" dirty="0"/>
          </a:p>
        </p:txBody>
      </p:sp>
    </p:spTree>
    <p:extLst>
      <p:ext uri="{BB962C8B-B14F-4D97-AF65-F5344CB8AC3E}">
        <p14:creationId xmlns:p14="http://schemas.microsoft.com/office/powerpoint/2010/main" val="298036749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Task Parallel Library</a:t>
            </a:r>
          </a:p>
        </p:txBody>
      </p:sp>
      <p:sp>
        <p:nvSpPr>
          <p:cNvPr id="4" name="Pladsholder til indhold 2"/>
          <p:cNvSpPr txBox="1">
            <a:spLocks/>
          </p:cNvSpPr>
          <p:nvPr/>
        </p:nvSpPr>
        <p:spPr>
          <a:xfrm>
            <a:off x="273844" y="1212850"/>
            <a:ext cx="8778875" cy="4661826"/>
          </a:xfrm>
          <a:prstGeom prst="rect">
            <a:avLst/>
          </a:prstGeom>
        </p:spPr>
        <p:txBody>
          <a:bodyPr vert="horz" wrap="square" lIns="146304" tIns="91440" rIns="146304" bIns="91440" rtlCol="0">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a:t>Task.Run</a:t>
            </a:r>
            <a:endParaRPr lang="en-US" dirty="0"/>
          </a:p>
          <a:p>
            <a:pPr marL="0" indent="0">
              <a:buNone/>
            </a:pPr>
            <a:r>
              <a:rPr lang="en-US" dirty="0" err="1"/>
              <a:t>Task.Factory</a:t>
            </a:r>
            <a:r>
              <a:rPr lang="en-US" dirty="0"/>
              <a:t>…</a:t>
            </a:r>
          </a:p>
          <a:p>
            <a:pPr marL="0" indent="0">
              <a:buNone/>
            </a:pPr>
            <a:r>
              <a:rPr lang="en-US" dirty="0" err="1"/>
              <a:t>Task.Delay</a:t>
            </a:r>
            <a:endParaRPr lang="en-US" dirty="0"/>
          </a:p>
          <a:p>
            <a:pPr marL="0" indent="0">
              <a:buNone/>
            </a:pPr>
            <a:r>
              <a:rPr lang="en-US" dirty="0" err="1"/>
              <a:t>Parallel.For</a:t>
            </a:r>
            <a:endParaRPr lang="en-US" dirty="0"/>
          </a:p>
          <a:p>
            <a:pPr marL="0" indent="0">
              <a:buNone/>
            </a:pPr>
            <a:r>
              <a:rPr lang="en-US" dirty="0" err="1"/>
              <a:t>Parallel.ForEach</a:t>
            </a:r>
            <a:endParaRPr lang="en-US" dirty="0"/>
          </a:p>
          <a:p>
            <a:pPr marL="0" indent="0">
              <a:buNone/>
            </a:pPr>
            <a:r>
              <a:rPr lang="en-US" dirty="0" err="1"/>
              <a:t>Parallel.Invoke</a:t>
            </a:r>
            <a:endParaRPr lang="en-US" dirty="0"/>
          </a:p>
          <a:p>
            <a:pPr marL="0" indent="0">
              <a:buNone/>
            </a:pPr>
            <a:endParaRPr lang="en-US" dirty="0"/>
          </a:p>
          <a:p>
            <a:pPr marL="0" indent="0">
              <a:buNone/>
            </a:pPr>
            <a:r>
              <a:rPr lang="en-US" dirty="0"/>
              <a:t>Parallel </a:t>
            </a:r>
            <a:r>
              <a:rPr lang="en-US" dirty="0" err="1"/>
              <a:t>Linq</a:t>
            </a:r>
            <a:r>
              <a:rPr lang="en-US" dirty="0"/>
              <a:t> </a:t>
            </a:r>
            <a:r>
              <a:rPr lang="en-US" dirty="0">
                <a:sym typeface="Wingdings" panose="05000000000000000000" pitchFamily="2" charset="2"/>
              </a:rPr>
              <a:t></a:t>
            </a:r>
            <a:r>
              <a:rPr lang="en-US" dirty="0"/>
              <a:t> .</a:t>
            </a:r>
            <a:r>
              <a:rPr lang="en-US" dirty="0" err="1"/>
              <a:t>AsParallel</a:t>
            </a:r>
            <a:r>
              <a:rPr lang="en-US" dirty="0"/>
              <a:t>()</a:t>
            </a:r>
          </a:p>
        </p:txBody>
      </p:sp>
    </p:spTree>
    <p:extLst>
      <p:ext uri="{BB962C8B-B14F-4D97-AF65-F5344CB8AC3E}">
        <p14:creationId xmlns:p14="http://schemas.microsoft.com/office/powerpoint/2010/main" val="23500922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2125663"/>
            <a:ext cx="8778240" cy="18319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err="1"/>
              <a:t>Task</a:t>
            </a:r>
            <a:r>
              <a:rPr lang="da-DK" sz="7200" dirty="0"/>
              <a:t> Parallel Library demo</a:t>
            </a:r>
          </a:p>
        </p:txBody>
      </p:sp>
    </p:spTree>
    <p:extLst>
      <p:ext uri="{BB962C8B-B14F-4D97-AF65-F5344CB8AC3E}">
        <p14:creationId xmlns:p14="http://schemas.microsoft.com/office/powerpoint/2010/main" val="22756520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System.Collections.Concurrent</a:t>
            </a:r>
            <a:endParaRPr lang="da-DK" dirty="0"/>
          </a:p>
        </p:txBody>
      </p:sp>
      <p:sp>
        <p:nvSpPr>
          <p:cNvPr id="3" name="Pladsholder til indhold 2"/>
          <p:cNvSpPr txBox="1">
            <a:spLocks/>
          </p:cNvSpPr>
          <p:nvPr/>
        </p:nvSpPr>
        <p:spPr>
          <a:xfrm>
            <a:off x="273844" y="1212850"/>
            <a:ext cx="8778875" cy="4021753"/>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a:t>ConcurrentQueue</a:t>
            </a:r>
            <a:r>
              <a:rPr lang="en-US" dirty="0"/>
              <a:t>&lt;T&gt;</a:t>
            </a:r>
          </a:p>
          <a:p>
            <a:pPr marL="0" indent="0">
              <a:buNone/>
            </a:pPr>
            <a:r>
              <a:rPr lang="en-US" dirty="0" err="1"/>
              <a:t>ConcurrentStack</a:t>
            </a:r>
            <a:r>
              <a:rPr lang="en-US" dirty="0"/>
              <a:t>&lt;T&gt;</a:t>
            </a:r>
          </a:p>
          <a:p>
            <a:pPr marL="0" indent="0">
              <a:buNone/>
            </a:pPr>
            <a:r>
              <a:rPr lang="en-US" dirty="0" err="1"/>
              <a:t>BlockingCollection</a:t>
            </a:r>
            <a:r>
              <a:rPr lang="en-US" dirty="0"/>
              <a:t>&lt;T&gt;</a:t>
            </a:r>
          </a:p>
          <a:p>
            <a:pPr marL="0" indent="0">
              <a:buNone/>
            </a:pPr>
            <a:r>
              <a:rPr lang="en-US" dirty="0" err="1"/>
              <a:t>ConcurrentDictionary</a:t>
            </a:r>
            <a:r>
              <a:rPr lang="en-US" dirty="0"/>
              <a:t>&lt;</a:t>
            </a:r>
            <a:r>
              <a:rPr lang="en-US" dirty="0" err="1"/>
              <a:t>TKey</a:t>
            </a:r>
            <a:r>
              <a:rPr lang="en-US" dirty="0"/>
              <a:t>, </a:t>
            </a:r>
            <a:r>
              <a:rPr lang="en-US" dirty="0" err="1"/>
              <a:t>TValue</a:t>
            </a:r>
            <a:r>
              <a:rPr lang="en-US" dirty="0"/>
              <a:t>&gt;</a:t>
            </a:r>
          </a:p>
        </p:txBody>
      </p:sp>
    </p:spTree>
    <p:extLst>
      <p:ext uri="{BB962C8B-B14F-4D97-AF65-F5344CB8AC3E}">
        <p14:creationId xmlns:p14="http://schemas.microsoft.com/office/powerpoint/2010/main" val="167377178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t>Asynchronous Programming</a:t>
            </a:r>
          </a:p>
        </p:txBody>
      </p:sp>
      <p:sp>
        <p:nvSpPr>
          <p:cNvPr id="3" name="Pladsholder til indhold 2"/>
          <p:cNvSpPr txBox="1">
            <a:spLocks/>
          </p:cNvSpPr>
          <p:nvPr/>
        </p:nvSpPr>
        <p:spPr>
          <a:xfrm>
            <a:off x="273844" y="1212850"/>
            <a:ext cx="8778875" cy="5210460"/>
          </a:xfrm>
          <a:prstGeom prst="rect">
            <a:avLst/>
          </a:prstGeom>
        </p:spPr>
        <p:txBody>
          <a:bodyPr vert="horz" wrap="square" lIns="146304" tIns="91440" rIns="146304" bIns="91440" rtlCol="0">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i="1" dirty="0" err="1"/>
              <a:t>async</a:t>
            </a:r>
            <a:r>
              <a:rPr lang="en-US" dirty="0"/>
              <a:t> </a:t>
            </a:r>
            <a:r>
              <a:rPr lang="en-US" dirty="0">
                <a:sym typeface="Wingdings" panose="05000000000000000000" pitchFamily="2" charset="2"/>
              </a:rPr>
              <a:t></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Method must return void, Task, or Task&lt;T&gt;</a:t>
            </a:r>
          </a:p>
          <a:p>
            <a:pPr marL="0" indent="0">
              <a:buNone/>
            </a:pPr>
            <a:endParaRPr lang="en-US" dirty="0">
              <a:sym typeface="Wingdings" panose="05000000000000000000" pitchFamily="2" charset="2"/>
            </a:endParaRPr>
          </a:p>
          <a:p>
            <a:pPr marL="0" indent="0">
              <a:buNone/>
            </a:pPr>
            <a:r>
              <a:rPr lang="en-US" i="1" dirty="0">
                <a:sym typeface="Wingdings" panose="05000000000000000000" pitchFamily="2" charset="2"/>
              </a:rPr>
              <a:t>await </a:t>
            </a:r>
            <a:r>
              <a:rPr lang="en-US" dirty="0">
                <a:sym typeface="Wingdings" panose="05000000000000000000" pitchFamily="2" charset="2"/>
              </a:rPr>
              <a:t></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Await method or task…</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Note: Test methods must return Task</a:t>
            </a:r>
            <a:endParaRPr lang="en-US" dirty="0"/>
          </a:p>
        </p:txBody>
      </p:sp>
    </p:spTree>
    <p:extLst>
      <p:ext uri="{BB962C8B-B14F-4D97-AF65-F5344CB8AC3E}">
        <p14:creationId xmlns:p14="http://schemas.microsoft.com/office/powerpoint/2010/main" val="267866635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4637" y="2125663"/>
            <a:ext cx="8777288" cy="1831975"/>
          </a:xfrm>
          <a:prstGeom prst="rect">
            <a:avLst/>
          </a:prstGeom>
        </p:spPr>
        <p:txBody>
          <a:bodyPr/>
          <a:lstStyle/>
          <a:p>
            <a:r>
              <a:rPr lang="en-US" sz="7200" dirty="0" err="1"/>
              <a:t>Async</a:t>
            </a:r>
            <a:r>
              <a:rPr lang="en-US" sz="7200" dirty="0"/>
              <a:t> demo</a:t>
            </a:r>
            <a:endParaRPr lang="da-DK" sz="7200" dirty="0"/>
          </a:p>
        </p:txBody>
      </p:sp>
    </p:spTree>
    <p:extLst>
      <p:ext uri="{BB962C8B-B14F-4D97-AF65-F5344CB8AC3E}">
        <p14:creationId xmlns:p14="http://schemas.microsoft.com/office/powerpoint/2010/main" val="107908518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Multithreading</a:t>
            </a:r>
            <a:endParaRPr lang="da-DK" dirty="0"/>
          </a:p>
        </p:txBody>
      </p:sp>
      <p:sp>
        <p:nvSpPr>
          <p:cNvPr id="3" name="Pladsholder til indhold 2"/>
          <p:cNvSpPr txBox="1">
            <a:spLocks/>
          </p:cNvSpPr>
          <p:nvPr/>
        </p:nvSpPr>
        <p:spPr>
          <a:xfrm>
            <a:off x="273844" y="1212850"/>
            <a:ext cx="8778875" cy="4021753"/>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Enables executing several pieces of code simultaneously</a:t>
            </a:r>
          </a:p>
          <a:p>
            <a:pPr marL="0" indent="0">
              <a:buNone/>
            </a:pPr>
            <a:endParaRPr lang="en-US" dirty="0"/>
          </a:p>
          <a:p>
            <a:pPr>
              <a:buFontTx/>
              <a:buChar char="-"/>
            </a:pPr>
            <a:r>
              <a:rPr lang="en-US" dirty="0"/>
              <a:t>Leverage multicore CPUs</a:t>
            </a:r>
          </a:p>
          <a:p>
            <a:pPr>
              <a:buFontTx/>
              <a:buChar char="-"/>
            </a:pPr>
            <a:r>
              <a:rPr lang="en-US" dirty="0"/>
              <a:t>Speed</a:t>
            </a:r>
          </a:p>
          <a:p>
            <a:pPr>
              <a:buFontTx/>
              <a:buChar char="-"/>
            </a:pPr>
            <a:endParaRPr lang="da-DK" dirty="0"/>
          </a:p>
        </p:txBody>
      </p:sp>
    </p:spTree>
    <p:extLst>
      <p:ext uri="{BB962C8B-B14F-4D97-AF65-F5344CB8AC3E}">
        <p14:creationId xmlns:p14="http://schemas.microsoft.com/office/powerpoint/2010/main" val="2319622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idx="4294967295"/>
          </p:nvPr>
        </p:nvSpPr>
        <p:spPr>
          <a:xfrm>
            <a:off x="273844" y="295275"/>
            <a:ext cx="8778875" cy="917575"/>
          </a:xfrm>
        </p:spPr>
        <p:txBody>
          <a:bodyPr/>
          <a:lstStyle/>
          <a:p>
            <a:r>
              <a:rPr lang="da-DK" dirty="0" err="1"/>
              <a:t>Concurrency</a:t>
            </a:r>
            <a:endParaRPr lang="da-DK" dirty="0"/>
          </a:p>
        </p:txBody>
      </p:sp>
      <p:sp>
        <p:nvSpPr>
          <p:cNvPr id="3" name="Pladsholder til indhold 2"/>
          <p:cNvSpPr>
            <a:spLocks noGrp="1"/>
          </p:cNvSpPr>
          <p:nvPr>
            <p:ph idx="4294967295"/>
          </p:nvPr>
        </p:nvSpPr>
        <p:spPr>
          <a:xfrm>
            <a:off x="273844" y="1212850"/>
            <a:ext cx="8778875" cy="4753265"/>
          </a:xfrm>
        </p:spPr>
        <p:txBody>
          <a:bodyPr>
            <a:normAutofit/>
          </a:bodyPr>
          <a:lstStyle/>
          <a:p>
            <a:pPr marL="0" indent="0">
              <a:buNone/>
            </a:pPr>
            <a:r>
              <a:rPr lang="en-US" dirty="0"/>
              <a:t>A property of systems in which several computations are executing </a:t>
            </a:r>
            <a:r>
              <a:rPr lang="en-US" b="1" dirty="0"/>
              <a:t>simultaneously</a:t>
            </a:r>
            <a:r>
              <a:rPr lang="en-US" dirty="0"/>
              <a:t>, and potentially interacting with each other. The computations may be executing on multiple cores in the same chip, preemptively time-shared threads on the same processor, or executed on physically separated processors. </a:t>
            </a:r>
            <a:endParaRPr lang="da-DK" dirty="0"/>
          </a:p>
        </p:txBody>
      </p:sp>
    </p:spTree>
    <p:extLst>
      <p:ext uri="{BB962C8B-B14F-4D97-AF65-F5344CB8AC3E}">
        <p14:creationId xmlns:p14="http://schemas.microsoft.com/office/powerpoint/2010/main" val="35212224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t>Threads</a:t>
            </a:r>
          </a:p>
        </p:txBody>
      </p:sp>
      <p:grpSp>
        <p:nvGrpSpPr>
          <p:cNvPr id="12" name="Group 11"/>
          <p:cNvGrpSpPr/>
          <p:nvPr/>
        </p:nvGrpSpPr>
        <p:grpSpPr>
          <a:xfrm>
            <a:off x="1304374" y="2125677"/>
            <a:ext cx="2011658" cy="1645902"/>
            <a:chOff x="1920111" y="2765750"/>
            <a:chExt cx="2011658" cy="1645902"/>
          </a:xfrm>
        </p:grpSpPr>
        <p:sp>
          <p:nvSpPr>
            <p:cNvPr id="4" name="Rectangle 3"/>
            <p:cNvSpPr/>
            <p:nvPr/>
          </p:nvSpPr>
          <p:spPr bwMode="auto">
            <a:xfrm>
              <a:off x="1920111" y="2765750"/>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920111" y="3588701"/>
              <a:ext cx="2011658" cy="822951"/>
            </a:xfrm>
            <a:prstGeom prst="rect">
              <a:avLst/>
            </a:prstGeom>
            <a:solidFill>
              <a:srgbClr val="442359"/>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Heap</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p:cNvGrpSpPr/>
          <p:nvPr/>
        </p:nvGrpSpPr>
        <p:grpSpPr>
          <a:xfrm>
            <a:off x="5120476" y="1759921"/>
            <a:ext cx="2011658" cy="3291804"/>
            <a:chOff x="5577671" y="1759921"/>
            <a:chExt cx="2011658" cy="3291804"/>
          </a:xfrm>
        </p:grpSpPr>
        <p:sp>
          <p:nvSpPr>
            <p:cNvPr id="7" name="Rectangle 6"/>
            <p:cNvSpPr/>
            <p:nvPr/>
          </p:nvSpPr>
          <p:spPr bwMode="auto">
            <a:xfrm>
              <a:off x="5577671" y="3405823"/>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Thread 3 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5577671" y="4228774"/>
              <a:ext cx="2011658" cy="822951"/>
            </a:xfrm>
            <a:prstGeom prst="rect">
              <a:avLst/>
            </a:prstGeom>
            <a:solidFill>
              <a:srgbClr val="442359"/>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Heap</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5577671" y="2582872"/>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Thread 2 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5577671" y="1759921"/>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Thread 1 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3" name="TextBox 12"/>
          <p:cNvSpPr txBox="1"/>
          <p:nvPr/>
        </p:nvSpPr>
        <p:spPr>
          <a:xfrm>
            <a:off x="688637" y="4411652"/>
            <a:ext cx="3243132"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Single Threaded Program</a:t>
            </a:r>
            <a:endParaRPr lang="da-DK" sz="2000" dirty="0">
              <a:gradFill>
                <a:gsLst>
                  <a:gs pos="2917">
                    <a:schemeClr val="tx1"/>
                  </a:gs>
                  <a:gs pos="30000">
                    <a:schemeClr val="tx1"/>
                  </a:gs>
                </a:gsLst>
                <a:lin ang="5400000" scaled="0"/>
              </a:gradFill>
            </a:endParaRPr>
          </a:p>
        </p:txBody>
      </p:sp>
      <p:sp>
        <p:nvSpPr>
          <p:cNvPr id="14" name="TextBox 13"/>
          <p:cNvSpPr txBox="1"/>
          <p:nvPr/>
        </p:nvSpPr>
        <p:spPr>
          <a:xfrm>
            <a:off x="5026210" y="5723364"/>
            <a:ext cx="3020314"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Multithreaded Program</a:t>
            </a:r>
            <a:endParaRPr lang="da-DK" sz="2000" dirty="0">
              <a:gradFill>
                <a:gsLst>
                  <a:gs pos="2917">
                    <a:schemeClr val="tx1"/>
                  </a:gs>
                  <a:gs pos="30000">
                    <a:schemeClr val="tx1"/>
                  </a:gs>
                </a:gsLst>
                <a:lin ang="5400000" scaled="0"/>
              </a:gradFill>
            </a:endParaRPr>
          </a:p>
        </p:txBody>
      </p:sp>
      <p:cxnSp>
        <p:nvCxnSpPr>
          <p:cNvPr id="16" name="Straight Arrow Connector 15"/>
          <p:cNvCxnSpPr>
            <a:endCxn id="10" idx="3"/>
          </p:cNvCxnSpPr>
          <p:nvPr/>
        </p:nvCxnSpPr>
        <p:spPr>
          <a:xfrm flipH="1" flipV="1">
            <a:off x="7132134" y="2171397"/>
            <a:ext cx="1144401" cy="82295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9" idx="3"/>
          </p:cNvCxnSpPr>
          <p:nvPr/>
        </p:nvCxnSpPr>
        <p:spPr>
          <a:xfrm flipH="1">
            <a:off x="7132134" y="2993804"/>
            <a:ext cx="1144401" cy="5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7" idx="3"/>
          </p:cNvCxnSpPr>
          <p:nvPr/>
        </p:nvCxnSpPr>
        <p:spPr>
          <a:xfrm flipH="1">
            <a:off x="7132134" y="2993804"/>
            <a:ext cx="1144401" cy="82349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7132134" y="4639706"/>
            <a:ext cx="1144401" cy="5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192791" y="2708116"/>
            <a:ext cx="1133772"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Private</a:t>
            </a:r>
            <a:endParaRPr lang="da-DK" sz="2000" dirty="0">
              <a:gradFill>
                <a:gsLst>
                  <a:gs pos="2917">
                    <a:schemeClr val="tx1"/>
                  </a:gs>
                  <a:gs pos="30000">
                    <a:schemeClr val="tx1"/>
                  </a:gs>
                </a:gsLst>
                <a:lin ang="5400000" scaled="0"/>
              </a:gradFill>
            </a:endParaRPr>
          </a:p>
        </p:txBody>
      </p:sp>
      <p:sp>
        <p:nvSpPr>
          <p:cNvPr id="26" name="TextBox 25"/>
          <p:cNvSpPr txBox="1"/>
          <p:nvPr/>
        </p:nvSpPr>
        <p:spPr>
          <a:xfrm>
            <a:off x="8173555" y="4353474"/>
            <a:ext cx="1153008"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Shared</a:t>
            </a:r>
            <a:endParaRPr lang="da-DK"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22860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Demo</a:t>
            </a:r>
            <a:endParaRPr lang="da-DK" dirty="0"/>
          </a:p>
        </p:txBody>
      </p:sp>
    </p:spTree>
    <p:extLst>
      <p:ext uri="{BB962C8B-B14F-4D97-AF65-F5344CB8AC3E}">
        <p14:creationId xmlns:p14="http://schemas.microsoft.com/office/powerpoint/2010/main" val="373620460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Threads Example</a:t>
            </a:r>
            <a:endParaRPr lang="da-DK"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648" y="2322199"/>
            <a:ext cx="7322651" cy="2489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boks 4"/>
          <p:cNvSpPr txBox="1"/>
          <p:nvPr/>
        </p:nvSpPr>
        <p:spPr>
          <a:xfrm>
            <a:off x="6132111" y="4880923"/>
            <a:ext cx="2045605" cy="262241"/>
          </a:xfrm>
          <a:prstGeom prst="rect">
            <a:avLst/>
          </a:prstGeom>
          <a:noFill/>
        </p:spPr>
        <p:txBody>
          <a:bodyPr wrap="none" rtlCol="0">
            <a:spAutoFit/>
          </a:bodyPr>
          <a:lstStyle/>
          <a:p>
            <a:r>
              <a:rPr lang="da-DK" sz="1071" dirty="0"/>
              <a:t>© From C# 5.0 in a NUTSHELL</a:t>
            </a:r>
          </a:p>
        </p:txBody>
      </p:sp>
    </p:spTree>
    <p:extLst>
      <p:ext uri="{BB962C8B-B14F-4D97-AF65-F5344CB8AC3E}">
        <p14:creationId xmlns:p14="http://schemas.microsoft.com/office/powerpoint/2010/main" val="101849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649" y="-203658"/>
            <a:ext cx="11034272" cy="7358480"/>
          </a:xfrm>
          <a:prstGeom prst="rect">
            <a:avLst/>
          </a:prstGeom>
        </p:spPr>
      </p:pic>
      <p:sp>
        <p:nvSpPr>
          <p:cNvPr id="2" name="Title 1"/>
          <p:cNvSpPr>
            <a:spLocks noGrp="1"/>
          </p:cNvSpPr>
          <p:nvPr>
            <p:ph type="title"/>
          </p:nvPr>
        </p:nvSpPr>
        <p:spPr/>
        <p:txBody>
          <a:bodyPr/>
          <a:lstStyle/>
          <a:p>
            <a:r>
              <a:rPr lang="en-US" dirty="0">
                <a:solidFill>
                  <a:schemeClr val="bg1"/>
                </a:solidFill>
              </a:rPr>
              <a:t>Race Condition</a:t>
            </a:r>
          </a:p>
        </p:txBody>
      </p:sp>
      <p:sp>
        <p:nvSpPr>
          <p:cNvPr id="3" name="AutoShape 2" descr="https://encrypted-tbn1.gstatic.com/images?q=tbn:ANd9GcRyLPmH4CXTD4PFXitpoImqWfZ04zdtZTxKFx7wrSHzvxs4JwLp"/>
          <p:cNvSpPr>
            <a:spLocks noChangeAspect="1" noChangeArrowheads="1"/>
          </p:cNvSpPr>
          <p:nvPr/>
        </p:nvSpPr>
        <p:spPr bwMode="auto">
          <a:xfrm>
            <a:off x="158936" y="-147339"/>
            <a:ext cx="310868" cy="3108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dirty="0"/>
          </a:p>
        </p:txBody>
      </p:sp>
    </p:spTree>
    <p:extLst>
      <p:ext uri="{BB962C8B-B14F-4D97-AF65-F5344CB8AC3E}">
        <p14:creationId xmlns:p14="http://schemas.microsoft.com/office/powerpoint/2010/main" val="2207673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Race Condition</a:t>
            </a:r>
          </a:p>
        </p:txBody>
      </p:sp>
      <p:sp>
        <p:nvSpPr>
          <p:cNvPr id="3" name="AutoShape 2" descr="https://encrypted-tbn1.gstatic.com/images?q=tbn:ANd9GcRyLPmH4CXTD4PFXitpoImqWfZ04zdtZTxKFx7wrSHzvxs4JwLp"/>
          <p:cNvSpPr>
            <a:spLocks noChangeAspect="1" noChangeArrowheads="1"/>
          </p:cNvSpPr>
          <p:nvPr/>
        </p:nvSpPr>
        <p:spPr bwMode="auto">
          <a:xfrm>
            <a:off x="158936" y="-147339"/>
            <a:ext cx="310868" cy="3108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dirty="0"/>
          </a:p>
        </p:txBody>
      </p:sp>
      <p:sp>
        <p:nvSpPr>
          <p:cNvPr id="6" name="Pladsholder til indhold 2"/>
          <p:cNvSpPr txBox="1">
            <a:spLocks/>
          </p:cNvSpPr>
          <p:nvPr/>
        </p:nvSpPr>
        <p:spPr>
          <a:xfrm>
            <a:off x="273844" y="1212850"/>
            <a:ext cx="8778875" cy="4021753"/>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Behavior of a program where the output is </a:t>
            </a:r>
            <a:r>
              <a:rPr lang="en-US" b="1" dirty="0"/>
              <a:t>dependent</a:t>
            </a:r>
            <a:r>
              <a:rPr lang="en-US" dirty="0"/>
              <a:t> on the </a:t>
            </a:r>
            <a:r>
              <a:rPr lang="en-US" b="1" dirty="0"/>
              <a:t>sequence</a:t>
            </a:r>
            <a:r>
              <a:rPr lang="en-US" dirty="0"/>
              <a:t> or </a:t>
            </a:r>
            <a:r>
              <a:rPr lang="en-US" b="1" dirty="0"/>
              <a:t>timing</a:t>
            </a:r>
            <a:r>
              <a:rPr lang="en-US" dirty="0"/>
              <a:t> of other </a:t>
            </a:r>
            <a:r>
              <a:rPr lang="en-US" b="1" dirty="0"/>
              <a:t>uncontrollable</a:t>
            </a:r>
            <a:r>
              <a:rPr lang="en-US" dirty="0"/>
              <a:t> events. </a:t>
            </a:r>
          </a:p>
          <a:p>
            <a:pPr marL="0" indent="0">
              <a:buNone/>
            </a:pPr>
            <a:endParaRPr lang="en-US" dirty="0"/>
          </a:p>
          <a:p>
            <a:pPr marL="0" indent="0">
              <a:buNone/>
            </a:pPr>
            <a:r>
              <a:rPr lang="en-US" dirty="0">
                <a:sym typeface="Wingdings" panose="05000000000000000000" pitchFamily="2" charset="2"/>
              </a:rPr>
              <a:t> Bug, when events do not happen in the order the</a:t>
            </a:r>
            <a:r>
              <a:rPr lang="en-US" dirty="0"/>
              <a:t> programmer intended.</a:t>
            </a:r>
            <a:endParaRPr lang="da-DK" dirty="0"/>
          </a:p>
        </p:txBody>
      </p:sp>
    </p:spTree>
    <p:extLst>
      <p:ext uri="{BB962C8B-B14F-4D97-AF65-F5344CB8AC3E}">
        <p14:creationId xmlns:p14="http://schemas.microsoft.com/office/powerpoint/2010/main" val="428962761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Race Condition Demo</a:t>
            </a:r>
            <a:endParaRPr lang="da-DK" dirty="0"/>
          </a:p>
        </p:txBody>
      </p:sp>
    </p:spTree>
    <p:extLst>
      <p:ext uri="{BB962C8B-B14F-4D97-AF65-F5344CB8AC3E}">
        <p14:creationId xmlns:p14="http://schemas.microsoft.com/office/powerpoint/2010/main" val="4060576183"/>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18156</TotalTime>
  <Words>261</Words>
  <Application>Microsoft Office PowerPoint</Application>
  <PresentationFormat>Custom</PresentationFormat>
  <Paragraphs>61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Segoe UI</vt:lpstr>
      <vt:lpstr>Segoe UI Light</vt:lpstr>
      <vt:lpstr>Wingdings</vt:lpstr>
      <vt:lpstr>MSVID_White_4x3_2012-08-18</vt:lpstr>
      <vt:lpstr>Asynchronous and Parallel Programming in C♯</vt:lpstr>
      <vt:lpstr>PowerPoint Presentation</vt:lpstr>
      <vt:lpstr>Concurrency</vt:lpstr>
      <vt:lpstr>PowerPoint Presentation</vt:lpstr>
      <vt:lpstr>Threads Demo</vt:lpstr>
      <vt:lpstr>Threads Example</vt:lpstr>
      <vt:lpstr>Race Condition</vt:lpstr>
      <vt:lpstr>Race Condition</vt:lpstr>
      <vt:lpstr>Race Condition Demo</vt:lpstr>
      <vt:lpstr>Deadlock</vt:lpstr>
      <vt:lpstr>Deadlock</vt:lpstr>
      <vt:lpstr>Deadlock demo</vt:lpstr>
      <vt:lpstr>Task Parallel Library</vt:lpstr>
      <vt:lpstr>PowerPoint Presentation</vt:lpstr>
      <vt:lpstr>PowerPoint Presentation</vt:lpstr>
      <vt:lpstr>PowerPoint Presentation</vt:lpstr>
      <vt:lpstr>Async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205</cp:revision>
  <dcterms:created xsi:type="dcterms:W3CDTF">2012-05-22T07:38:31Z</dcterms:created>
  <dcterms:modified xsi:type="dcterms:W3CDTF">2016-10-05T22:53:04Z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