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16"/>
  </p:notesMasterIdLst>
  <p:handoutMasterIdLst>
    <p:handoutMasterId r:id="rId17"/>
  </p:handoutMasterIdLst>
  <p:sldIdLst>
    <p:sldId id="880" r:id="rId5"/>
    <p:sldId id="881" r:id="rId6"/>
    <p:sldId id="882" r:id="rId7"/>
    <p:sldId id="890" r:id="rId8"/>
    <p:sldId id="883" r:id="rId9"/>
    <p:sldId id="884" r:id="rId10"/>
    <p:sldId id="885" r:id="rId11"/>
    <p:sldId id="886" r:id="rId12"/>
    <p:sldId id="887" r:id="rId13"/>
    <p:sldId id="888" r:id="rId14"/>
    <p:sldId id="889" r:id="rId15"/>
  </p:sldIdLst>
  <p:sldSz cx="9326563"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115B30C-257A-493A-917D-0D3AE027FF58}">
          <p14:sldIdLst>
            <p14:sldId id="880"/>
            <p14:sldId id="881"/>
            <p14:sldId id="882"/>
            <p14:sldId id="890"/>
            <p14:sldId id="883"/>
            <p14:sldId id="884"/>
            <p14:sldId id="885"/>
            <p14:sldId id="886"/>
            <p14:sldId id="887"/>
            <p14:sldId id="888"/>
            <p14:sldId id="889"/>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2">
          <p15:clr>
            <a:srgbClr val="A4A3A4"/>
          </p15:clr>
        </p15:guide>
        <p15:guide id="10" pos="5702">
          <p15:clr>
            <a:srgbClr val="A4A3A4"/>
          </p15:clr>
        </p15:guide>
        <p15:guide id="11" pos="748">
          <p15:clr>
            <a:srgbClr val="A4A3A4"/>
          </p15:clr>
        </p15:guide>
        <p15:guide id="12" pos="5356">
          <p15:clr>
            <a:srgbClr val="A4A3A4"/>
          </p15:clr>
        </p15:guide>
        <p15:guide id="13" pos="2476">
          <p15:clr>
            <a:srgbClr val="A4A3A4"/>
          </p15:clr>
        </p15:guide>
        <p15:guide id="14" pos="1324">
          <p15:clr>
            <a:srgbClr val="A4A3A4"/>
          </p15:clr>
        </p15:guide>
        <p15:guide id="15" pos="1900">
          <p15:clr>
            <a:srgbClr val="A4A3A4"/>
          </p15:clr>
        </p15:guide>
        <p15:guide id="16" pos="3052">
          <p15:clr>
            <a:srgbClr val="A4A3A4"/>
          </p15:clr>
        </p15:guide>
        <p15:guide id="17" pos="3628">
          <p15:clr>
            <a:srgbClr val="A4A3A4"/>
          </p15:clr>
        </p15:guide>
        <p15:guide id="18" pos="4204">
          <p15:clr>
            <a:srgbClr val="A4A3A4"/>
          </p15:clr>
        </p15:guide>
        <p15:guide id="19" pos="47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3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33"/>
    <a:srgbClr val="000000"/>
    <a:srgbClr val="505050"/>
    <a:srgbClr val="00188F"/>
    <a:srgbClr val="0072C6"/>
    <a:srgbClr val="FF8C00"/>
    <a:srgbClr val="00FFFF"/>
    <a:srgbClr val="BA141A"/>
    <a:srgbClr val="442359"/>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289" autoAdjust="0"/>
    <p:restoredTop sz="93056" autoAdjust="0"/>
  </p:normalViewPr>
  <p:slideViewPr>
    <p:cSldViewPr>
      <p:cViewPr varScale="1">
        <p:scale>
          <a:sx n="73" d="100"/>
          <a:sy n="73" d="100"/>
        </p:scale>
        <p:origin x="33" y="264"/>
      </p:cViewPr>
      <p:guideLst>
        <p:guide orient="horz" pos="187"/>
        <p:guide orient="horz" pos="763"/>
        <p:guide orient="horz" pos="1339"/>
        <p:guide orient="horz" pos="2491"/>
        <p:guide orient="horz" pos="4219"/>
        <p:guide orient="horz" pos="3643"/>
        <p:guide orient="horz" pos="3067"/>
        <p:guide orient="horz" pos="1915"/>
        <p:guide pos="172"/>
        <p:guide pos="5702"/>
        <p:guide pos="748"/>
        <p:guide pos="5356"/>
        <p:guide pos="2476"/>
        <p:guide pos="1324"/>
        <p:guide pos="1900"/>
        <p:guide pos="3052"/>
        <p:guide pos="3628"/>
        <p:guide pos="4204"/>
        <p:guide pos="4780"/>
      </p:guideLst>
    </p:cSldViewPr>
  </p:slideViewPr>
  <p:notesTextViewPr>
    <p:cViewPr>
      <p:scale>
        <a:sx n="3" d="2"/>
        <a:sy n="3" d="2"/>
      </p:scale>
      <p:origin x="0" y="0"/>
    </p:cViewPr>
  </p:notesTextViewPr>
  <p:sorterViewPr>
    <p:cViewPr varScale="1">
      <p:scale>
        <a:sx n="1" d="1"/>
        <a:sy n="1" d="1"/>
      </p:scale>
      <p:origin x="0" y="13188"/>
    </p:cViewPr>
  </p:sorterViewPr>
  <p:notesViewPr>
    <p:cSldViewPr showGuides="1">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10/27/2016</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10/27/2016</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8176" y="-68859"/>
            <a:ext cx="12953772" cy="7286497"/>
          </a:xfrm>
          <a:prstGeom prst="rect">
            <a:avLst/>
          </a:prstGeom>
        </p:spPr>
      </p:pic>
      <p:sp>
        <p:nvSpPr>
          <p:cNvPr id="18" name="Rectangle 17"/>
          <p:cNvSpPr/>
          <p:nvPr userDrawn="1"/>
        </p:nvSpPr>
        <p:spPr bwMode="gray">
          <a:xfrm>
            <a:off x="273050" y="1211263"/>
            <a:ext cx="5486400" cy="27432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1211262"/>
            <a:ext cx="5486400" cy="2743200"/>
          </a:xfrm>
          <a:noFill/>
        </p:spPr>
        <p:txBody>
          <a:bodyPr vert="horz" wrap="square" lIns="146304" tIns="91440" rIns="146304" bIns="91440" rtlCol="0" anchor="t" anchorCtr="0">
            <a:noAutofit/>
          </a:bodyPr>
          <a:lstStyle>
            <a:lvl1pPr>
              <a:defRPr lang="en-US" sz="54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209" y="3954457"/>
            <a:ext cx="4572000" cy="1828800"/>
          </a:xfr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a:defRPr lang="en-US" sz="2400" dirty="0">
                <a:gradFill>
                  <a:gsLst>
                    <a:gs pos="0">
                      <a:srgbClr val="FFFFFF"/>
                    </a:gs>
                    <a:gs pos="100000">
                      <a:srgbClr val="FFFFFF"/>
                    </a:gs>
                  </a:gsLst>
                  <a:lin ang="5400000" scaled="0"/>
                </a:gradFill>
                <a:latin typeface="+mn-lt"/>
                <a:ea typeface="Segoe UI" pitchFamily="34" charset="0"/>
                <a:cs typeface="Segoe UI" pitchFamily="34" charset="0"/>
              </a:defRPr>
            </a:lvl1pPr>
          </a:lstStyle>
          <a:p>
            <a:pPr marL="0" lvl="0" algn="ctr" defTabSz="932472" fontAlgn="base">
              <a:spcBef>
                <a:spcPct val="0"/>
              </a:spcBef>
              <a:spcAft>
                <a:spcPct val="0"/>
              </a:spcAft>
            </a:pPr>
            <a:r>
              <a:rPr lang="en-US" dirty="0"/>
              <a:t>Speaker Name</a:t>
            </a:r>
          </a:p>
        </p:txBody>
      </p:sp>
    </p:spTree>
    <p:extLst>
      <p:ext uri="{BB962C8B-B14F-4D97-AF65-F5344CB8AC3E}">
        <p14:creationId xmlns:p14="http://schemas.microsoft.com/office/powerpoint/2010/main" val="23591074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514" y="1231133"/>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357568"/>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208" y="1212850"/>
            <a:ext cx="4206240"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5050" y="1212850"/>
            <a:ext cx="4207303"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3049" y="1211287"/>
            <a:ext cx="4206240" cy="2357568"/>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8" y="1211287"/>
            <a:ext cx="4206240"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0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nk Accent Color 1">
    <p:bg>
      <p:bgPr>
        <a:solidFill>
          <a:srgbClr val="FF8C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25257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Accent Color 3">
    <p:bg>
      <p:bgPr>
        <a:solidFill>
          <a:srgbClr val="BA14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27672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lank Accent Color 3">
    <p:bg>
      <p:bgPr>
        <a:solidFill>
          <a:srgbClr val="505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8857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lank Accent Color 3">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97443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Blank Accent Color 3">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1781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Blank Accent Color 3">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293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3050" y="1221158"/>
            <a:ext cx="8778875"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113" y="1212850"/>
            <a:ext cx="877824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209" y="2125663"/>
            <a:ext cx="8778240" cy="1831975"/>
          </a:xfrm>
          <a:noFill/>
        </p:spPr>
        <p:txBody>
          <a:bodyPr tIns="91440" bIns="91440" anchor="t" anchorCtr="0"/>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209" y="1212850"/>
            <a:ext cx="877824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209" y="1221503"/>
            <a:ext cx="8778240" cy="2092881"/>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163"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4846159" y="1212849"/>
            <a:ext cx="4206240" cy="2357568"/>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050" y="295275"/>
            <a:ext cx="8778875"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3050" y="1212851"/>
            <a:ext cx="8778876"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2" r:id="rId1"/>
    <p:sldLayoutId id="2147484130" r:id="rId2"/>
    <p:sldLayoutId id="2147484101" r:id="rId3"/>
    <p:sldLayoutId id="2147484102" r:id="rId4"/>
    <p:sldLayoutId id="2147484087" r:id="rId5"/>
    <p:sldLayoutId id="2147484098" r:id="rId6"/>
    <p:sldLayoutId id="2147484086" r:id="rId7"/>
    <p:sldLayoutId id="2147484107" r:id="rId8"/>
    <p:sldLayoutId id="2147484099" r:id="rId9"/>
    <p:sldLayoutId id="2147484100" r:id="rId10"/>
    <p:sldLayoutId id="2147484089" r:id="rId11"/>
    <p:sldLayoutId id="2147484106" r:id="rId12"/>
    <p:sldLayoutId id="2147484092" r:id="rId13"/>
    <p:sldLayoutId id="2147484093" r:id="rId14"/>
    <p:sldLayoutId id="2147484127" r:id="rId15"/>
    <p:sldLayoutId id="2147484188" r:id="rId16"/>
    <p:sldLayoutId id="2147484128" r:id="rId17"/>
    <p:sldLayoutId id="2147484129" r:id="rId18"/>
    <p:sldLayoutId id="2147484183" r:id="rId19"/>
    <p:sldLayoutId id="2147484184" r:id="rId20"/>
    <p:sldLayoutId id="2147484185" r:id="rId21"/>
    <p:sldLayoutId id="2147484186" r:id="rId22"/>
    <p:sldLayoutId id="2147484187" r:id="rId23"/>
    <p:sldLayoutId id="2147484094" r:id="rId24"/>
    <p:sldLayoutId id="2147484096"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Design Patterns in Practice</a:t>
            </a:r>
            <a:endParaRPr lang="en-US" sz="2800" dirty="0"/>
          </a:p>
        </p:txBody>
      </p:sp>
      <p:sp>
        <p:nvSpPr>
          <p:cNvPr id="5" name="Text Placeholder 4"/>
          <p:cNvSpPr>
            <a:spLocks noGrp="1"/>
          </p:cNvSpPr>
          <p:nvPr>
            <p:ph type="body" sz="quarter" idx="14"/>
          </p:nvPr>
        </p:nvSpPr>
        <p:spPr>
          <a:xfrm>
            <a:off x="274209" y="3954457"/>
            <a:ext cx="5120584" cy="1828800"/>
          </a:xfrm>
        </p:spPr>
        <p:txBody>
          <a:bodyPr/>
          <a:lstStyle/>
          <a:p>
            <a:pPr marL="0" indent="0">
              <a:buNone/>
            </a:pPr>
            <a:r>
              <a:rPr lang="en-US" dirty="0"/>
              <a:t>Rasmus Lystrøm</a:t>
            </a:r>
          </a:p>
          <a:p>
            <a:pPr marL="0" indent="0">
              <a:buNone/>
            </a:pPr>
            <a:r>
              <a:rPr lang="en-US" dirty="0"/>
              <a:t>External Associate Professor</a:t>
            </a:r>
          </a:p>
          <a:p>
            <a:pPr marL="0" indent="0">
              <a:buNone/>
            </a:pPr>
            <a:r>
              <a:rPr lang="en-US" dirty="0"/>
              <a:t>ITU</a:t>
            </a:r>
          </a:p>
        </p:txBody>
      </p:sp>
    </p:spTree>
    <p:extLst>
      <p:ext uri="{BB962C8B-B14F-4D97-AF65-F5344CB8AC3E}">
        <p14:creationId xmlns:p14="http://schemas.microsoft.com/office/powerpoint/2010/main" val="334664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indhold 2"/>
          <p:cNvSpPr txBox="1">
            <a:spLocks/>
          </p:cNvSpPr>
          <p:nvPr/>
        </p:nvSpPr>
        <p:spPr>
          <a:xfrm>
            <a:off x="273844" y="1212850"/>
            <a:ext cx="8778875" cy="5393338"/>
          </a:xfrm>
          <a:prstGeom prst="rect">
            <a:avLst/>
          </a:prstGeom>
        </p:spPr>
        <p:txBody>
          <a:bodyPr vert="horz" wrap="square" lIns="146304" tIns="91440" rIns="146304" bIns="91440"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Define a family of algorithms, encapsulate each one, and make them interchangeable. Strategy lets the algorithm vary independently from clients that use it. </a:t>
            </a:r>
            <a:endParaRPr lang="en-US" dirty="0"/>
          </a:p>
        </p:txBody>
      </p:sp>
      <p:sp>
        <p:nvSpPr>
          <p:cNvPr id="3" name="Titel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Strategy</a:t>
            </a:r>
          </a:p>
        </p:txBody>
      </p:sp>
      <p:pic>
        <p:nvPicPr>
          <p:cNvPr id="4" name="Picture 3"/>
          <p:cNvPicPr>
            <a:picLocks noChangeAspect="1"/>
          </p:cNvPicPr>
          <p:nvPr/>
        </p:nvPicPr>
        <p:blipFill>
          <a:blip r:embed="rId2"/>
          <a:stretch>
            <a:fillRect/>
          </a:stretch>
        </p:blipFill>
        <p:spPr>
          <a:xfrm>
            <a:off x="156007" y="3497262"/>
            <a:ext cx="9035455" cy="3390880"/>
          </a:xfrm>
          <a:prstGeom prst="rect">
            <a:avLst/>
          </a:prstGeom>
        </p:spPr>
      </p:pic>
    </p:spTree>
    <p:extLst>
      <p:ext uri="{BB962C8B-B14F-4D97-AF65-F5344CB8AC3E}">
        <p14:creationId xmlns:p14="http://schemas.microsoft.com/office/powerpoint/2010/main" val="15502519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2" name="Pladsholder til indhold 2"/>
          <p:cNvSpPr txBox="1">
            <a:spLocks/>
          </p:cNvSpPr>
          <p:nvPr/>
        </p:nvSpPr>
        <p:spPr>
          <a:xfrm>
            <a:off x="273844" y="1212850"/>
            <a:ext cx="8778875" cy="5393338"/>
          </a:xfrm>
          <a:prstGeom prst="rect">
            <a:avLst/>
          </a:prstGeom>
        </p:spPr>
        <p:txBody>
          <a:bodyPr vert="horz" wrap="square" lIns="146304" tIns="91440" rIns="146304" bIns="91440"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Decouple an abstraction from its implementation so that the two can vary independently. </a:t>
            </a:r>
            <a:endParaRPr lang="en-US" dirty="0"/>
          </a:p>
        </p:txBody>
      </p:sp>
      <p:sp>
        <p:nvSpPr>
          <p:cNvPr id="3" name="Titel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Bridge</a:t>
            </a:r>
          </a:p>
        </p:txBody>
      </p:sp>
      <p:pic>
        <p:nvPicPr>
          <p:cNvPr id="4" name="Picture 3"/>
          <p:cNvPicPr>
            <a:picLocks noChangeAspect="1"/>
          </p:cNvPicPr>
          <p:nvPr/>
        </p:nvPicPr>
        <p:blipFill>
          <a:blip r:embed="rId2"/>
          <a:stretch>
            <a:fillRect/>
          </a:stretch>
        </p:blipFill>
        <p:spPr>
          <a:xfrm>
            <a:off x="3108818" y="2941281"/>
            <a:ext cx="6095980" cy="3986880"/>
          </a:xfrm>
          <a:prstGeom prst="rect">
            <a:avLst/>
          </a:prstGeom>
        </p:spPr>
      </p:pic>
    </p:spTree>
    <p:extLst>
      <p:ext uri="{BB962C8B-B14F-4D97-AF65-F5344CB8AC3E}">
        <p14:creationId xmlns:p14="http://schemas.microsoft.com/office/powerpoint/2010/main" val="309742374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233"/>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da-DK" dirty="0">
                <a:solidFill>
                  <a:schemeClr val="bg1"/>
                </a:solidFill>
              </a:rPr>
              <a:t>Agenda</a:t>
            </a:r>
          </a:p>
        </p:txBody>
      </p:sp>
      <p:sp>
        <p:nvSpPr>
          <p:cNvPr id="8" name="Text Placeholder 7"/>
          <p:cNvSpPr>
            <a:spLocks noGrp="1"/>
          </p:cNvSpPr>
          <p:nvPr>
            <p:ph type="body" sz="quarter" idx="10"/>
          </p:nvPr>
        </p:nvSpPr>
        <p:spPr>
          <a:xfrm>
            <a:off x="273049" y="1211287"/>
            <a:ext cx="4206240" cy="6598730"/>
          </a:xfrm>
        </p:spPr>
        <p:txBody>
          <a:bodyPr/>
          <a:lstStyle/>
          <a:p>
            <a:pPr marL="0" indent="0">
              <a:buNone/>
            </a:pPr>
            <a:r>
              <a:rPr lang="en-US" dirty="0" err="1">
                <a:solidFill>
                  <a:schemeClr val="bg1"/>
                </a:solidFill>
              </a:rPr>
              <a:t>IoC</a:t>
            </a:r>
            <a:r>
              <a:rPr lang="en-US" dirty="0">
                <a:solidFill>
                  <a:schemeClr val="bg1"/>
                </a:solidFill>
              </a:rPr>
              <a:t> Container</a:t>
            </a:r>
          </a:p>
          <a:p>
            <a:pPr marL="0" indent="0">
              <a:buNone/>
            </a:pPr>
            <a:r>
              <a:rPr lang="en-US" dirty="0">
                <a:solidFill>
                  <a:schemeClr val="bg1"/>
                </a:solidFill>
              </a:rPr>
              <a:t>Adapter</a:t>
            </a:r>
          </a:p>
          <a:p>
            <a:pPr marL="0" indent="0">
              <a:buNone/>
            </a:pPr>
            <a:r>
              <a:rPr lang="en-US" dirty="0">
                <a:solidFill>
                  <a:schemeClr val="bg1"/>
                </a:solidFill>
              </a:rPr>
              <a:t>Factory Method</a:t>
            </a:r>
          </a:p>
          <a:p>
            <a:pPr marL="0" indent="0">
              <a:buNone/>
            </a:pPr>
            <a:r>
              <a:rPr lang="en-US" dirty="0">
                <a:solidFill>
                  <a:schemeClr val="bg1"/>
                </a:solidFill>
              </a:rPr>
              <a:t>Singleton</a:t>
            </a:r>
          </a:p>
          <a:p>
            <a:pPr marL="0" indent="0">
              <a:buNone/>
            </a:pPr>
            <a:r>
              <a:rPr lang="en-US" dirty="0">
                <a:solidFill>
                  <a:schemeClr val="bg1"/>
                </a:solidFill>
              </a:rPr>
              <a:t>Façade</a:t>
            </a:r>
          </a:p>
          <a:p>
            <a:pPr marL="0" indent="0">
              <a:buNone/>
            </a:pPr>
            <a:r>
              <a:rPr lang="en-US" dirty="0">
                <a:solidFill>
                  <a:schemeClr val="bg1"/>
                </a:solidFill>
              </a:rPr>
              <a:t>Chain of Responsibility</a:t>
            </a:r>
          </a:p>
          <a:p>
            <a:pPr marL="0" indent="0">
              <a:buNone/>
            </a:pPr>
            <a:r>
              <a:rPr lang="en-US" dirty="0">
                <a:solidFill>
                  <a:schemeClr val="bg1"/>
                </a:solidFill>
              </a:rPr>
              <a:t>Strategy</a:t>
            </a:r>
          </a:p>
          <a:p>
            <a:pPr marL="0" indent="0">
              <a:buNone/>
            </a:pPr>
            <a:r>
              <a:rPr lang="en-US" dirty="0">
                <a:solidFill>
                  <a:schemeClr val="bg1"/>
                </a:solidFill>
              </a:rPr>
              <a:t>Bridge</a:t>
            </a:r>
            <a:endParaRPr lang="en-US" dirty="0">
              <a:solidFill>
                <a:schemeClr val="bg1"/>
              </a:solidFill>
            </a:endParaRPr>
          </a:p>
          <a:p>
            <a:pPr marL="0" indent="0">
              <a:buNone/>
            </a:pPr>
            <a:endParaRPr lang="en-US" dirty="0">
              <a:solidFill>
                <a:schemeClr val="bg1"/>
              </a:solidFill>
            </a:endParaRPr>
          </a:p>
          <a:p>
            <a:pPr marL="0" indent="0">
              <a:buNone/>
            </a:pPr>
            <a:endParaRPr lang="en-US" dirty="0">
              <a:solidFill>
                <a:schemeClr val="bg1"/>
              </a:solidFill>
            </a:endParaRPr>
          </a:p>
          <a:p>
            <a:pPr marL="0" indent="0">
              <a:buNone/>
            </a:pPr>
            <a:endParaRPr lang="da-DK" dirty="0">
              <a:solidFill>
                <a:schemeClr val="bg1"/>
              </a:solidFill>
            </a:endParaRPr>
          </a:p>
        </p:txBody>
      </p:sp>
      <p:sp>
        <p:nvSpPr>
          <p:cNvPr id="9" name="Text Placeholder 8"/>
          <p:cNvSpPr>
            <a:spLocks noGrp="1"/>
          </p:cNvSpPr>
          <p:nvPr>
            <p:ph type="body" sz="quarter" idx="11"/>
          </p:nvPr>
        </p:nvSpPr>
        <p:spPr>
          <a:xfrm>
            <a:off x="4846158" y="1211287"/>
            <a:ext cx="4206240" cy="5404556"/>
          </a:xfrm>
        </p:spPr>
        <p:txBody>
          <a:bodyPr/>
          <a:lstStyle/>
          <a:p>
            <a:pPr marL="0" indent="0">
              <a:buNone/>
            </a:pPr>
            <a:r>
              <a:rPr lang="da-DK" dirty="0" err="1">
                <a:solidFill>
                  <a:srgbClr val="000000"/>
                </a:solidFill>
              </a:rPr>
              <a:t>Saved</a:t>
            </a:r>
            <a:r>
              <a:rPr lang="da-DK" dirty="0">
                <a:solidFill>
                  <a:srgbClr val="000000"/>
                </a:solidFill>
              </a:rPr>
              <a:t> for </a:t>
            </a:r>
            <a:r>
              <a:rPr lang="da-DK" dirty="0" err="1">
                <a:solidFill>
                  <a:srgbClr val="000000"/>
                </a:solidFill>
              </a:rPr>
              <a:t>later</a:t>
            </a:r>
            <a:r>
              <a:rPr lang="da-DK" dirty="0">
                <a:solidFill>
                  <a:srgbClr val="000000"/>
                </a:solidFill>
              </a:rPr>
              <a:t>:</a:t>
            </a:r>
          </a:p>
          <a:p>
            <a:pPr marL="0" indent="0">
              <a:buNone/>
            </a:pPr>
            <a:r>
              <a:rPr lang="da-DK" dirty="0">
                <a:solidFill>
                  <a:schemeClr val="bg1"/>
                </a:solidFill>
              </a:rPr>
              <a:t>Command (MVVM)</a:t>
            </a:r>
          </a:p>
          <a:p>
            <a:pPr marL="0" indent="0">
              <a:buNone/>
            </a:pPr>
            <a:r>
              <a:rPr lang="da-DK" dirty="0">
                <a:solidFill>
                  <a:schemeClr val="bg1"/>
                </a:solidFill>
              </a:rPr>
              <a:t>Observer (MVVM)</a:t>
            </a:r>
          </a:p>
          <a:p>
            <a:pPr marL="0" indent="0">
              <a:buNone/>
            </a:pPr>
            <a:r>
              <a:rPr lang="da-DK" dirty="0">
                <a:solidFill>
                  <a:schemeClr val="bg1"/>
                </a:solidFill>
              </a:rPr>
              <a:t>Proxy (Web API)</a:t>
            </a:r>
          </a:p>
          <a:p>
            <a:pPr marL="0" indent="0">
              <a:buNone/>
            </a:pPr>
            <a:endParaRPr lang="da-DK" dirty="0">
              <a:solidFill>
                <a:schemeClr val="bg1"/>
              </a:solidFill>
            </a:endParaRPr>
          </a:p>
          <a:p>
            <a:pPr marL="0" indent="0">
              <a:buNone/>
            </a:pPr>
            <a:r>
              <a:rPr lang="da-DK" dirty="0" err="1">
                <a:solidFill>
                  <a:srgbClr val="000000"/>
                </a:solidFill>
              </a:rPr>
              <a:t>Probably</a:t>
            </a:r>
            <a:r>
              <a:rPr lang="da-DK" dirty="0">
                <a:solidFill>
                  <a:srgbClr val="000000"/>
                </a:solidFill>
              </a:rPr>
              <a:t> not </a:t>
            </a:r>
            <a:r>
              <a:rPr lang="da-DK" dirty="0" err="1">
                <a:solidFill>
                  <a:srgbClr val="000000"/>
                </a:solidFill>
              </a:rPr>
              <a:t>covered</a:t>
            </a:r>
            <a:r>
              <a:rPr lang="da-DK" dirty="0">
                <a:solidFill>
                  <a:srgbClr val="000000"/>
                </a:solidFill>
              </a:rPr>
              <a:t>:</a:t>
            </a:r>
          </a:p>
          <a:p>
            <a:pPr marL="0" indent="0">
              <a:buNone/>
            </a:pPr>
            <a:r>
              <a:rPr lang="da-DK" dirty="0" err="1">
                <a:solidFill>
                  <a:schemeClr val="bg1"/>
                </a:solidFill>
              </a:rPr>
              <a:t>Decorator</a:t>
            </a:r>
            <a:endParaRPr lang="da-DK" dirty="0">
              <a:solidFill>
                <a:schemeClr val="bg1"/>
              </a:solidFill>
            </a:endParaRPr>
          </a:p>
          <a:p>
            <a:pPr marL="0" indent="0">
              <a:buNone/>
            </a:pPr>
            <a:r>
              <a:rPr lang="en-US" dirty="0">
                <a:solidFill>
                  <a:schemeClr val="bg1"/>
                </a:solidFill>
              </a:rPr>
              <a:t>Visitor</a:t>
            </a:r>
          </a:p>
          <a:p>
            <a:pPr marL="0" indent="0">
              <a:buNone/>
            </a:pPr>
            <a:r>
              <a:rPr lang="en-US" dirty="0">
                <a:solidFill>
                  <a:schemeClr val="bg1"/>
                </a:solidFill>
              </a:rPr>
              <a:t>Composite</a:t>
            </a:r>
            <a:endParaRPr lang="da-DK" dirty="0">
              <a:solidFill>
                <a:schemeClr val="bg1"/>
              </a:solidFill>
            </a:endParaRPr>
          </a:p>
        </p:txBody>
      </p:sp>
    </p:spTree>
    <p:extLst>
      <p:ext uri="{BB962C8B-B14F-4D97-AF65-F5344CB8AC3E}">
        <p14:creationId xmlns:p14="http://schemas.microsoft.com/office/powerpoint/2010/main" val="23196220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dirty="0" err="1"/>
              <a:t>IoC</a:t>
            </a:r>
            <a:r>
              <a:rPr lang="da-DK" dirty="0"/>
              <a:t> Container</a:t>
            </a:r>
          </a:p>
        </p:txBody>
      </p:sp>
      <p:sp>
        <p:nvSpPr>
          <p:cNvPr id="3" name="Pladsholder til indhold 2"/>
          <p:cNvSpPr txBox="1">
            <a:spLocks/>
          </p:cNvSpPr>
          <p:nvPr/>
        </p:nvSpPr>
        <p:spPr>
          <a:xfrm>
            <a:off x="273844" y="1212850"/>
            <a:ext cx="8778875" cy="5393338"/>
          </a:xfrm>
          <a:prstGeom prst="rect">
            <a:avLst/>
          </a:prstGeom>
        </p:spPr>
        <p:txBody>
          <a:bodyPr vert="horz" wrap="square" lIns="146304" tIns="91440" rIns="146304" bIns="91440" rtlCol="0">
            <a:normAutofit fontScale="92500" lnSpcReduction="20000"/>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Tool to facilitate dependency injection.</a:t>
            </a:r>
          </a:p>
          <a:p>
            <a:pPr marL="0" indent="0">
              <a:buNone/>
            </a:pPr>
            <a:endParaRPr lang="en-US" dirty="0"/>
          </a:p>
          <a:p>
            <a:pPr marL="0" indent="0">
              <a:buNone/>
            </a:pPr>
            <a:r>
              <a:rPr lang="en-US" dirty="0"/>
              <a:t>Using a factory to either manually or automatically create types at runtime.</a:t>
            </a:r>
          </a:p>
          <a:p>
            <a:pPr marL="0" indent="0">
              <a:buNone/>
            </a:pPr>
            <a:endParaRPr lang="en-US" dirty="0"/>
          </a:p>
          <a:p>
            <a:pPr marL="0" indent="0">
              <a:buNone/>
            </a:pPr>
            <a:r>
              <a:rPr lang="en-US" dirty="0"/>
              <a:t>Various implementations:</a:t>
            </a:r>
          </a:p>
          <a:p>
            <a:pPr>
              <a:buFontTx/>
              <a:buChar char="-"/>
            </a:pPr>
            <a:r>
              <a:rPr lang="da-DK" dirty="0" err="1"/>
              <a:t>Microsoft.Extensions.DependencyInjection</a:t>
            </a:r>
            <a:endParaRPr lang="da-DK" dirty="0"/>
          </a:p>
          <a:p>
            <a:pPr>
              <a:buFontTx/>
              <a:buChar char="-"/>
            </a:pPr>
            <a:r>
              <a:rPr lang="da-DK" dirty="0" err="1"/>
              <a:t>Ninject</a:t>
            </a:r>
            <a:endParaRPr lang="da-DK" dirty="0"/>
          </a:p>
          <a:p>
            <a:pPr>
              <a:buFontTx/>
              <a:buChar char="-"/>
            </a:pPr>
            <a:r>
              <a:rPr lang="da-DK" dirty="0" err="1"/>
              <a:t>Unity</a:t>
            </a:r>
            <a:endParaRPr lang="da-DK" dirty="0"/>
          </a:p>
          <a:p>
            <a:pPr>
              <a:buFontTx/>
              <a:buChar char="-"/>
            </a:pPr>
            <a:r>
              <a:rPr lang="da-DK" dirty="0" err="1"/>
              <a:t>AutoFac</a:t>
            </a:r>
            <a:endParaRPr lang="da-DK" dirty="0"/>
          </a:p>
          <a:p>
            <a:pPr>
              <a:buFontTx/>
              <a:buChar char="-"/>
            </a:pPr>
            <a:r>
              <a:rPr lang="da-DK" dirty="0" err="1"/>
              <a:t>StructureMap</a:t>
            </a:r>
            <a:endParaRPr lang="da-DK" dirty="0"/>
          </a:p>
          <a:p>
            <a:pPr marL="0" indent="0">
              <a:buNone/>
            </a:pPr>
            <a:endParaRPr lang="en-US" dirty="0"/>
          </a:p>
          <a:p>
            <a:pPr marL="0" indent="0">
              <a:buNone/>
            </a:pPr>
            <a:endParaRPr lang="en-US" dirty="0"/>
          </a:p>
          <a:p>
            <a:pPr marL="0" indent="0">
              <a:buNone/>
            </a:pPr>
            <a:endParaRPr lang="da-DK" dirty="0"/>
          </a:p>
        </p:txBody>
      </p:sp>
    </p:spTree>
    <p:extLst>
      <p:ext uri="{BB962C8B-B14F-4D97-AF65-F5344CB8AC3E}">
        <p14:creationId xmlns:p14="http://schemas.microsoft.com/office/powerpoint/2010/main" val="212484300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dsholder til indhold 2"/>
          <p:cNvSpPr txBox="1">
            <a:spLocks/>
          </p:cNvSpPr>
          <p:nvPr/>
        </p:nvSpPr>
        <p:spPr>
          <a:xfrm>
            <a:off x="273844" y="1212850"/>
            <a:ext cx="8778875" cy="5393338"/>
          </a:xfrm>
          <a:prstGeom prst="rect">
            <a:avLst/>
          </a:prstGeom>
        </p:spPr>
        <p:txBody>
          <a:bodyPr vert="horz" wrap="square" lIns="146304" tIns="91440" rIns="146304" bIns="91440"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Lifetime:</a:t>
            </a:r>
          </a:p>
          <a:p>
            <a:pPr marL="0" indent="0">
              <a:buNone/>
            </a:pPr>
            <a:endParaRPr lang="en-US" dirty="0"/>
          </a:p>
          <a:p>
            <a:pPr>
              <a:buFontTx/>
              <a:buChar char="-"/>
            </a:pPr>
            <a:r>
              <a:rPr lang="en-US" dirty="0"/>
              <a:t>Transient (every time)</a:t>
            </a:r>
          </a:p>
          <a:p>
            <a:pPr>
              <a:buFontTx/>
              <a:buChar char="-"/>
            </a:pPr>
            <a:r>
              <a:rPr lang="en-US" dirty="0"/>
              <a:t>Scoped (once per request)</a:t>
            </a:r>
          </a:p>
          <a:p>
            <a:pPr>
              <a:buFontTx/>
              <a:buChar char="-"/>
            </a:pPr>
            <a:r>
              <a:rPr lang="en-US" dirty="0"/>
              <a:t>Singleton (once)</a:t>
            </a:r>
          </a:p>
          <a:p>
            <a:pPr marL="0" indent="0">
              <a:buNone/>
            </a:pPr>
            <a:endParaRPr lang="en-US" dirty="0"/>
          </a:p>
          <a:p>
            <a:pPr marL="0" indent="0">
              <a:buNone/>
            </a:pPr>
            <a:endParaRPr lang="da-DK" dirty="0"/>
          </a:p>
        </p:txBody>
      </p:sp>
      <p:sp>
        <p:nvSpPr>
          <p:cNvPr id="2" name="Titel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da-DK" dirty="0" err="1"/>
              <a:t>IoC</a:t>
            </a:r>
            <a:r>
              <a:rPr lang="da-DK" dirty="0"/>
              <a:t> Container II</a:t>
            </a:r>
          </a:p>
        </p:txBody>
      </p:sp>
      <p:sp>
        <p:nvSpPr>
          <p:cNvPr id="3" name="Pladsholder til indhold 2"/>
          <p:cNvSpPr txBox="1">
            <a:spLocks/>
          </p:cNvSpPr>
          <p:nvPr/>
        </p:nvSpPr>
        <p:spPr>
          <a:xfrm>
            <a:off x="273844" y="1212850"/>
            <a:ext cx="8778875" cy="5393338"/>
          </a:xfrm>
          <a:prstGeom prst="rect">
            <a:avLst/>
          </a:prstGeom>
        </p:spPr>
        <p:txBody>
          <a:bodyPr vert="horz" wrap="square" lIns="146304" tIns="91440" rIns="146304" bIns="91440"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Lifetime:</a:t>
            </a:r>
          </a:p>
          <a:p>
            <a:pPr marL="0" indent="0">
              <a:buNone/>
            </a:pPr>
            <a:endParaRPr lang="en-US" dirty="0"/>
          </a:p>
          <a:p>
            <a:pPr>
              <a:buFontTx/>
              <a:buChar char="-"/>
            </a:pPr>
            <a:r>
              <a:rPr lang="en-US" dirty="0"/>
              <a:t>Transient</a:t>
            </a:r>
          </a:p>
          <a:p>
            <a:pPr>
              <a:buFontTx/>
              <a:buChar char="-"/>
            </a:pPr>
            <a:r>
              <a:rPr lang="en-US" dirty="0"/>
              <a:t>Scoped</a:t>
            </a:r>
          </a:p>
          <a:p>
            <a:pPr>
              <a:buFontTx/>
              <a:buChar char="-"/>
            </a:pPr>
            <a:r>
              <a:rPr lang="en-US" dirty="0"/>
              <a:t>Singleton</a:t>
            </a:r>
          </a:p>
          <a:p>
            <a:pPr marL="0" indent="0">
              <a:buNone/>
            </a:pPr>
            <a:endParaRPr lang="en-US" dirty="0"/>
          </a:p>
          <a:p>
            <a:pPr marL="0" indent="0">
              <a:buNone/>
            </a:pPr>
            <a:endParaRPr lang="da-DK" dirty="0"/>
          </a:p>
        </p:txBody>
      </p:sp>
    </p:spTree>
    <p:extLst>
      <p:ext uri="{BB962C8B-B14F-4D97-AF65-F5344CB8AC3E}">
        <p14:creationId xmlns:p14="http://schemas.microsoft.com/office/powerpoint/2010/main" val="39085455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188F"/>
        </a:solidFill>
        <a:effectLst/>
      </p:bgPr>
    </p:bg>
    <p:spTree>
      <p:nvGrpSpPr>
        <p:cNvPr id="1" name=""/>
        <p:cNvGrpSpPr/>
        <p:nvPr/>
      </p:nvGrpSpPr>
      <p:grpSpPr>
        <a:xfrm>
          <a:off x="0" y="0"/>
          <a:ext cx="0" cy="0"/>
          <a:chOff x="0" y="0"/>
          <a:chExt cx="0" cy="0"/>
        </a:xfrm>
      </p:grpSpPr>
      <p:sp>
        <p:nvSpPr>
          <p:cNvPr id="2" name="Titel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Adapter aka Wrapper</a:t>
            </a:r>
          </a:p>
        </p:txBody>
      </p:sp>
      <p:sp>
        <p:nvSpPr>
          <p:cNvPr id="4" name="Pladsholder til indhold 2"/>
          <p:cNvSpPr txBox="1">
            <a:spLocks/>
          </p:cNvSpPr>
          <p:nvPr/>
        </p:nvSpPr>
        <p:spPr>
          <a:xfrm>
            <a:off x="273844" y="1212850"/>
            <a:ext cx="8778875" cy="5393338"/>
          </a:xfrm>
          <a:prstGeom prst="rect">
            <a:avLst/>
          </a:prstGeom>
        </p:spPr>
        <p:txBody>
          <a:bodyPr vert="horz" wrap="square" lIns="146304" tIns="91440" rIns="146304" bIns="91440"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Unmodifiable implementation which does not match the interface you need.</a:t>
            </a:r>
          </a:p>
          <a:p>
            <a:pPr marL="0" indent="0">
              <a:buNone/>
            </a:pPr>
            <a:r>
              <a:rPr lang="en-US" dirty="0"/>
              <a:t>Static or sealed class or class in another assembly.</a:t>
            </a:r>
          </a:p>
        </p:txBody>
      </p:sp>
      <p:pic>
        <p:nvPicPr>
          <p:cNvPr id="3" name="Picture 2"/>
          <p:cNvPicPr>
            <a:picLocks noChangeAspect="1"/>
          </p:cNvPicPr>
          <p:nvPr/>
        </p:nvPicPr>
        <p:blipFill>
          <a:blip r:embed="rId2"/>
          <a:stretch>
            <a:fillRect/>
          </a:stretch>
        </p:blipFill>
        <p:spPr>
          <a:xfrm>
            <a:off x="2765830" y="3131506"/>
            <a:ext cx="6431346" cy="3741601"/>
          </a:xfrm>
          <a:prstGeom prst="rect">
            <a:avLst/>
          </a:prstGeom>
        </p:spPr>
      </p:pic>
    </p:spTree>
    <p:extLst>
      <p:ext uri="{BB962C8B-B14F-4D97-AF65-F5344CB8AC3E}">
        <p14:creationId xmlns:p14="http://schemas.microsoft.com/office/powerpoint/2010/main" val="279588300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Factory Method</a:t>
            </a:r>
          </a:p>
        </p:txBody>
      </p:sp>
      <p:sp>
        <p:nvSpPr>
          <p:cNvPr id="3" name="Pladsholder til indhold 2"/>
          <p:cNvSpPr txBox="1">
            <a:spLocks/>
          </p:cNvSpPr>
          <p:nvPr/>
        </p:nvSpPr>
        <p:spPr>
          <a:xfrm>
            <a:off x="273844" y="1212850"/>
            <a:ext cx="8778875" cy="5393338"/>
          </a:xfrm>
          <a:prstGeom prst="rect">
            <a:avLst/>
          </a:prstGeom>
        </p:spPr>
        <p:txBody>
          <a:bodyPr vert="horz" wrap="square" lIns="146304" tIns="91440" rIns="146304" bIns="91440"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A method which can creates instances of a given type.</a:t>
            </a:r>
          </a:p>
        </p:txBody>
      </p:sp>
      <p:pic>
        <p:nvPicPr>
          <p:cNvPr id="4" name="Picture 3"/>
          <p:cNvPicPr>
            <a:picLocks noChangeAspect="1"/>
          </p:cNvPicPr>
          <p:nvPr/>
        </p:nvPicPr>
        <p:blipFill>
          <a:blip r:embed="rId2"/>
          <a:stretch>
            <a:fillRect/>
          </a:stretch>
        </p:blipFill>
        <p:spPr>
          <a:xfrm>
            <a:off x="118516" y="3314384"/>
            <a:ext cx="9103429" cy="3590905"/>
          </a:xfrm>
          <a:prstGeom prst="rect">
            <a:avLst/>
          </a:prstGeom>
        </p:spPr>
      </p:pic>
    </p:spTree>
    <p:extLst>
      <p:ext uri="{BB962C8B-B14F-4D97-AF65-F5344CB8AC3E}">
        <p14:creationId xmlns:p14="http://schemas.microsoft.com/office/powerpoint/2010/main" val="288481372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505050"/>
        </a:solidFill>
        <a:effectLst/>
      </p:bgPr>
    </p:bg>
    <p:spTree>
      <p:nvGrpSpPr>
        <p:cNvPr id="1" name=""/>
        <p:cNvGrpSpPr/>
        <p:nvPr/>
      </p:nvGrpSpPr>
      <p:grpSpPr>
        <a:xfrm>
          <a:off x="0" y="0"/>
          <a:ext cx="0" cy="0"/>
          <a:chOff x="0" y="0"/>
          <a:chExt cx="0" cy="0"/>
        </a:xfrm>
      </p:grpSpPr>
      <p:sp>
        <p:nvSpPr>
          <p:cNvPr id="2" name="Titel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Singleton</a:t>
            </a:r>
          </a:p>
        </p:txBody>
      </p:sp>
      <p:sp>
        <p:nvSpPr>
          <p:cNvPr id="3" name="Pladsholder til indhold 2"/>
          <p:cNvSpPr txBox="1">
            <a:spLocks/>
          </p:cNvSpPr>
          <p:nvPr/>
        </p:nvSpPr>
        <p:spPr>
          <a:xfrm>
            <a:off x="273844" y="1212850"/>
            <a:ext cx="8778875" cy="5393338"/>
          </a:xfrm>
          <a:prstGeom prst="rect">
            <a:avLst/>
          </a:prstGeom>
        </p:spPr>
        <p:txBody>
          <a:bodyPr vert="horz" wrap="square" lIns="146304" tIns="91440" rIns="146304" bIns="91440" rtlCol="0">
            <a:normAutofit lnSpcReduction="10000"/>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Only ever one single instance of a given type.</a:t>
            </a:r>
          </a:p>
          <a:p>
            <a:pPr marL="0" indent="0">
              <a:buNone/>
            </a:pPr>
            <a:endParaRPr lang="en-US" dirty="0"/>
          </a:p>
          <a:p>
            <a:pPr marL="0" indent="0">
              <a:buNone/>
            </a:pPr>
            <a:r>
              <a:rPr lang="en-US" dirty="0"/>
              <a:t>Considered an anti-pattern by many, it:</a:t>
            </a:r>
          </a:p>
          <a:p>
            <a:pPr marL="0" indent="0">
              <a:buNone/>
            </a:pPr>
            <a:endParaRPr lang="en-US" dirty="0"/>
          </a:p>
          <a:p>
            <a:pPr>
              <a:buFontTx/>
              <a:buChar char="-"/>
            </a:pPr>
            <a:r>
              <a:rPr lang="en-US" dirty="0"/>
              <a:t>is overused</a:t>
            </a:r>
          </a:p>
          <a:p>
            <a:pPr>
              <a:buFontTx/>
              <a:buChar char="-"/>
            </a:pPr>
            <a:r>
              <a:rPr lang="en-US" dirty="0"/>
              <a:t>introduces unnecessary restrictions in situations where a sole instance of a class is not actually required</a:t>
            </a:r>
          </a:p>
          <a:p>
            <a:pPr>
              <a:buFontTx/>
              <a:buChar char="-"/>
            </a:pPr>
            <a:r>
              <a:rPr lang="en-US" dirty="0"/>
              <a:t>introduces global state into an application</a:t>
            </a:r>
          </a:p>
        </p:txBody>
      </p:sp>
    </p:spTree>
    <p:extLst>
      <p:ext uri="{BB962C8B-B14F-4D97-AF65-F5344CB8AC3E}">
        <p14:creationId xmlns:p14="http://schemas.microsoft.com/office/powerpoint/2010/main" val="396005730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505050"/>
        </a:solidFill>
        <a:effectLst/>
      </p:bgPr>
    </p:bg>
    <p:spTree>
      <p:nvGrpSpPr>
        <p:cNvPr id="1" name=""/>
        <p:cNvGrpSpPr/>
        <p:nvPr/>
      </p:nvGrpSpPr>
      <p:grpSpPr>
        <a:xfrm>
          <a:off x="0" y="0"/>
          <a:ext cx="0" cy="0"/>
          <a:chOff x="0" y="0"/>
          <a:chExt cx="0" cy="0"/>
        </a:xfrm>
      </p:grpSpPr>
      <p:sp>
        <p:nvSpPr>
          <p:cNvPr id="2" name="Titel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Singleton II</a:t>
            </a:r>
          </a:p>
        </p:txBody>
      </p:sp>
      <p:sp>
        <p:nvSpPr>
          <p:cNvPr id="3" name="Pladsholder til indhold 2"/>
          <p:cNvSpPr txBox="1">
            <a:spLocks/>
          </p:cNvSpPr>
          <p:nvPr/>
        </p:nvSpPr>
        <p:spPr>
          <a:xfrm>
            <a:off x="273844" y="1212850"/>
            <a:ext cx="8778875" cy="5393338"/>
          </a:xfrm>
          <a:prstGeom prst="rect">
            <a:avLst/>
          </a:prstGeom>
        </p:spPr>
        <p:txBody>
          <a:bodyPr vert="horz" wrap="square" lIns="146304" tIns="91440" rIns="146304" bIns="91440"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Use carefully</a:t>
            </a:r>
          </a:p>
          <a:p>
            <a:pPr marL="0" indent="0">
              <a:buNone/>
            </a:pPr>
            <a:endParaRPr lang="en-US" dirty="0"/>
          </a:p>
          <a:p>
            <a:pPr marL="0" indent="0">
              <a:buNone/>
            </a:pPr>
            <a:r>
              <a:rPr lang="en-US" dirty="0"/>
              <a:t>Implement using an interface</a:t>
            </a:r>
          </a:p>
          <a:p>
            <a:pPr marL="0" indent="0">
              <a:buNone/>
            </a:pPr>
            <a:endParaRPr lang="en-US" dirty="0"/>
          </a:p>
          <a:p>
            <a:pPr marL="0" indent="0">
              <a:buNone/>
            </a:pPr>
            <a:r>
              <a:rPr lang="en-US" dirty="0"/>
              <a:t>Use an </a:t>
            </a:r>
            <a:r>
              <a:rPr lang="en-US" dirty="0" err="1"/>
              <a:t>IoC</a:t>
            </a:r>
            <a:r>
              <a:rPr lang="en-US" dirty="0"/>
              <a:t> container</a:t>
            </a:r>
          </a:p>
        </p:txBody>
      </p:sp>
      <p:pic>
        <p:nvPicPr>
          <p:cNvPr id="4" name="Picture 3"/>
          <p:cNvPicPr>
            <a:picLocks noChangeAspect="1"/>
          </p:cNvPicPr>
          <p:nvPr/>
        </p:nvPicPr>
        <p:blipFill>
          <a:blip r:embed="rId2"/>
          <a:stretch>
            <a:fillRect/>
          </a:stretch>
        </p:blipFill>
        <p:spPr>
          <a:xfrm>
            <a:off x="1396996" y="4411652"/>
            <a:ext cx="7767780" cy="2465052"/>
          </a:xfrm>
          <a:prstGeom prst="rect">
            <a:avLst/>
          </a:prstGeom>
        </p:spPr>
      </p:pic>
    </p:spTree>
    <p:extLst>
      <p:ext uri="{BB962C8B-B14F-4D97-AF65-F5344CB8AC3E}">
        <p14:creationId xmlns:p14="http://schemas.microsoft.com/office/powerpoint/2010/main" val="160988914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dsholder til indhold 2"/>
          <p:cNvSpPr txBox="1">
            <a:spLocks/>
          </p:cNvSpPr>
          <p:nvPr/>
        </p:nvSpPr>
        <p:spPr>
          <a:xfrm>
            <a:off x="273844" y="1212850"/>
            <a:ext cx="8778875" cy="5393338"/>
          </a:xfrm>
          <a:prstGeom prst="rect">
            <a:avLst/>
          </a:prstGeom>
        </p:spPr>
        <p:txBody>
          <a:bodyPr vert="horz" wrap="square" lIns="146304" tIns="91440" rIns="146304" bIns="91440" rtlCol="0">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99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99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99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99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Simplify the use of a system </a:t>
            </a:r>
          </a:p>
          <a:p>
            <a:pPr marL="0" indent="0">
              <a:buNone/>
            </a:pPr>
            <a:r>
              <a:rPr lang="en-US" dirty="0"/>
              <a:t>Provide a uniﬁed interfaces for a group of “dispersed” functionalities from a multitude of interfaces/classes</a:t>
            </a:r>
          </a:p>
        </p:txBody>
      </p:sp>
      <p:sp>
        <p:nvSpPr>
          <p:cNvPr id="3" name="Titel 1"/>
          <p:cNvSpPr txBox="1">
            <a:spLocks/>
          </p:cNvSpPr>
          <p:nvPr/>
        </p:nvSpPr>
        <p:spPr>
          <a:xfrm>
            <a:off x="273844" y="295275"/>
            <a:ext cx="8778875"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Façade</a:t>
            </a:r>
          </a:p>
        </p:txBody>
      </p:sp>
      <p:pic>
        <p:nvPicPr>
          <p:cNvPr id="2" name="Picture 1"/>
          <p:cNvPicPr>
            <a:picLocks noChangeAspect="1"/>
          </p:cNvPicPr>
          <p:nvPr/>
        </p:nvPicPr>
        <p:blipFill>
          <a:blip r:embed="rId2"/>
          <a:stretch>
            <a:fillRect/>
          </a:stretch>
        </p:blipFill>
        <p:spPr>
          <a:xfrm>
            <a:off x="4297525" y="3312459"/>
            <a:ext cx="4899646" cy="3507115"/>
          </a:xfrm>
          <a:prstGeom prst="rect">
            <a:avLst/>
          </a:prstGeom>
        </p:spPr>
      </p:pic>
    </p:spTree>
    <p:extLst>
      <p:ext uri="{BB962C8B-B14F-4D97-AF65-F5344CB8AC3E}">
        <p14:creationId xmlns:p14="http://schemas.microsoft.com/office/powerpoint/2010/main" val="700229208"/>
      </p:ext>
    </p:extLst>
  </p:cSld>
  <p:clrMapOvr>
    <a:masterClrMapping/>
  </p:clrMapOvr>
  <p:transition>
    <p:fade/>
  </p:transition>
</p:sld>
</file>

<file path=ppt/theme/theme1.xml><?xml version="1.0" encoding="utf-8"?>
<a:theme xmlns:a="http://schemas.openxmlformats.org/drawingml/2006/main" name="MSVID_White_4x3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8217A"/>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defRPr sz="20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AudienceTaxHTField0 xmlns="8b529f77-48ab-4581-b468-93f09345b8aa">
      <Terms xmlns="http://schemas.microsoft.com/office/infopath/2007/PartnerControls"/>
    </Audience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A4A71FB1-3FB8-468F-9C64-2246CB74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http://purl.org/dc/terms/"/>
    <ds:schemaRef ds:uri="2295e2e7-0eeb-498e-8716-217bb2ee6ee3"/>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8b529f77-48ab-4581-b468-93f09345b8aa"/>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Metro_TT_White_16x9_2012-04-10_v2</Template>
  <TotalTime>19244</TotalTime>
  <Words>266</Words>
  <Application>Microsoft Office PowerPoint</Application>
  <PresentationFormat>Custom</PresentationFormat>
  <Paragraphs>72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Segoe UI</vt:lpstr>
      <vt:lpstr>Segoe UI Light</vt:lpstr>
      <vt:lpstr>Wingdings</vt:lpstr>
      <vt:lpstr>MSVID_White_4x3_2012-08-18</vt:lpstr>
      <vt:lpstr>Design Patterns in Practice</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Stronger. Together. One Microsoft</dc:title>
  <dc:creator>Rasmus Lystrøm</dc:creator>
  <cp:lastModifiedBy>Rasmus Lystrøm</cp:lastModifiedBy>
  <cp:revision>239</cp:revision>
  <dcterms:created xsi:type="dcterms:W3CDTF">2012-05-22T07:38:31Z</dcterms:created>
  <dcterms:modified xsi:type="dcterms:W3CDTF">2016-10-27T07:36:46Z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