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2"/>
  </p:notesMasterIdLst>
  <p:handoutMasterIdLst>
    <p:handoutMasterId r:id="rId33"/>
  </p:handoutMasterIdLst>
  <p:sldIdLst>
    <p:sldId id="880" r:id="rId5"/>
    <p:sldId id="883" r:id="rId6"/>
    <p:sldId id="881" r:id="rId7"/>
    <p:sldId id="882" r:id="rId8"/>
    <p:sldId id="884" r:id="rId9"/>
    <p:sldId id="885" r:id="rId10"/>
    <p:sldId id="891" r:id="rId11"/>
    <p:sldId id="892" r:id="rId12"/>
    <p:sldId id="893" r:id="rId13"/>
    <p:sldId id="894" r:id="rId14"/>
    <p:sldId id="895" r:id="rId15"/>
    <p:sldId id="897" r:id="rId16"/>
    <p:sldId id="896" r:id="rId17"/>
    <p:sldId id="898" r:id="rId18"/>
    <p:sldId id="906" r:id="rId19"/>
    <p:sldId id="886" r:id="rId20"/>
    <p:sldId id="887" r:id="rId21"/>
    <p:sldId id="888" r:id="rId22"/>
    <p:sldId id="889" r:id="rId23"/>
    <p:sldId id="890" r:id="rId24"/>
    <p:sldId id="899" r:id="rId25"/>
    <p:sldId id="900" r:id="rId26"/>
    <p:sldId id="902" r:id="rId27"/>
    <p:sldId id="901" r:id="rId28"/>
    <p:sldId id="903" r:id="rId29"/>
    <p:sldId id="904" r:id="rId30"/>
    <p:sldId id="905" r:id="rId31"/>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885"/>
            <p14:sldId id="891"/>
            <p14:sldId id="892"/>
            <p14:sldId id="893"/>
            <p14:sldId id="894"/>
            <p14:sldId id="895"/>
            <p14:sldId id="897"/>
            <p14:sldId id="896"/>
            <p14:sldId id="898"/>
            <p14:sldId id="906"/>
            <p14:sldId id="886"/>
            <p14:sldId id="887"/>
            <p14:sldId id="888"/>
            <p14:sldId id="889"/>
            <p14:sldId id="890"/>
            <p14:sldId id="899"/>
            <p14:sldId id="900"/>
            <p14:sldId id="902"/>
            <p14:sldId id="901"/>
            <p14:sldId id="903"/>
            <p14:sldId id="904"/>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505050"/>
    <a:srgbClr val="0072C6"/>
    <a:srgbClr val="00FFFF"/>
    <a:srgbClr val="007233"/>
    <a:srgbClr val="BA141A"/>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73" d="100"/>
          <a:sy n="73" d="100"/>
        </p:scale>
        <p:origin x="36" y="26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9/28/2016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9/28/2016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docs.efproject.net/en/latest/miscellaneous/testing.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Dependency Injection</a:t>
            </a:r>
            <a:br>
              <a:rPr lang="en-US" sz="4400" dirty="0"/>
            </a:br>
            <a:r>
              <a:rPr lang="en-US" sz="4400" dirty="0"/>
              <a:t>Unit Testing EF</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III</a:t>
            </a:r>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6788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IV</a:t>
            </a:r>
          </a:p>
        </p:txBody>
      </p:sp>
      <p:sp>
        <p:nvSpPr>
          <p:cNvPr id="3" name="Rectangle 2"/>
          <p:cNvSpPr/>
          <p:nvPr/>
        </p:nvSpPr>
        <p:spPr>
          <a:xfrm>
            <a:off x="593559" y="2125677"/>
            <a:ext cx="8139445"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 </a:t>
            </a:r>
            <a:r>
              <a:rPr lang="en-US" dirty="0" err="1">
                <a:solidFill>
                  <a:srgbClr val="2B91AF"/>
                </a:solidFill>
                <a:latin typeface="Consolas" panose="020B0609020204030204" pitchFamily="49" charset="0"/>
              </a:rPr>
              <a:t>IDisposable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0" name="Rectangle 9"/>
          <p:cNvSpPr/>
          <p:nvPr/>
        </p:nvSpPr>
        <p:spPr bwMode="auto">
          <a:xfrm>
            <a:off x="5577671" y="4411652"/>
            <a:ext cx="2926048" cy="1097268"/>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Implement</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IDisposable</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1462916" y="5134358"/>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When</a:t>
            </a:r>
            <a:r>
              <a:rPr lang="da-DK" dirty="0"/>
              <a:t> interface not </a:t>
            </a:r>
            <a:r>
              <a:rPr lang="da-DK" dirty="0" err="1"/>
              <a:t>possible</a:t>
            </a:r>
            <a:r>
              <a:rPr lang="da-DK" dirty="0"/>
              <a:t> </a:t>
            </a:r>
            <a:r>
              <a:rPr lang="da-DK" dirty="0" err="1"/>
              <a:t>directly</a:t>
            </a:r>
            <a:r>
              <a:rPr lang="da-DK" dirty="0"/>
              <a:t>, </a:t>
            </a:r>
            <a:r>
              <a:rPr lang="da-DK" dirty="0" err="1"/>
              <a:t>use</a:t>
            </a:r>
            <a:r>
              <a:rPr lang="da-DK" dirty="0"/>
              <a:t> Adapter pattern</a:t>
            </a:r>
          </a:p>
        </p:txBody>
      </p:sp>
      <p:sp>
        <p:nvSpPr>
          <p:cNvPr id="3" name="Rectangle 2"/>
          <p:cNvSpPr/>
          <p:nvPr/>
        </p:nvSpPr>
        <p:spPr>
          <a:xfrm>
            <a:off x="1554355" y="3131506"/>
            <a:ext cx="5805925"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sealed</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FoolishService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5760549" y="2034238"/>
            <a:ext cx="2925620" cy="636870"/>
          </a:xfrm>
          <a:prstGeom prst="wedgeRectCallout">
            <a:avLst>
              <a:gd name="adj1" fmla="val -82220"/>
              <a:gd name="adj2" fmla="val 13533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96088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When</a:t>
            </a:r>
            <a:r>
              <a:rPr lang="da-DK" dirty="0"/>
              <a:t> interface not </a:t>
            </a:r>
            <a:r>
              <a:rPr lang="da-DK" dirty="0" err="1"/>
              <a:t>possible</a:t>
            </a:r>
            <a:r>
              <a:rPr lang="da-DK" dirty="0"/>
              <a:t> </a:t>
            </a:r>
            <a:r>
              <a:rPr lang="da-DK" dirty="0" err="1"/>
              <a:t>directly</a:t>
            </a:r>
            <a:r>
              <a:rPr lang="da-DK" dirty="0"/>
              <a:t>, </a:t>
            </a:r>
            <a:r>
              <a:rPr lang="da-DK" dirty="0" err="1"/>
              <a:t>use</a:t>
            </a:r>
            <a:r>
              <a:rPr lang="da-DK" dirty="0"/>
              <a:t> Adapter pattern II</a:t>
            </a:r>
            <a:endParaRPr lang="da-DK" dirty="0"/>
          </a:p>
        </p:txBody>
      </p:sp>
      <p:sp>
        <p:nvSpPr>
          <p:cNvPr id="3" name="Rectangle 2"/>
          <p:cNvSpPr/>
          <p:nvPr/>
        </p:nvSpPr>
        <p:spPr>
          <a:xfrm>
            <a:off x="227910" y="2491433"/>
            <a:ext cx="8870742" cy="369331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FoolishServiceAdapter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readonly</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FoolishService</a:t>
            </a:r>
            <a:r>
              <a:rPr lang="en-US" dirty="0">
                <a:solidFill>
                  <a:srgbClr val="000000"/>
                </a:solidFill>
                <a:latin typeface="Consolas" panose="020B0609020204030204" pitchFamily="49" charset="0"/>
              </a:rPr>
              <a:t> _service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FoolishService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service.Update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foo</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416399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4" name="Rectangle 3"/>
          <p:cNvSpPr/>
          <p:nvPr/>
        </p:nvSpPr>
        <p:spPr bwMode="auto">
          <a:xfrm>
            <a:off x="4480403" y="3954457"/>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017487" cy="146302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”System Under Test”</a:t>
            </a:r>
          </a:p>
        </p:txBody>
      </p:sp>
      <p:sp>
        <p:nvSpPr>
          <p:cNvPr id="6" name="Rectangle 5"/>
          <p:cNvSpPr/>
          <p:nvPr/>
        </p:nvSpPr>
        <p:spPr bwMode="auto">
          <a:xfrm>
            <a:off x="5029037" y="1120629"/>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3139321"/>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a:t>
            </a:r>
            <a:r>
              <a:rPr lang="en-US" dirty="0" err="1">
                <a:solidFill>
                  <a:srgbClr val="000000"/>
                </a:solidFill>
                <a:latin typeface="Consolas" panose="020B0609020204030204" pitchFamily="49" charset="0"/>
              </a:rPr>
              <a:t>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endParaRPr lang="da-DK" sz="1200" dirty="0"/>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365648" y="2491433"/>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760549" y="1302726"/>
            <a:ext cx="2926048" cy="1097268"/>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Implement</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IDisposable</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926048"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Don’t</a:t>
            </a:r>
            <a:r>
              <a:rPr lang="da-DK" sz="2800" dirty="0">
                <a:solidFill>
                  <a:schemeClr val="tx1"/>
                </a:solidFill>
                <a:ea typeface="Segoe UI" pitchFamily="34" charset="0"/>
                <a:cs typeface="Segoe UI" pitchFamily="34" charset="0"/>
              </a:rPr>
              <a:t> test </a:t>
            </a:r>
            <a:r>
              <a:rPr lang="da-DK" sz="2800" dirty="0" err="1">
                <a:solidFill>
                  <a:schemeClr val="tx1"/>
                </a:solidFill>
                <a:ea typeface="Segoe UI" pitchFamily="34" charset="0"/>
                <a:cs typeface="Segoe UI" pitchFamily="34" charset="0"/>
              </a:rPr>
              <a:t>built</a:t>
            </a:r>
            <a:r>
              <a:rPr lang="da-DK" sz="2800" dirty="0">
                <a:solidFill>
                  <a:schemeClr val="tx1"/>
                </a:solidFill>
                <a:ea typeface="Segoe UI" pitchFamily="34" charset="0"/>
                <a:cs typeface="Segoe UI" pitchFamily="34" charset="0"/>
              </a:rPr>
              <a:t> in </a:t>
            </a:r>
            <a:r>
              <a:rPr lang="da-DK" sz="2800" dirty="0" err="1">
                <a:solidFill>
                  <a:schemeClr val="tx1"/>
                </a:solidFill>
                <a:ea typeface="Segoe UI" pitchFamily="34" charset="0"/>
                <a:cs typeface="Segoe UI" pitchFamily="34" charset="0"/>
              </a:rPr>
              <a:t>code</a:t>
            </a:r>
            <a:r>
              <a:rPr lang="da-DK" sz="2800" dirty="0">
                <a:solidFill>
                  <a:schemeClr val="tx1"/>
                </a:solidFill>
                <a:ea typeface="Segoe UI" pitchFamily="34" charset="0"/>
                <a:cs typeface="Segoe UI" pitchFamily="34" charset="0"/>
              </a:rPr>
              <a:t>…</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err="1"/>
              <a:t>Entity</a:t>
            </a:r>
            <a:r>
              <a:rPr lang="da-DK" dirty="0"/>
              <a:t> Model</a:t>
            </a:r>
          </a:p>
        </p:txBody>
      </p:sp>
      <p:pic>
        <p:nvPicPr>
          <p:cNvPr id="5" name="Picture 4"/>
          <p:cNvPicPr>
            <a:picLocks noChangeAspect="1"/>
          </p:cNvPicPr>
          <p:nvPr/>
        </p:nvPicPr>
        <p:blipFill>
          <a:blip r:embed="rId2"/>
          <a:stretch>
            <a:fillRect/>
          </a:stretch>
        </p:blipFill>
        <p:spPr>
          <a:xfrm>
            <a:off x="-1" y="1557861"/>
            <a:ext cx="9326563" cy="5231205"/>
          </a:xfrm>
          <a:prstGeom prst="rect">
            <a:avLst/>
          </a:prstGeom>
        </p:spPr>
      </p:pic>
    </p:spTree>
    <p:extLst>
      <p:ext uri="{BB962C8B-B14F-4D97-AF65-F5344CB8AC3E}">
        <p14:creationId xmlns:p14="http://schemas.microsoft.com/office/powerpoint/2010/main" val="121141085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tx1"/>
                </a:solidFill>
              </a:rPr>
              <a:t>IStudentRepository</a:t>
            </a:r>
            <a:endParaRPr lang="da-DK" dirty="0">
              <a:solidFill>
                <a:schemeClr val="tx1"/>
              </a:solidFill>
            </a:endParaRPr>
          </a:p>
        </p:txBody>
      </p:sp>
      <p:sp>
        <p:nvSpPr>
          <p:cNvPr id="4" name="Speech Bubble: Rectangle 3"/>
          <p:cNvSpPr/>
          <p:nvPr/>
        </p:nvSpPr>
        <p:spPr bwMode="auto">
          <a:xfrm>
            <a:off x="6217744" y="278656"/>
            <a:ext cx="2925620" cy="1690840"/>
          </a:xfrm>
          <a:prstGeom prst="wedgeRectCallout">
            <a:avLst>
              <a:gd name="adj1" fmla="val -160580"/>
              <a:gd name="adj2" fmla="val 837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to </a:t>
            </a:r>
            <a:r>
              <a:rPr lang="da-DK" sz="2400" dirty="0" err="1">
                <a:gradFill>
                  <a:gsLst>
                    <a:gs pos="0">
                      <a:srgbClr val="FFFFFF"/>
                    </a:gs>
                    <a:gs pos="100000">
                      <a:srgbClr val="FFFFFF"/>
                    </a:gs>
                  </a:gsLst>
                  <a:lin ang="5400000" scaled="0"/>
                </a:gradFill>
                <a:ea typeface="Segoe UI" pitchFamily="34" charset="0"/>
                <a:cs typeface="Segoe UI" pitchFamily="34" charset="0"/>
              </a:rPr>
              <a:t>enable</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Dependency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r>
              <a:rPr lang="da-DK" sz="2400" dirty="0">
                <a:gradFill>
                  <a:gsLst>
                    <a:gs pos="0">
                      <a:srgbClr val="FFFFFF"/>
                    </a:gs>
                    <a:gs pos="100000">
                      <a:srgbClr val="FFFFFF"/>
                    </a:gs>
                  </a:gsLst>
                  <a:lin ang="5400000" scaled="0"/>
                </a:gradFill>
                <a:ea typeface="Segoe UI" pitchFamily="34" charset="0"/>
                <a:cs typeface="Segoe UI" pitchFamily="34" charset="0"/>
              </a:rPr>
              <a:t> at the </a:t>
            </a:r>
            <a:r>
              <a:rPr lang="da-DK" sz="2400" dirty="0" err="1">
                <a:gradFill>
                  <a:gsLst>
                    <a:gs pos="0">
                      <a:srgbClr val="FFFFFF"/>
                    </a:gs>
                    <a:gs pos="100000">
                      <a:srgbClr val="FFFFFF"/>
                    </a:gs>
                  </a:gsLst>
                  <a:lin ang="5400000" scaled="0"/>
                </a:gradFill>
                <a:ea typeface="Segoe UI" pitchFamily="34" charset="0"/>
                <a:cs typeface="Segoe UI" pitchFamily="34" charset="0"/>
              </a:rPr>
              <a:t>next</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layer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1051441" y="2491433"/>
            <a:ext cx="7223681"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IStudentRepository</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IEnumerable</a:t>
            </a:r>
            <a:r>
              <a:rPr lang="da-DK" dirty="0">
                <a:solidFill>
                  <a:srgbClr val="000000"/>
                </a:solidFill>
                <a:latin typeface="Consolas" panose="020B0609020204030204" pitchFamily="49" charset="0"/>
              </a:rPr>
              <a:t>&lt;</a:t>
            </a:r>
            <a:r>
              <a:rPr lang="da-DK" dirty="0" err="1">
                <a:solidFill>
                  <a:srgbClr val="2B91AF"/>
                </a:solidFill>
                <a:latin typeface="Consolas" panose="020B0609020204030204" pitchFamily="49" charset="0"/>
              </a:rPr>
              <a:t>StudentListDto</a:t>
            </a:r>
            <a:r>
              <a:rPr lang="da-DK" dirty="0">
                <a:solidFill>
                  <a:srgbClr val="000000"/>
                </a:solidFill>
                <a:latin typeface="Consolas" panose="020B0609020204030204" pitchFamily="49" charset="0"/>
              </a:rPr>
              <a:t>&gt; Read();</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IEnumerable</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StudentListDto</a:t>
            </a:r>
            <a:r>
              <a:rPr lang="en-US" dirty="0">
                <a:solidFill>
                  <a:srgbClr val="000000"/>
                </a:solidFill>
                <a:latin typeface="Consolas" panose="020B0609020204030204" pitchFamily="49" charset="0"/>
              </a:rPr>
              <a:t>&gt; Read(</a:t>
            </a:r>
            <a:r>
              <a:rPr lang="en-US" dirty="0">
                <a:solidFill>
                  <a:srgbClr val="2B91AF"/>
                </a:solidFill>
                <a:latin typeface="Consolas" panose="020B0609020204030204" pitchFamily="49" charset="0"/>
              </a:rPr>
              <a:t>Status</a:t>
            </a:r>
            <a:r>
              <a:rPr lang="en-US" dirty="0">
                <a:solidFill>
                  <a:srgbClr val="000000"/>
                </a:solidFill>
                <a:latin typeface="Consolas" panose="020B0609020204030204" pitchFamily="49" charset="0"/>
              </a:rPr>
              <a:t> status);</a:t>
            </a:r>
          </a:p>
          <a:p>
            <a:endParaRPr lang="da-DK" dirty="0">
              <a:solidFill>
                <a:srgbClr val="000000"/>
              </a:solidFill>
              <a:latin typeface="Consolas" panose="020B0609020204030204" pitchFamily="49" charset="0"/>
            </a:endParaRPr>
          </a:p>
          <a:p>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bool</a:t>
            </a:r>
            <a:r>
              <a:rPr lang="nl-NL" dirty="0">
                <a:solidFill>
                  <a:srgbClr val="000000"/>
                </a:solidFill>
                <a:latin typeface="Consolas" panose="020B0609020204030204" pitchFamily="49" charset="0"/>
              </a:rPr>
              <a:t> Enrol(</a:t>
            </a:r>
            <a:r>
              <a:rPr lang="nl-NL" dirty="0">
                <a:solidFill>
                  <a:srgbClr val="0000FF"/>
                </a:solidFill>
                <a:latin typeface="Consolas" panose="020B0609020204030204" pitchFamily="49" charset="0"/>
              </a:rPr>
              <a:t>int</a:t>
            </a:r>
            <a:r>
              <a:rPr lang="nl-NL" dirty="0">
                <a:solidFill>
                  <a:srgbClr val="000000"/>
                </a:solidFill>
                <a:latin typeface="Consolas" panose="020B0609020204030204" pitchFamily="49" charset="0"/>
              </a:rPr>
              <a:t> studentId, </a:t>
            </a:r>
            <a:r>
              <a:rPr lang="nl-NL" dirty="0">
                <a:solidFill>
                  <a:srgbClr val="0000FF"/>
                </a:solidFill>
                <a:latin typeface="Consolas" panose="020B0609020204030204" pitchFamily="49" charset="0"/>
              </a:rPr>
              <a:t>int</a:t>
            </a:r>
            <a:r>
              <a:rPr lang="nl-NL" dirty="0">
                <a:solidFill>
                  <a:srgbClr val="000000"/>
                </a:solidFill>
                <a:latin typeface="Consolas" panose="020B0609020204030204" pitchFamily="49" charset="0"/>
              </a:rPr>
              <a:t> dateId);</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Create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StudentCrudDto</a:t>
            </a:r>
            <a:r>
              <a:rPr lang="da-DK" dirty="0">
                <a:solidFill>
                  <a:srgbClr val="000000"/>
                </a:solidFill>
                <a:latin typeface="Consolas" panose="020B0609020204030204" pitchFamily="49" charset="0"/>
              </a:rPr>
              <a:t> student);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err="1">
                <a:solidFill>
                  <a:srgbClr val="2B91AF"/>
                </a:solidFill>
                <a:latin typeface="Consolas" panose="020B0609020204030204" pitchFamily="49" charset="0"/>
              </a:rPr>
              <a:t>StudentCrudDto</a:t>
            </a:r>
            <a:r>
              <a:rPr lang="da-DK" dirty="0">
                <a:solidFill>
                  <a:srgbClr val="000000"/>
                </a:solidFill>
                <a:latin typeface="Consolas" panose="020B0609020204030204" pitchFamily="49" charset="0"/>
              </a:rPr>
              <a:t> student);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Delete</a:t>
            </a:r>
            <a:r>
              <a:rPr lang="da-DK" dirty="0">
                <a:solidFill>
                  <a:srgbClr val="000000"/>
                </a:solidFill>
                <a:latin typeface="Consolas" panose="020B0609020204030204" pitchFamily="49" charset="0"/>
              </a:rPr>
              <a:t>(</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studentId</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6453203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Enable</a:t>
            </a:r>
            <a:r>
              <a:rPr lang="da-DK" dirty="0"/>
              <a:t> </a:t>
            </a:r>
            <a:r>
              <a:rPr lang="da-DK" dirty="0" err="1"/>
              <a:t>InMemoryDatabase</a:t>
            </a:r>
            <a:r>
              <a:rPr lang="da-DK" dirty="0"/>
              <a:t> for </a:t>
            </a:r>
            <a:r>
              <a:rPr lang="da-DK" dirty="0" err="1"/>
              <a:t>DbContext</a:t>
            </a:r>
            <a:r>
              <a:rPr lang="da-DK" dirty="0"/>
              <a:t> class </a:t>
            </a:r>
          </a:p>
        </p:txBody>
      </p:sp>
      <p:sp>
        <p:nvSpPr>
          <p:cNvPr id="3" name="Rectangle 2"/>
          <p:cNvSpPr/>
          <p:nvPr/>
        </p:nvSpPr>
        <p:spPr>
          <a:xfrm>
            <a:off x="822843" y="1942799"/>
            <a:ext cx="8229082" cy="2308324"/>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MyContext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public</a:t>
            </a:r>
            <a:r>
              <a:rPr lang="fr-FR"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MyContext</a:t>
            </a:r>
            <a:r>
              <a:rPr lang="fr-FR" dirty="0">
                <a:solidFill>
                  <a:srgbClr val="000000"/>
                </a:solidFill>
                <a:latin typeface="Consolas" panose="020B0609020204030204" pitchFamily="49" charset="0"/>
              </a:rPr>
              <a:t>(</a:t>
            </a:r>
            <a:r>
              <a:rPr lang="fr-FR" dirty="0" err="1">
                <a:solidFill>
                  <a:srgbClr val="2B91AF"/>
                </a:solidFill>
                <a:latin typeface="Consolas" panose="020B0609020204030204" pitchFamily="49" charset="0"/>
              </a:rPr>
              <a:t>DbContextOptions</a:t>
            </a:r>
            <a:r>
              <a:rPr lang="fr-FR" dirty="0">
                <a:solidFill>
                  <a:srgbClr val="000000"/>
                </a:solidFill>
                <a:latin typeface="Consolas" panose="020B0609020204030204" pitchFamily="49" charset="0"/>
              </a:rPr>
              <a:t>&lt;</a:t>
            </a:r>
            <a:r>
              <a:rPr lang="fr-FR" dirty="0" err="1">
                <a:solidFill>
                  <a:srgbClr val="2B91AF"/>
                </a:solidFill>
                <a:latin typeface="Consolas" panose="020B0609020204030204" pitchFamily="49" charset="0"/>
              </a:rPr>
              <a:t>CourseBaseContext</a:t>
            </a:r>
            <a:r>
              <a:rPr lang="fr-FR" dirty="0">
                <a:solidFill>
                  <a:srgbClr val="000000"/>
                </a:solidFill>
                <a:latin typeface="Consolas" panose="020B0609020204030204" pitchFamily="49" charset="0"/>
              </a:rPr>
              <a:t>&gt; options)</a:t>
            </a:r>
          </a:p>
          <a:p>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base</a:t>
            </a:r>
            <a:r>
              <a:rPr lang="da-DK" dirty="0">
                <a:solidFill>
                  <a:srgbClr val="000000"/>
                </a:solidFill>
                <a:latin typeface="Consolas" panose="020B0609020204030204" pitchFamily="49" charset="0"/>
              </a:rPr>
              <a:t>(options)</a:t>
            </a:r>
          </a:p>
          <a:p>
            <a:r>
              <a:rPr lang="da-DK"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endParaRPr lang="da-DK" dirty="0"/>
          </a:p>
        </p:txBody>
      </p:sp>
      <p:sp>
        <p:nvSpPr>
          <p:cNvPr id="5" name="Rectangle 4"/>
          <p:cNvSpPr/>
          <p:nvPr/>
        </p:nvSpPr>
        <p:spPr>
          <a:xfrm>
            <a:off x="548526" y="4594530"/>
            <a:ext cx="8320949" cy="923330"/>
          </a:xfrm>
          <a:prstGeom prst="rect">
            <a:avLst/>
          </a:prstGeom>
        </p:spPr>
        <p:txBody>
          <a:bodyPr wrap="square">
            <a:spAutoFit/>
          </a:bodyPr>
          <a:lstStyle/>
          <a:p>
            <a:r>
              <a:rPr lang="da-DK" dirty="0">
                <a:solidFill>
                  <a:srgbClr val="2E75B6"/>
                </a:solidFill>
                <a:latin typeface="Consolas" panose="020B0609020204030204" pitchFamily="49" charset="0"/>
              </a:rPr>
              <a:t>"</a:t>
            </a:r>
            <a:r>
              <a:rPr lang="da-DK" dirty="0" err="1">
                <a:solidFill>
                  <a:srgbClr val="2E75B6"/>
                </a:solidFill>
                <a:latin typeface="Consolas" panose="020B0609020204030204" pitchFamily="49" charset="0"/>
              </a:rPr>
              <a:t>dependencies</a:t>
            </a:r>
            <a:r>
              <a:rPr lang="da-DK" dirty="0">
                <a:solidFill>
                  <a:srgbClr val="2E75B6"/>
                </a:solidFill>
                <a:latin typeface="Consolas" panose="020B0609020204030204" pitchFamily="49" charset="0"/>
              </a:rPr>
              <a:t>"</a:t>
            </a:r>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a:t>
            </a:r>
            <a:r>
              <a:rPr lang="da-DK" dirty="0">
                <a:solidFill>
                  <a:srgbClr val="2E75B6"/>
                </a:solidFill>
                <a:latin typeface="Consolas" panose="020B0609020204030204" pitchFamily="49" charset="0"/>
              </a:rPr>
              <a:t>"</a:t>
            </a:r>
            <a:r>
              <a:rPr lang="da-DK" dirty="0" err="1">
                <a:solidFill>
                  <a:srgbClr val="2E75B6"/>
                </a:solidFill>
                <a:latin typeface="Consolas" panose="020B0609020204030204" pitchFamily="49" charset="0"/>
              </a:rPr>
              <a:t>Microsoft.EntityFrameworkCore.InMemory</a:t>
            </a:r>
            <a:r>
              <a:rPr lang="da-DK" dirty="0">
                <a:solidFill>
                  <a:srgbClr val="2E75B6"/>
                </a:solidFill>
                <a:latin typeface="Consolas" panose="020B0609020204030204" pitchFamily="49" charset="0"/>
              </a:rPr>
              <a: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"1.0.1</a:t>
            </a:r>
          </a:p>
          <a:p>
            <a:r>
              <a:rPr lang="da-DK" dirty="0">
                <a:solidFill>
                  <a:srgbClr val="000000"/>
                </a:solidFill>
                <a:latin typeface="Consolas" panose="020B0609020204030204" pitchFamily="49" charset="0"/>
              </a:rPr>
              <a:t>},</a:t>
            </a:r>
            <a:endParaRPr lang="da-DK" dirty="0"/>
          </a:p>
        </p:txBody>
      </p:sp>
      <p:sp>
        <p:nvSpPr>
          <p:cNvPr id="6" name="Rectangle 5"/>
          <p:cNvSpPr/>
          <p:nvPr/>
        </p:nvSpPr>
        <p:spPr>
          <a:xfrm>
            <a:off x="32482" y="6514749"/>
            <a:ext cx="6583608" cy="369332"/>
          </a:xfrm>
          <a:prstGeom prst="rect">
            <a:avLst/>
          </a:prstGeom>
        </p:spPr>
        <p:txBody>
          <a:bodyPr wrap="square">
            <a:spAutoFit/>
          </a:bodyPr>
          <a:lstStyle/>
          <a:p>
            <a:r>
              <a:rPr lang="da-DK" dirty="0">
                <a:hlinkClick r:id="rId2"/>
              </a:rPr>
              <a:t>https://docs.efproject.net/en/latest/miscellaneous/testing.html</a:t>
            </a:r>
            <a:r>
              <a:rPr lang="da-DK" dirty="0"/>
              <a:t> </a:t>
            </a:r>
            <a:endParaRPr lang="da-DK" dirty="0"/>
          </a:p>
        </p:txBody>
      </p:sp>
      <p:sp>
        <p:nvSpPr>
          <p:cNvPr id="7" name="Speech Bubble: Rectangle 6"/>
          <p:cNvSpPr/>
          <p:nvPr/>
        </p:nvSpPr>
        <p:spPr bwMode="auto">
          <a:xfrm>
            <a:off x="6217744" y="5475095"/>
            <a:ext cx="2925620" cy="640073"/>
          </a:xfrm>
          <a:prstGeom prst="wedgeRectCallout">
            <a:avLst>
              <a:gd name="adj1" fmla="val -106107"/>
              <a:gd name="adj2" fmla="val -8357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 test </a:t>
            </a:r>
            <a:r>
              <a:rPr lang="da-DK" sz="2400" dirty="0" err="1">
                <a:gradFill>
                  <a:gsLst>
                    <a:gs pos="0">
                      <a:srgbClr val="FFFFFF"/>
                    </a:gs>
                    <a:gs pos="100000">
                      <a:srgbClr val="FFFFFF"/>
                    </a:gs>
                  </a:gsLst>
                  <a:lin ang="5400000" scaled="0"/>
                </a:gradFill>
                <a:ea typeface="Segoe UI" pitchFamily="34" charset="0"/>
                <a:cs typeface="Segoe UI" pitchFamily="34" charset="0"/>
              </a:rPr>
              <a:t>library</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2233156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80037" y="2765750"/>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057268" y="4320213"/>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2551" y="3394201"/>
            <a:ext cx="5621461"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err="1">
                <a:solidFill>
                  <a:srgbClr val="2B91AF"/>
                </a:solidFill>
                <a:latin typeface="Consolas" panose="020B0609020204030204" pitchFamily="49" charset="0"/>
              </a:rPr>
              <a:t>Foo</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foo</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Constructor</a:t>
            </a:r>
            <a:r>
              <a:rPr lang="da-DK" dirty="0"/>
              <a:t> </a:t>
            </a:r>
            <a:r>
              <a:rPr lang="da-DK" dirty="0" err="1"/>
              <a:t>Injection</a:t>
            </a:r>
            <a:endParaRPr lang="da-DK" dirty="0"/>
          </a:p>
        </p:txBody>
      </p:sp>
      <p:sp>
        <p:nvSpPr>
          <p:cNvPr id="3" name="Rectangle 2"/>
          <p:cNvSpPr/>
          <p:nvPr/>
        </p:nvSpPr>
        <p:spPr>
          <a:xfrm>
            <a:off x="457087" y="1302726"/>
            <a:ext cx="6081273" cy="5355312"/>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8"/>
          <p:cNvSpPr/>
          <p:nvPr/>
        </p:nvSpPr>
        <p:spPr bwMode="auto">
          <a:xfrm>
            <a:off x="5760549" y="5417481"/>
            <a:ext cx="2925620" cy="914390"/>
          </a:xfrm>
          <a:prstGeom prst="wedgeRectCallout">
            <a:avLst>
              <a:gd name="adj1" fmla="val -116153"/>
              <a:gd name="adj2" fmla="val -5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Remember</a:t>
            </a:r>
            <a:r>
              <a:rPr lang="da-DK" sz="2400" dirty="0">
                <a:gradFill>
                  <a:gsLst>
                    <a:gs pos="0">
                      <a:srgbClr val="FFFFFF"/>
                    </a:gs>
                    <a:gs pos="100000">
                      <a:srgbClr val="FFFFFF"/>
                    </a:gs>
                  </a:gsLst>
                  <a:lin ang="5400000" scaled="0"/>
                </a:gradFill>
                <a:ea typeface="Segoe UI" pitchFamily="34" charset="0"/>
                <a:cs typeface="Segoe UI" pitchFamily="34" charset="0"/>
              </a:rPr>
              <a:t> to </a:t>
            </a:r>
            <a:r>
              <a:rPr lang="da-DK" sz="2400" dirty="0" err="1">
                <a:gradFill>
                  <a:gsLst>
                    <a:gs pos="0">
                      <a:srgbClr val="FFFFFF"/>
                    </a:gs>
                    <a:gs pos="100000">
                      <a:srgbClr val="FFFFFF"/>
                    </a:gs>
                  </a:gsLst>
                  <a:lin ang="5400000" scaled="0"/>
                </a:gradFill>
                <a:ea typeface="Segoe UI" pitchFamily="34" charset="0"/>
                <a:cs typeface="Segoe UI" pitchFamily="34" charset="0"/>
              </a:rPr>
              <a:t>call</a:t>
            </a:r>
            <a:r>
              <a:rPr lang="da-DK" sz="2400" dirty="0">
                <a:gradFill>
                  <a:gsLst>
                    <a:gs pos="0">
                      <a:srgbClr val="FFFFFF"/>
                    </a:gs>
                    <a:gs pos="100000">
                      <a:srgbClr val="FFFFFF"/>
                    </a:gs>
                  </a:gsLst>
                  <a:lin ang="5400000" scaled="0"/>
                </a:gradFill>
                <a:ea typeface="Segoe UI" pitchFamily="34" charset="0"/>
                <a:cs typeface="Segoe UI" pitchFamily="34" charset="0"/>
              </a:rPr>
              <a:t> Dispose…</a:t>
            </a: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a:t>
            </a:r>
            <a:r>
              <a:rPr lang="da-DK" dirty="0" err="1"/>
              <a:t>Injection</a:t>
            </a:r>
            <a:endParaRPr lang="da-DK" dirty="0"/>
          </a:p>
        </p:txBody>
      </p:sp>
      <p:sp>
        <p:nvSpPr>
          <p:cNvPr id="3" name="Rectangle 2"/>
          <p:cNvSpPr/>
          <p:nvPr/>
        </p:nvSpPr>
        <p:spPr>
          <a:xfrm>
            <a:off x="960002" y="1942799"/>
            <a:ext cx="7406559"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Speech Bubble: Rectangle 4"/>
          <p:cNvSpPr/>
          <p:nvPr/>
        </p:nvSpPr>
        <p:spPr bwMode="auto">
          <a:xfrm>
            <a:off x="5760549" y="5417481"/>
            <a:ext cx="2925620" cy="914390"/>
          </a:xfrm>
          <a:prstGeom prst="wedgeRectCallout">
            <a:avLst>
              <a:gd name="adj1" fmla="val -92265"/>
              <a:gd name="adj2" fmla="val -7321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Dispose with the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5355312"/>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 </a:t>
            </a:r>
            <a:r>
              <a:rPr lang="en-US" dirty="0" err="1">
                <a:solidFill>
                  <a:srgbClr val="2B91AF"/>
                </a:solidFill>
                <a:latin typeface="Consolas" panose="020B0609020204030204" pitchFamily="49" charset="0"/>
              </a:rPr>
              <a:t>IDisposable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17982</TotalTime>
  <Words>955</Words>
  <Application>Microsoft Office PowerPoint</Application>
  <PresentationFormat>Custom</PresentationFormat>
  <Paragraphs>244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Consolas</vt:lpstr>
      <vt:lpstr>Segoe UI</vt:lpstr>
      <vt:lpstr>Segoe UI Light</vt:lpstr>
      <vt:lpstr>Wingdings</vt:lpstr>
      <vt:lpstr>MSVID_White_4x3_2012-08-18</vt:lpstr>
      <vt:lpstr>C♯ Dependency Injection Unit Testing EF</vt:lpstr>
      <vt:lpstr>PowerPoint Presentation</vt:lpstr>
      <vt:lpstr>Dependency Injection (DI)</vt:lpstr>
      <vt:lpstr>Structered readable code Testable code Dependency Inversion Principle Separation of Concerns  Rock SOLID!!!  AWESOME!! </vt:lpstr>
      <vt:lpstr>Programming to interface, not implementation…</vt:lpstr>
      <vt:lpstr>Constructor Injection</vt:lpstr>
      <vt:lpstr>Property Injection</vt:lpstr>
      <vt:lpstr>Interface Injection</vt:lpstr>
      <vt:lpstr>Interface Injection II</vt:lpstr>
      <vt:lpstr>Interface Injection III</vt:lpstr>
      <vt:lpstr>Interface Injection IV</vt:lpstr>
      <vt:lpstr>Best practices</vt:lpstr>
      <vt:lpstr>When interface not possible directly, use Adapter pattern</vt:lpstr>
      <vt:lpstr>When interface not possible directly, use Adapter pattern II</vt:lpstr>
      <vt:lpstr>PowerPoint Presentation</vt:lpstr>
      <vt:lpstr>Best Practices</vt:lpstr>
      <vt:lpstr>Stub testing</vt:lpstr>
      <vt:lpstr>Stub testing II</vt:lpstr>
      <vt:lpstr>Mock testing</vt:lpstr>
      <vt:lpstr>Mock testing II</vt:lpstr>
      <vt:lpstr>Demo</vt:lpstr>
      <vt:lpstr>Testing  Entity Framework</vt:lpstr>
      <vt:lpstr>Best practices</vt:lpstr>
      <vt:lpstr>Entity Model</vt:lpstr>
      <vt:lpstr>IStudentRepository</vt:lpstr>
      <vt:lpstr>Enable InMemoryDatabase for DbContext class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202</cp:revision>
  <dcterms:created xsi:type="dcterms:W3CDTF">2012-05-22T07:38:31Z</dcterms:created>
  <dcterms:modified xsi:type="dcterms:W3CDTF">2016-09-28T20:26:18Z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