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23"/>
  </p:notesMasterIdLst>
  <p:handoutMasterIdLst>
    <p:handoutMasterId r:id="rId24"/>
  </p:handoutMasterIdLst>
  <p:sldIdLst>
    <p:sldId id="880" r:id="rId5"/>
    <p:sldId id="897" r:id="rId6"/>
    <p:sldId id="881" r:id="rId7"/>
    <p:sldId id="882" r:id="rId8"/>
    <p:sldId id="883" r:id="rId9"/>
    <p:sldId id="884" r:id="rId10"/>
    <p:sldId id="885" r:id="rId11"/>
    <p:sldId id="886" r:id="rId12"/>
    <p:sldId id="887" r:id="rId13"/>
    <p:sldId id="888" r:id="rId14"/>
    <p:sldId id="889" r:id="rId15"/>
    <p:sldId id="890" r:id="rId16"/>
    <p:sldId id="891" r:id="rId17"/>
    <p:sldId id="892" r:id="rId18"/>
    <p:sldId id="893" r:id="rId19"/>
    <p:sldId id="894" r:id="rId20"/>
    <p:sldId id="895" r:id="rId21"/>
    <p:sldId id="896" r:id="rId22"/>
  </p:sldIdLst>
  <p:sldSz cx="9326563"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E115B30C-257A-493A-917D-0D3AE027FF58}">
          <p14:sldIdLst>
            <p14:sldId id="880"/>
            <p14:sldId id="897"/>
            <p14:sldId id="881"/>
            <p14:sldId id="882"/>
            <p14:sldId id="883"/>
            <p14:sldId id="884"/>
            <p14:sldId id="885"/>
            <p14:sldId id="886"/>
            <p14:sldId id="887"/>
            <p14:sldId id="888"/>
            <p14:sldId id="889"/>
            <p14:sldId id="890"/>
            <p14:sldId id="891"/>
            <p14:sldId id="892"/>
            <p14:sldId id="893"/>
            <p14:sldId id="894"/>
            <p14:sldId id="895"/>
            <p14:sldId id="896"/>
          </p14:sldIdLst>
        </p14:section>
      </p14:sectionLst>
    </p:ext>
    <p:ext uri="{EFAFB233-063F-42B5-8137-9DF3F51BA10A}">
      <p15:sldGuideLst xmlns:p15="http://schemas.microsoft.com/office/powerpoint/2012/main">
        <p15:guide id="1" orient="horz" pos="187">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9">
          <p15:clr>
            <a:srgbClr val="A4A3A4"/>
          </p15:clr>
        </p15:guide>
        <p15:guide id="6" orient="horz" pos="3643">
          <p15:clr>
            <a:srgbClr val="A4A3A4"/>
          </p15:clr>
        </p15:guide>
        <p15:guide id="7" orient="horz" pos="3067">
          <p15:clr>
            <a:srgbClr val="A4A3A4"/>
          </p15:clr>
        </p15:guide>
        <p15:guide id="8" orient="horz" pos="1915">
          <p15:clr>
            <a:srgbClr val="A4A3A4"/>
          </p15:clr>
        </p15:guide>
        <p15:guide id="9" pos="172">
          <p15:clr>
            <a:srgbClr val="A4A3A4"/>
          </p15:clr>
        </p15:guide>
        <p15:guide id="10" pos="5702">
          <p15:clr>
            <a:srgbClr val="A4A3A4"/>
          </p15:clr>
        </p15:guide>
        <p15:guide id="11" pos="748">
          <p15:clr>
            <a:srgbClr val="A4A3A4"/>
          </p15:clr>
        </p15:guide>
        <p15:guide id="12" pos="5356">
          <p15:clr>
            <a:srgbClr val="A4A3A4"/>
          </p15:clr>
        </p15:guide>
        <p15:guide id="13" pos="2476">
          <p15:clr>
            <a:srgbClr val="A4A3A4"/>
          </p15:clr>
        </p15:guide>
        <p15:guide id="14" pos="1324">
          <p15:clr>
            <a:srgbClr val="A4A3A4"/>
          </p15:clr>
        </p15:guide>
        <p15:guide id="15" pos="1900">
          <p15:clr>
            <a:srgbClr val="A4A3A4"/>
          </p15:clr>
        </p15:guide>
        <p15:guide id="16" pos="3052">
          <p15:clr>
            <a:srgbClr val="A4A3A4"/>
          </p15:clr>
        </p15:guide>
        <p15:guide id="17" pos="3628">
          <p15:clr>
            <a:srgbClr val="A4A3A4"/>
          </p15:clr>
        </p15:guide>
        <p15:guide id="18" pos="4204">
          <p15:clr>
            <a:srgbClr val="A4A3A4"/>
          </p15:clr>
        </p15:guide>
        <p15:guide id="19" pos="47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39"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33"/>
    <a:srgbClr val="FF8C00"/>
    <a:srgbClr val="505050"/>
    <a:srgbClr val="0072C6"/>
    <a:srgbClr val="00FFFF"/>
    <a:srgbClr val="BA141A"/>
    <a:srgbClr val="442359"/>
    <a:srgbClr val="00188F"/>
    <a:srgbClr val="333333"/>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289" autoAdjust="0"/>
    <p:restoredTop sz="93056" autoAdjust="0"/>
  </p:normalViewPr>
  <p:slideViewPr>
    <p:cSldViewPr>
      <p:cViewPr varScale="1">
        <p:scale>
          <a:sx n="73" d="100"/>
          <a:sy n="73" d="100"/>
        </p:scale>
        <p:origin x="33" y="213"/>
      </p:cViewPr>
      <p:guideLst>
        <p:guide orient="horz" pos="187"/>
        <p:guide orient="horz" pos="763"/>
        <p:guide orient="horz" pos="1339"/>
        <p:guide orient="horz" pos="2491"/>
        <p:guide orient="horz" pos="4219"/>
        <p:guide orient="horz" pos="3643"/>
        <p:guide orient="horz" pos="3067"/>
        <p:guide orient="horz" pos="1915"/>
        <p:guide pos="172"/>
        <p:guide pos="5702"/>
        <p:guide pos="748"/>
        <p:guide pos="5356"/>
        <p:guide pos="2476"/>
        <p:guide pos="1324"/>
        <p:guide pos="1900"/>
        <p:guide pos="3052"/>
        <p:guide pos="3628"/>
        <p:guide pos="4204"/>
        <p:guide pos="4780"/>
      </p:guideLst>
    </p:cSldViewPr>
  </p:slideViewPr>
  <p:notesTextViewPr>
    <p:cViewPr>
      <p:scale>
        <a:sx n="3" d="2"/>
        <a:sy n="3" d="2"/>
      </p:scale>
      <p:origin x="0" y="0"/>
    </p:cViewPr>
  </p:notesTextViewPr>
  <p:sorterViewPr>
    <p:cViewPr varScale="1">
      <p:scale>
        <a:sx n="1" d="1"/>
        <a:sy n="1" d="1"/>
      </p:scale>
      <p:origin x="0" y="13188"/>
    </p:cViewPr>
  </p:sorterViewPr>
  <p:notesViewPr>
    <p:cSldViewPr showGuides="1">
      <p:cViewPr>
        <p:scale>
          <a:sx n="268" d="100"/>
          <a:sy n="268" d="100"/>
        </p:scale>
        <p:origin x="480" y="10614"/>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10/5/2016</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10/5/2016</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8">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8176" y="-68859"/>
            <a:ext cx="12953772" cy="7286497"/>
          </a:xfrm>
          <a:prstGeom prst="rect">
            <a:avLst/>
          </a:prstGeom>
        </p:spPr>
      </p:pic>
      <p:sp>
        <p:nvSpPr>
          <p:cNvPr id="18" name="Rectangle 17"/>
          <p:cNvSpPr/>
          <p:nvPr userDrawn="1"/>
        </p:nvSpPr>
        <p:spPr bwMode="gray">
          <a:xfrm>
            <a:off x="273050" y="1211263"/>
            <a:ext cx="5486400" cy="27432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211262"/>
            <a:ext cx="5486400" cy="2743200"/>
          </a:xfrm>
          <a:noFill/>
        </p:spPr>
        <p:txBody>
          <a:bodyPr vert="horz" wrap="square" lIns="146304" tIns="91440" rIns="146304" bIns="91440" rtlCol="0" anchor="t" anchorCtr="0">
            <a:noAutofit/>
          </a:bodyPr>
          <a:lstStyle>
            <a:lvl1pPr>
              <a:defRPr lang="en-US" sz="5400" spc="-100" baseline="0" dirty="0">
                <a:gradFill>
                  <a:gsLst>
                    <a:gs pos="5833">
                      <a:srgbClr val="FFFFFF"/>
                    </a:gs>
                    <a:gs pos="18000">
                      <a:srgbClr val="FFFFFF"/>
                    </a:gs>
                  </a:gsLst>
                  <a:lin ang="5400000" scaled="0"/>
                </a:gradFill>
              </a:defRPr>
            </a:lvl1pPr>
          </a:lstStyle>
          <a:p>
            <a:pPr lvl="0"/>
            <a:r>
              <a:rPr lang="en-US" dirty="0"/>
              <a:t>Presentation title</a:t>
            </a:r>
          </a:p>
        </p:txBody>
      </p:sp>
      <p:sp>
        <p:nvSpPr>
          <p:cNvPr id="3" name="Text Placeholder 2"/>
          <p:cNvSpPr>
            <a:spLocks noGrp="1"/>
          </p:cNvSpPr>
          <p:nvPr>
            <p:ph type="body" sz="quarter" idx="14" hasCustomPrompt="1"/>
          </p:nvPr>
        </p:nvSpPr>
        <p:spPr bwMode="ltGray">
          <a:xfrm>
            <a:off x="274209" y="3954457"/>
            <a:ext cx="4572000" cy="1828800"/>
          </a:xfr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a:defRPr lang="en-US" sz="2400" dirty="0">
                <a:gradFill>
                  <a:gsLst>
                    <a:gs pos="0">
                      <a:srgbClr val="FFFFFF"/>
                    </a:gs>
                    <a:gs pos="100000">
                      <a:srgbClr val="FFFFFF"/>
                    </a:gs>
                  </a:gsLst>
                  <a:lin ang="5400000" scaled="0"/>
                </a:gradFill>
                <a:latin typeface="+mn-lt"/>
                <a:ea typeface="Segoe UI" pitchFamily="34" charset="0"/>
                <a:cs typeface="Segoe UI" pitchFamily="34" charset="0"/>
              </a:defRPr>
            </a:lvl1pPr>
          </a:lstStyle>
          <a:p>
            <a:pPr marL="0" lvl="0" algn="ctr" defTabSz="932472" fontAlgn="base">
              <a:spcBef>
                <a:spcPct val="0"/>
              </a:spcBef>
              <a:spcAft>
                <a:spcPct val="0"/>
              </a:spcAft>
            </a:pPr>
            <a:r>
              <a:rPr lang="en-US" dirty="0"/>
              <a:t>Speaker Name</a:t>
            </a:r>
          </a:p>
        </p:txBody>
      </p:sp>
    </p:spTree>
    <p:extLst>
      <p:ext uri="{BB962C8B-B14F-4D97-AF65-F5344CB8AC3E}">
        <p14:creationId xmlns:p14="http://schemas.microsoft.com/office/powerpoint/2010/main" val="23591074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514" y="1231133"/>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208" y="1212850"/>
            <a:ext cx="4206240"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5050" y="1212850"/>
            <a:ext cx="4207303"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3049" y="1211287"/>
            <a:ext cx="4206240" cy="2357568"/>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lank Accent Color 1">
    <p:bg>
      <p:bgPr>
        <a:solidFill>
          <a:srgbClr val="FF8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325257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Blank Accent Color 3">
    <p:bg>
      <p:bgPr>
        <a:solidFill>
          <a:srgbClr val="BA141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27672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Blank Accent Color 3">
    <p:bg>
      <p:bgPr>
        <a:solidFill>
          <a:srgbClr val="505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88857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Blank Accent Color 3">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97443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Blank Accent Color 3">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17815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Blank Accent Color 3">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4293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9326563"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3050" y="1221158"/>
            <a:ext cx="8778875"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113" y="1212850"/>
            <a:ext cx="877824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9326564"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cSld name="Ku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a:t>Klik for at redigere i master</a:t>
            </a:r>
          </a:p>
        </p:txBody>
      </p:sp>
      <p:sp>
        <p:nvSpPr>
          <p:cNvPr id="3" name="Pladsholder til dato 2"/>
          <p:cNvSpPr>
            <a:spLocks noGrp="1"/>
          </p:cNvSpPr>
          <p:nvPr>
            <p:ph type="dt" sz="half" idx="10"/>
          </p:nvPr>
        </p:nvSpPr>
        <p:spPr>
          <a:xfrm>
            <a:off x="466328" y="6482889"/>
            <a:ext cx="2176198" cy="372394"/>
          </a:xfrm>
          <a:prstGeom prst="rect">
            <a:avLst/>
          </a:prstGeom>
        </p:spPr>
        <p:txBody>
          <a:bodyPr/>
          <a:lstStyle/>
          <a:p>
            <a:fld id="{EF3D8E67-0BA6-400F-A971-2DDC931422AA}" type="datetimeFigureOut">
              <a:rPr lang="da-DK" smtClean="0"/>
              <a:t>05-10-2016</a:t>
            </a:fld>
            <a:endParaRPr lang="da-DK"/>
          </a:p>
        </p:txBody>
      </p:sp>
      <p:sp>
        <p:nvSpPr>
          <p:cNvPr id="4" name="Pladsholder til sidefod 3"/>
          <p:cNvSpPr>
            <a:spLocks noGrp="1"/>
          </p:cNvSpPr>
          <p:nvPr>
            <p:ph type="ftr" sz="quarter" idx="11"/>
          </p:nvPr>
        </p:nvSpPr>
        <p:spPr>
          <a:xfrm>
            <a:off x="3186576" y="6482889"/>
            <a:ext cx="2953412" cy="372394"/>
          </a:xfrm>
          <a:prstGeom prst="rect">
            <a:avLst/>
          </a:prstGeom>
        </p:spPr>
        <p:txBody>
          <a:bodyPr/>
          <a:lstStyle/>
          <a:p>
            <a:endParaRPr lang="da-DK"/>
          </a:p>
        </p:txBody>
      </p:sp>
      <p:sp>
        <p:nvSpPr>
          <p:cNvPr id="5" name="Pladsholder til diasnummer 4"/>
          <p:cNvSpPr>
            <a:spLocks noGrp="1"/>
          </p:cNvSpPr>
          <p:nvPr>
            <p:ph type="sldNum" sz="quarter" idx="12"/>
          </p:nvPr>
        </p:nvSpPr>
        <p:spPr>
          <a:xfrm>
            <a:off x="6684037" y="6482889"/>
            <a:ext cx="2176198" cy="372394"/>
          </a:xfrm>
          <a:prstGeom prst="rect">
            <a:avLst/>
          </a:prstGeom>
        </p:spPr>
        <p:txBody>
          <a:bodyPr/>
          <a:lstStyle/>
          <a:p>
            <a:fld id="{D7A3723E-B662-488D-AEAD-B1EC624CCCB8}" type="slidenum">
              <a:rPr lang="da-DK" smtClean="0"/>
              <a:t>‹#›</a:t>
            </a:fld>
            <a:endParaRPr lang="da-DK"/>
          </a:p>
        </p:txBody>
      </p:sp>
    </p:spTree>
    <p:extLst>
      <p:ext uri="{BB962C8B-B14F-4D97-AF65-F5344CB8AC3E}">
        <p14:creationId xmlns:p14="http://schemas.microsoft.com/office/powerpoint/2010/main" val="1689307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163"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9"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3050" y="295275"/>
            <a:ext cx="8778875"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3050" y="1212851"/>
            <a:ext cx="8778876"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2" r:id="rId1"/>
    <p:sldLayoutId id="2147484130" r:id="rId2"/>
    <p:sldLayoutId id="2147484101" r:id="rId3"/>
    <p:sldLayoutId id="2147484102" r:id="rId4"/>
    <p:sldLayoutId id="2147484087" r:id="rId5"/>
    <p:sldLayoutId id="2147484098" r:id="rId6"/>
    <p:sldLayoutId id="2147484086" r:id="rId7"/>
    <p:sldLayoutId id="2147484107" r:id="rId8"/>
    <p:sldLayoutId id="2147484099" r:id="rId9"/>
    <p:sldLayoutId id="2147484100" r:id="rId10"/>
    <p:sldLayoutId id="2147484089" r:id="rId11"/>
    <p:sldLayoutId id="2147484106" r:id="rId12"/>
    <p:sldLayoutId id="2147484092" r:id="rId13"/>
    <p:sldLayoutId id="2147484093" r:id="rId14"/>
    <p:sldLayoutId id="2147484127" r:id="rId15"/>
    <p:sldLayoutId id="2147484188" r:id="rId16"/>
    <p:sldLayoutId id="2147484128" r:id="rId17"/>
    <p:sldLayoutId id="2147484129" r:id="rId18"/>
    <p:sldLayoutId id="2147484183" r:id="rId19"/>
    <p:sldLayoutId id="2147484184" r:id="rId20"/>
    <p:sldLayoutId id="2147484185" r:id="rId21"/>
    <p:sldLayoutId id="2147484186" r:id="rId22"/>
    <p:sldLayoutId id="2147484187" r:id="rId23"/>
    <p:sldLayoutId id="2147484094" r:id="rId24"/>
    <p:sldLayoutId id="2147484096" r:id="rId25"/>
    <p:sldLayoutId id="2147484189" r:id="rId26"/>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Asynchronous and Parallel Programming in C</a:t>
            </a:r>
            <a:r>
              <a:rPr lang="en-US" sz="4400" baseline="30000" dirty="0"/>
              <a:t>♯</a:t>
            </a:r>
            <a:endParaRPr lang="en-US" sz="2800" dirty="0"/>
          </a:p>
        </p:txBody>
      </p:sp>
      <p:sp>
        <p:nvSpPr>
          <p:cNvPr id="5" name="Text Placeholder 4"/>
          <p:cNvSpPr>
            <a:spLocks noGrp="1"/>
          </p:cNvSpPr>
          <p:nvPr>
            <p:ph type="body" sz="quarter" idx="14"/>
          </p:nvPr>
        </p:nvSpPr>
        <p:spPr>
          <a:xfrm>
            <a:off x="274209" y="3954457"/>
            <a:ext cx="5120584" cy="1828800"/>
          </a:xfrm>
        </p:spPr>
        <p:txBody>
          <a:bodyPr/>
          <a:lstStyle/>
          <a:p>
            <a:pPr marL="0" indent="0">
              <a:buNone/>
            </a:pPr>
            <a:r>
              <a:rPr lang="en-US" dirty="0"/>
              <a:t>Rasmus Lystrøm</a:t>
            </a:r>
          </a:p>
          <a:p>
            <a:pPr marL="0" indent="0">
              <a:buNone/>
            </a:pPr>
            <a:r>
              <a:rPr lang="en-US" dirty="0"/>
              <a:t>External Associate Professor</a:t>
            </a:r>
          </a:p>
          <a:p>
            <a:pPr marL="0" indent="0">
              <a:buNone/>
            </a:pPr>
            <a:r>
              <a:rPr lang="en-US" dirty="0"/>
              <a:t>ITU</a:t>
            </a:r>
          </a:p>
        </p:txBody>
      </p:sp>
    </p:spTree>
    <p:extLst>
      <p:ext uri="{BB962C8B-B14F-4D97-AF65-F5344CB8AC3E}">
        <p14:creationId xmlns:p14="http://schemas.microsoft.com/office/powerpoint/2010/main" val="334664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Race Condition Demo</a:t>
            </a:r>
            <a:endParaRPr lang="da-DK" dirty="0"/>
          </a:p>
        </p:txBody>
      </p:sp>
    </p:spTree>
    <p:extLst>
      <p:ext uri="{BB962C8B-B14F-4D97-AF65-F5344CB8AC3E}">
        <p14:creationId xmlns:p14="http://schemas.microsoft.com/office/powerpoint/2010/main" val="406057618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180" y="-20341"/>
            <a:ext cx="10606924" cy="7035206"/>
          </a:xfrm>
          <a:prstGeom prst="rect">
            <a:avLst/>
          </a:prstGeom>
        </p:spPr>
      </p:pic>
      <p:sp>
        <p:nvSpPr>
          <p:cNvPr id="2" name="Title 1"/>
          <p:cNvSpPr>
            <a:spLocks noGrp="1"/>
          </p:cNvSpPr>
          <p:nvPr>
            <p:ph type="title"/>
          </p:nvPr>
        </p:nvSpPr>
        <p:spPr/>
        <p:txBody>
          <a:bodyPr/>
          <a:lstStyle/>
          <a:p>
            <a:r>
              <a:rPr lang="en-US" dirty="0">
                <a:solidFill>
                  <a:schemeClr val="bg1"/>
                </a:solidFill>
              </a:rPr>
              <a:t>Deadlock</a:t>
            </a:r>
          </a:p>
        </p:txBody>
      </p:sp>
    </p:spTree>
    <p:extLst>
      <p:ext uri="{BB962C8B-B14F-4D97-AF65-F5344CB8AC3E}">
        <p14:creationId xmlns:p14="http://schemas.microsoft.com/office/powerpoint/2010/main" val="1356302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ladsholder til indhold 2"/>
          <p:cNvSpPr txBox="1">
            <a:spLocks/>
          </p:cNvSpPr>
          <p:nvPr/>
        </p:nvSpPr>
        <p:spPr>
          <a:xfrm>
            <a:off x="273844" y="1212850"/>
            <a:ext cx="8778875" cy="4021753"/>
          </a:xfrm>
          <a:prstGeom prst="rect">
            <a:avLst/>
          </a:prstGeom>
        </p:spPr>
        <p:txBody>
          <a:bodyPr vert="horz" wrap="square" lIns="146304" tIns="91440" rIns="146304" bIns="91440" rtlCol="0">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A situation in which two or more competing actions are each waiting for the other to finish, and thus neither ever does.</a:t>
            </a:r>
            <a:endParaRPr lang="da-DK" dirty="0"/>
          </a:p>
        </p:txBody>
      </p:sp>
      <p:sp>
        <p:nvSpPr>
          <p:cNvPr id="2" name="Title 1"/>
          <p:cNvSpPr>
            <a:spLocks noGrp="1"/>
          </p:cNvSpPr>
          <p:nvPr>
            <p:ph type="title" idx="4294967295"/>
          </p:nvPr>
        </p:nvSpPr>
        <p:spPr>
          <a:xfrm>
            <a:off x="273844" y="295275"/>
            <a:ext cx="8778875" cy="917575"/>
          </a:xfrm>
        </p:spPr>
        <p:txBody>
          <a:bodyPr/>
          <a:lstStyle/>
          <a:p>
            <a:r>
              <a:rPr lang="en-US" dirty="0"/>
              <a:t>Deadlock</a:t>
            </a:r>
          </a:p>
        </p:txBody>
      </p:sp>
    </p:spTree>
    <p:extLst>
      <p:ext uri="{BB962C8B-B14F-4D97-AF65-F5344CB8AC3E}">
        <p14:creationId xmlns:p14="http://schemas.microsoft.com/office/powerpoint/2010/main" val="272767151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Deadlock demo</a:t>
            </a:r>
            <a:endParaRPr lang="da-DK" dirty="0"/>
          </a:p>
        </p:txBody>
      </p:sp>
    </p:spTree>
    <p:extLst>
      <p:ext uri="{BB962C8B-B14F-4D97-AF65-F5344CB8AC3E}">
        <p14:creationId xmlns:p14="http://schemas.microsoft.com/office/powerpoint/2010/main" val="298036749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73844" y="295275"/>
            <a:ext cx="8778875" cy="917575"/>
          </a:xfrm>
        </p:spPr>
        <p:txBody>
          <a:bodyPr/>
          <a:lstStyle/>
          <a:p>
            <a:r>
              <a:rPr lang="en-US" dirty="0"/>
              <a:t>Task Parallel Library</a:t>
            </a:r>
          </a:p>
        </p:txBody>
      </p:sp>
      <p:sp>
        <p:nvSpPr>
          <p:cNvPr id="4" name="Pladsholder til indhold 2"/>
          <p:cNvSpPr txBox="1">
            <a:spLocks/>
          </p:cNvSpPr>
          <p:nvPr/>
        </p:nvSpPr>
        <p:spPr>
          <a:xfrm>
            <a:off x="273844" y="1212850"/>
            <a:ext cx="8778875" cy="4661826"/>
          </a:xfrm>
          <a:prstGeom prst="rect">
            <a:avLst/>
          </a:prstGeom>
        </p:spPr>
        <p:txBody>
          <a:bodyPr vert="horz" wrap="square" lIns="146304" tIns="91440" rIns="146304" bIns="91440" rtlCol="0">
            <a:normAutofit lnSpcReduction="10000"/>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err="1"/>
              <a:t>Task.Run</a:t>
            </a:r>
            <a:endParaRPr lang="en-US" dirty="0"/>
          </a:p>
          <a:p>
            <a:pPr marL="0" indent="0">
              <a:buNone/>
            </a:pPr>
            <a:r>
              <a:rPr lang="en-US" dirty="0" err="1"/>
              <a:t>Task.Factory</a:t>
            </a:r>
            <a:r>
              <a:rPr lang="en-US" dirty="0"/>
              <a:t>…</a:t>
            </a:r>
          </a:p>
          <a:p>
            <a:pPr marL="0" indent="0">
              <a:buNone/>
            </a:pPr>
            <a:r>
              <a:rPr lang="en-US" dirty="0" err="1"/>
              <a:t>Task.Delay</a:t>
            </a:r>
            <a:endParaRPr lang="en-US" dirty="0"/>
          </a:p>
          <a:p>
            <a:pPr marL="0" indent="0">
              <a:buNone/>
            </a:pPr>
            <a:r>
              <a:rPr lang="en-US" dirty="0" err="1"/>
              <a:t>Parallel.For</a:t>
            </a:r>
            <a:endParaRPr lang="en-US" dirty="0"/>
          </a:p>
          <a:p>
            <a:pPr marL="0" indent="0">
              <a:buNone/>
            </a:pPr>
            <a:r>
              <a:rPr lang="en-US" dirty="0" err="1"/>
              <a:t>Parallel.ForEach</a:t>
            </a:r>
            <a:endParaRPr lang="en-US" dirty="0"/>
          </a:p>
          <a:p>
            <a:pPr marL="0" indent="0">
              <a:buNone/>
            </a:pPr>
            <a:r>
              <a:rPr lang="en-US" dirty="0" err="1"/>
              <a:t>Parallel.Invoke</a:t>
            </a:r>
            <a:endParaRPr lang="en-US" dirty="0"/>
          </a:p>
          <a:p>
            <a:pPr marL="0" indent="0">
              <a:buNone/>
            </a:pPr>
            <a:endParaRPr lang="en-US" dirty="0"/>
          </a:p>
          <a:p>
            <a:pPr marL="0" indent="0">
              <a:buNone/>
            </a:pPr>
            <a:r>
              <a:rPr lang="en-US" dirty="0"/>
              <a:t>Parallel </a:t>
            </a:r>
            <a:r>
              <a:rPr lang="en-US" dirty="0" err="1"/>
              <a:t>Linq</a:t>
            </a:r>
            <a:r>
              <a:rPr lang="en-US" dirty="0"/>
              <a:t> </a:t>
            </a:r>
            <a:r>
              <a:rPr lang="en-US" dirty="0">
                <a:sym typeface="Wingdings" panose="05000000000000000000" pitchFamily="2" charset="2"/>
              </a:rPr>
              <a:t></a:t>
            </a:r>
            <a:r>
              <a:rPr lang="en-US" dirty="0"/>
              <a:t> .</a:t>
            </a:r>
            <a:r>
              <a:rPr lang="en-US" dirty="0" err="1"/>
              <a:t>AsParallel</a:t>
            </a:r>
            <a:r>
              <a:rPr lang="en-US" dirty="0"/>
              <a:t>()</a:t>
            </a:r>
          </a:p>
        </p:txBody>
      </p:sp>
    </p:spTree>
    <p:extLst>
      <p:ext uri="{BB962C8B-B14F-4D97-AF65-F5344CB8AC3E}">
        <p14:creationId xmlns:p14="http://schemas.microsoft.com/office/powerpoint/2010/main" val="235009222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74209" y="2125663"/>
            <a:ext cx="8778240" cy="1831975"/>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sz="7200" dirty="0" err="1"/>
              <a:t>Task</a:t>
            </a:r>
            <a:r>
              <a:rPr lang="da-DK" sz="7200" dirty="0"/>
              <a:t> Parallel Library demo</a:t>
            </a:r>
          </a:p>
        </p:txBody>
      </p:sp>
    </p:spTree>
    <p:extLst>
      <p:ext uri="{BB962C8B-B14F-4D97-AF65-F5344CB8AC3E}">
        <p14:creationId xmlns:p14="http://schemas.microsoft.com/office/powerpoint/2010/main" val="227565204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dirty="0" err="1"/>
              <a:t>System.Collections.Concurrent</a:t>
            </a:r>
            <a:endParaRPr lang="da-DK" dirty="0"/>
          </a:p>
        </p:txBody>
      </p:sp>
      <p:sp>
        <p:nvSpPr>
          <p:cNvPr id="3" name="Pladsholder til indhold 2"/>
          <p:cNvSpPr txBox="1">
            <a:spLocks/>
          </p:cNvSpPr>
          <p:nvPr/>
        </p:nvSpPr>
        <p:spPr>
          <a:xfrm>
            <a:off x="273844" y="1212850"/>
            <a:ext cx="8778875" cy="4021753"/>
          </a:xfrm>
          <a:prstGeom prst="rect">
            <a:avLst/>
          </a:prstGeom>
        </p:spPr>
        <p:txBody>
          <a:bodyPr vert="horz" wrap="square" lIns="146304" tIns="91440" rIns="146304" bIns="91440" rtlCol="0">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err="1"/>
              <a:t>ConcurrentQueue</a:t>
            </a:r>
            <a:r>
              <a:rPr lang="en-US" dirty="0"/>
              <a:t>&lt;T&gt;</a:t>
            </a:r>
          </a:p>
          <a:p>
            <a:pPr marL="0" indent="0">
              <a:buNone/>
            </a:pPr>
            <a:r>
              <a:rPr lang="en-US" dirty="0" err="1"/>
              <a:t>ConcurrentStack</a:t>
            </a:r>
            <a:r>
              <a:rPr lang="en-US" dirty="0"/>
              <a:t>&lt;T&gt;</a:t>
            </a:r>
          </a:p>
          <a:p>
            <a:pPr marL="0" indent="0">
              <a:buNone/>
            </a:pPr>
            <a:r>
              <a:rPr lang="en-US" dirty="0" err="1"/>
              <a:t>BlockingCollection</a:t>
            </a:r>
            <a:r>
              <a:rPr lang="en-US" dirty="0"/>
              <a:t>&lt;T&gt;</a:t>
            </a:r>
          </a:p>
          <a:p>
            <a:pPr marL="0" indent="0">
              <a:buNone/>
            </a:pPr>
            <a:r>
              <a:rPr lang="en-US" dirty="0" err="1"/>
              <a:t>ConcurrentDictionary</a:t>
            </a:r>
            <a:r>
              <a:rPr lang="en-US" dirty="0"/>
              <a:t>&lt;</a:t>
            </a:r>
            <a:r>
              <a:rPr lang="en-US" dirty="0" err="1"/>
              <a:t>TKey</a:t>
            </a:r>
            <a:r>
              <a:rPr lang="en-US" dirty="0"/>
              <a:t>, </a:t>
            </a:r>
            <a:r>
              <a:rPr lang="en-US" dirty="0" err="1"/>
              <a:t>TValue</a:t>
            </a:r>
            <a:r>
              <a:rPr lang="en-US" dirty="0"/>
              <a:t>&gt;</a:t>
            </a:r>
          </a:p>
        </p:txBody>
      </p:sp>
    </p:spTree>
    <p:extLst>
      <p:ext uri="{BB962C8B-B14F-4D97-AF65-F5344CB8AC3E}">
        <p14:creationId xmlns:p14="http://schemas.microsoft.com/office/powerpoint/2010/main" val="167377178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dirty="0"/>
              <a:t>Asynchronous Programming</a:t>
            </a:r>
          </a:p>
        </p:txBody>
      </p:sp>
      <p:sp>
        <p:nvSpPr>
          <p:cNvPr id="3" name="Pladsholder til indhold 2"/>
          <p:cNvSpPr txBox="1">
            <a:spLocks/>
          </p:cNvSpPr>
          <p:nvPr/>
        </p:nvSpPr>
        <p:spPr>
          <a:xfrm>
            <a:off x="273844" y="1212850"/>
            <a:ext cx="8778875" cy="5210460"/>
          </a:xfrm>
          <a:prstGeom prst="rect">
            <a:avLst/>
          </a:prstGeom>
        </p:spPr>
        <p:txBody>
          <a:bodyPr vert="horz" wrap="square" lIns="146304" tIns="91440" rIns="146304" bIns="91440" rtlCol="0">
            <a:normAutofit lnSpcReduction="10000"/>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i="1" dirty="0" err="1"/>
              <a:t>async</a:t>
            </a:r>
            <a:r>
              <a:rPr lang="en-US" dirty="0"/>
              <a:t> </a:t>
            </a:r>
            <a:r>
              <a:rPr lang="en-US" dirty="0">
                <a:sym typeface="Wingdings" panose="05000000000000000000" pitchFamily="2" charset="2"/>
              </a:rPr>
              <a:t></a:t>
            </a:r>
          </a:p>
          <a:p>
            <a:pPr marL="0" indent="0">
              <a:buNone/>
            </a:pPr>
            <a:endParaRPr lang="en-US" dirty="0">
              <a:sym typeface="Wingdings" panose="05000000000000000000" pitchFamily="2" charset="2"/>
            </a:endParaRPr>
          </a:p>
          <a:p>
            <a:pPr marL="0" indent="0">
              <a:buNone/>
            </a:pPr>
            <a:r>
              <a:rPr lang="en-US" dirty="0">
                <a:sym typeface="Wingdings" panose="05000000000000000000" pitchFamily="2" charset="2"/>
              </a:rPr>
              <a:t>Method must return void, Task, or Task&lt;T&gt;</a:t>
            </a:r>
          </a:p>
          <a:p>
            <a:pPr marL="0" indent="0">
              <a:buNone/>
            </a:pPr>
            <a:endParaRPr lang="en-US" dirty="0">
              <a:sym typeface="Wingdings" panose="05000000000000000000" pitchFamily="2" charset="2"/>
            </a:endParaRPr>
          </a:p>
          <a:p>
            <a:pPr marL="0" indent="0">
              <a:buNone/>
            </a:pPr>
            <a:r>
              <a:rPr lang="en-US" i="1" dirty="0">
                <a:sym typeface="Wingdings" panose="05000000000000000000" pitchFamily="2" charset="2"/>
              </a:rPr>
              <a:t>await </a:t>
            </a:r>
            <a:r>
              <a:rPr lang="en-US" dirty="0">
                <a:sym typeface="Wingdings" panose="05000000000000000000" pitchFamily="2" charset="2"/>
              </a:rPr>
              <a:t></a:t>
            </a:r>
          </a:p>
          <a:p>
            <a:pPr marL="0" indent="0">
              <a:buNone/>
            </a:pPr>
            <a:endParaRPr lang="en-US" dirty="0">
              <a:sym typeface="Wingdings" panose="05000000000000000000" pitchFamily="2" charset="2"/>
            </a:endParaRPr>
          </a:p>
          <a:p>
            <a:pPr marL="0" indent="0">
              <a:buNone/>
            </a:pPr>
            <a:r>
              <a:rPr lang="en-US" dirty="0">
                <a:sym typeface="Wingdings" panose="05000000000000000000" pitchFamily="2" charset="2"/>
              </a:rPr>
              <a:t>Await method or task…</a:t>
            </a:r>
          </a:p>
          <a:p>
            <a:pPr marL="0" indent="0">
              <a:buNone/>
            </a:pPr>
            <a:endParaRPr lang="en-US" dirty="0">
              <a:sym typeface="Wingdings" panose="05000000000000000000" pitchFamily="2" charset="2"/>
            </a:endParaRPr>
          </a:p>
          <a:p>
            <a:pPr marL="0" indent="0">
              <a:buNone/>
            </a:pPr>
            <a:r>
              <a:rPr lang="en-US" dirty="0">
                <a:sym typeface="Wingdings" panose="05000000000000000000" pitchFamily="2" charset="2"/>
              </a:rPr>
              <a:t>Note: Test methods must return Task</a:t>
            </a:r>
            <a:endParaRPr lang="en-US" dirty="0"/>
          </a:p>
        </p:txBody>
      </p:sp>
    </p:spTree>
    <p:extLst>
      <p:ext uri="{BB962C8B-B14F-4D97-AF65-F5344CB8AC3E}">
        <p14:creationId xmlns:p14="http://schemas.microsoft.com/office/powerpoint/2010/main" val="267866635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74637" y="2125663"/>
            <a:ext cx="8777288" cy="1831975"/>
          </a:xfrm>
          <a:prstGeom prst="rect">
            <a:avLst/>
          </a:prstGeom>
        </p:spPr>
        <p:txBody>
          <a:bodyPr/>
          <a:lstStyle/>
          <a:p>
            <a:r>
              <a:rPr lang="en-US" sz="7200" dirty="0" err="1"/>
              <a:t>Async</a:t>
            </a:r>
            <a:r>
              <a:rPr lang="en-US" sz="7200" dirty="0"/>
              <a:t> demo</a:t>
            </a:r>
            <a:endParaRPr lang="da-DK" sz="7200" dirty="0"/>
          </a:p>
        </p:txBody>
      </p:sp>
    </p:spTree>
    <p:extLst>
      <p:ext uri="{BB962C8B-B14F-4D97-AF65-F5344CB8AC3E}">
        <p14:creationId xmlns:p14="http://schemas.microsoft.com/office/powerpoint/2010/main" val="107908518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7233"/>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a-DK" dirty="0">
                <a:solidFill>
                  <a:schemeClr val="bg1"/>
                </a:solidFill>
              </a:rPr>
              <a:t>Agenda</a:t>
            </a:r>
          </a:p>
        </p:txBody>
      </p:sp>
      <p:sp>
        <p:nvSpPr>
          <p:cNvPr id="4" name="Text Placeholder 3"/>
          <p:cNvSpPr>
            <a:spLocks noGrp="1"/>
          </p:cNvSpPr>
          <p:nvPr>
            <p:ph type="body" sz="quarter" idx="10"/>
          </p:nvPr>
        </p:nvSpPr>
        <p:spPr>
          <a:xfrm>
            <a:off x="274209" y="1212850"/>
            <a:ext cx="8778240" cy="4339650"/>
          </a:xfrm>
        </p:spPr>
        <p:txBody>
          <a:bodyPr/>
          <a:lstStyle/>
          <a:p>
            <a:r>
              <a:rPr lang="da-DK" dirty="0" err="1">
                <a:solidFill>
                  <a:schemeClr val="bg1"/>
                </a:solidFill>
              </a:rPr>
              <a:t>Multithreading</a:t>
            </a:r>
            <a:endParaRPr lang="da-DK" dirty="0">
              <a:solidFill>
                <a:schemeClr val="bg1"/>
              </a:solidFill>
            </a:endParaRPr>
          </a:p>
          <a:p>
            <a:r>
              <a:rPr lang="da-DK" dirty="0" err="1">
                <a:solidFill>
                  <a:schemeClr val="bg1"/>
                </a:solidFill>
              </a:rPr>
              <a:t>Concurrency</a:t>
            </a:r>
            <a:endParaRPr lang="da-DK" dirty="0">
              <a:solidFill>
                <a:schemeClr val="bg1"/>
              </a:solidFill>
            </a:endParaRPr>
          </a:p>
          <a:p>
            <a:r>
              <a:rPr lang="da-DK" dirty="0">
                <a:solidFill>
                  <a:schemeClr val="bg1"/>
                </a:solidFill>
              </a:rPr>
              <a:t>Threads</a:t>
            </a:r>
          </a:p>
          <a:p>
            <a:r>
              <a:rPr lang="da-DK" dirty="0">
                <a:solidFill>
                  <a:schemeClr val="bg1"/>
                </a:solidFill>
              </a:rPr>
              <a:t>Task Parallel Library</a:t>
            </a:r>
          </a:p>
          <a:p>
            <a:r>
              <a:rPr lang="da-DK" dirty="0">
                <a:solidFill>
                  <a:schemeClr val="bg1"/>
                </a:solidFill>
              </a:rPr>
              <a:t>Asynchronous Programming</a:t>
            </a:r>
          </a:p>
          <a:p>
            <a:endParaRPr lang="da-DK" dirty="0">
              <a:solidFill>
                <a:schemeClr val="bg1"/>
              </a:solidFill>
            </a:endParaRPr>
          </a:p>
          <a:p>
            <a:endParaRPr lang="da-DK" dirty="0">
              <a:solidFill>
                <a:schemeClr val="bg1"/>
              </a:solidFill>
            </a:endParaRPr>
          </a:p>
        </p:txBody>
      </p:sp>
    </p:spTree>
    <p:extLst>
      <p:ext uri="{BB962C8B-B14F-4D97-AF65-F5344CB8AC3E}">
        <p14:creationId xmlns:p14="http://schemas.microsoft.com/office/powerpoint/2010/main" val="111645712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dirty="0" err="1"/>
              <a:t>Multithreading</a:t>
            </a:r>
            <a:endParaRPr lang="da-DK" dirty="0"/>
          </a:p>
        </p:txBody>
      </p:sp>
      <p:sp>
        <p:nvSpPr>
          <p:cNvPr id="3" name="Pladsholder til indhold 2"/>
          <p:cNvSpPr txBox="1">
            <a:spLocks/>
          </p:cNvSpPr>
          <p:nvPr/>
        </p:nvSpPr>
        <p:spPr>
          <a:xfrm>
            <a:off x="273844" y="1212850"/>
            <a:ext cx="8778875" cy="4021753"/>
          </a:xfrm>
          <a:prstGeom prst="rect">
            <a:avLst/>
          </a:prstGeom>
        </p:spPr>
        <p:txBody>
          <a:bodyPr vert="horz" wrap="square" lIns="146304" tIns="91440" rIns="146304" bIns="91440" rtlCol="0">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Enables executing several pieces of code simultaneously</a:t>
            </a:r>
          </a:p>
          <a:p>
            <a:pPr marL="0" indent="0">
              <a:buNone/>
            </a:pPr>
            <a:endParaRPr lang="en-US" dirty="0"/>
          </a:p>
          <a:p>
            <a:pPr>
              <a:buFontTx/>
              <a:buChar char="-"/>
            </a:pPr>
            <a:r>
              <a:rPr lang="en-US" dirty="0"/>
              <a:t>Leverage multicore CPUs</a:t>
            </a:r>
          </a:p>
          <a:p>
            <a:pPr>
              <a:buFontTx/>
              <a:buChar char="-"/>
            </a:pPr>
            <a:r>
              <a:rPr lang="en-US" dirty="0"/>
              <a:t>Speed</a:t>
            </a:r>
          </a:p>
          <a:p>
            <a:pPr>
              <a:buFontTx/>
              <a:buChar char="-"/>
            </a:pPr>
            <a:endParaRPr lang="da-DK" dirty="0"/>
          </a:p>
        </p:txBody>
      </p:sp>
    </p:spTree>
    <p:extLst>
      <p:ext uri="{BB962C8B-B14F-4D97-AF65-F5344CB8AC3E}">
        <p14:creationId xmlns:p14="http://schemas.microsoft.com/office/powerpoint/2010/main" val="23196220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idx="4294967295"/>
          </p:nvPr>
        </p:nvSpPr>
        <p:spPr>
          <a:xfrm>
            <a:off x="273844" y="295275"/>
            <a:ext cx="8778875" cy="917575"/>
          </a:xfrm>
        </p:spPr>
        <p:txBody>
          <a:bodyPr/>
          <a:lstStyle/>
          <a:p>
            <a:r>
              <a:rPr lang="da-DK" dirty="0" err="1"/>
              <a:t>Concurrency</a:t>
            </a:r>
            <a:endParaRPr lang="da-DK" dirty="0"/>
          </a:p>
        </p:txBody>
      </p:sp>
      <p:sp>
        <p:nvSpPr>
          <p:cNvPr id="3" name="Pladsholder til indhold 2"/>
          <p:cNvSpPr>
            <a:spLocks noGrp="1"/>
          </p:cNvSpPr>
          <p:nvPr>
            <p:ph idx="4294967295"/>
          </p:nvPr>
        </p:nvSpPr>
        <p:spPr>
          <a:xfrm>
            <a:off x="273844" y="1212850"/>
            <a:ext cx="8778875" cy="4753265"/>
          </a:xfrm>
        </p:spPr>
        <p:txBody>
          <a:bodyPr>
            <a:normAutofit/>
          </a:bodyPr>
          <a:lstStyle/>
          <a:p>
            <a:pPr marL="0" indent="0">
              <a:buNone/>
            </a:pPr>
            <a:r>
              <a:rPr lang="en-US" dirty="0"/>
              <a:t>A property of systems in which several computations are executing </a:t>
            </a:r>
            <a:r>
              <a:rPr lang="en-US" b="1" dirty="0"/>
              <a:t>simultaneously</a:t>
            </a:r>
            <a:r>
              <a:rPr lang="en-US" dirty="0"/>
              <a:t>, and potentially interacting with each other. The computations may be executing on multiple cores in the same chip, preemptively time-shared threads on the same processor, or executed on physically separated processors. </a:t>
            </a:r>
            <a:endParaRPr lang="da-DK" dirty="0"/>
          </a:p>
        </p:txBody>
      </p:sp>
    </p:spTree>
    <p:extLst>
      <p:ext uri="{BB962C8B-B14F-4D97-AF65-F5344CB8AC3E}">
        <p14:creationId xmlns:p14="http://schemas.microsoft.com/office/powerpoint/2010/main" val="352122247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dirty="0"/>
              <a:t>Threads</a:t>
            </a:r>
          </a:p>
        </p:txBody>
      </p:sp>
      <p:grpSp>
        <p:nvGrpSpPr>
          <p:cNvPr id="12" name="Group 11"/>
          <p:cNvGrpSpPr/>
          <p:nvPr/>
        </p:nvGrpSpPr>
        <p:grpSpPr>
          <a:xfrm>
            <a:off x="1304374" y="2125677"/>
            <a:ext cx="2011658" cy="1645902"/>
            <a:chOff x="1920111" y="2765750"/>
            <a:chExt cx="2011658" cy="1645902"/>
          </a:xfrm>
        </p:grpSpPr>
        <p:sp>
          <p:nvSpPr>
            <p:cNvPr id="4" name="Rectangle 3"/>
            <p:cNvSpPr/>
            <p:nvPr/>
          </p:nvSpPr>
          <p:spPr bwMode="auto">
            <a:xfrm>
              <a:off x="1920111" y="2765750"/>
              <a:ext cx="2011658" cy="822951"/>
            </a:xfrm>
            <a:prstGeom prst="rect">
              <a:avLst/>
            </a:prstGeom>
            <a:solidFill>
              <a:srgbClr val="00188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Stack</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1920111" y="3588701"/>
              <a:ext cx="2011658" cy="822951"/>
            </a:xfrm>
            <a:prstGeom prst="rect">
              <a:avLst/>
            </a:prstGeom>
            <a:solidFill>
              <a:srgbClr val="442359"/>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Heap</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1" name="Group 10"/>
          <p:cNvGrpSpPr/>
          <p:nvPr/>
        </p:nvGrpSpPr>
        <p:grpSpPr>
          <a:xfrm>
            <a:off x="5120476" y="1759921"/>
            <a:ext cx="2011658" cy="3291804"/>
            <a:chOff x="5577671" y="1759921"/>
            <a:chExt cx="2011658" cy="3291804"/>
          </a:xfrm>
        </p:grpSpPr>
        <p:sp>
          <p:nvSpPr>
            <p:cNvPr id="7" name="Rectangle 6"/>
            <p:cNvSpPr/>
            <p:nvPr/>
          </p:nvSpPr>
          <p:spPr bwMode="auto">
            <a:xfrm>
              <a:off x="5577671" y="3405823"/>
              <a:ext cx="2011658" cy="822951"/>
            </a:xfrm>
            <a:prstGeom prst="rect">
              <a:avLst/>
            </a:prstGeom>
            <a:solidFill>
              <a:srgbClr val="00188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Thread 3 Stack</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5577671" y="4228774"/>
              <a:ext cx="2011658" cy="822951"/>
            </a:xfrm>
            <a:prstGeom prst="rect">
              <a:avLst/>
            </a:prstGeom>
            <a:solidFill>
              <a:srgbClr val="442359"/>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Heap</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p:nvSpPr>
          <p:spPr bwMode="auto">
            <a:xfrm>
              <a:off x="5577671" y="2582872"/>
              <a:ext cx="2011658" cy="822951"/>
            </a:xfrm>
            <a:prstGeom prst="rect">
              <a:avLst/>
            </a:prstGeom>
            <a:solidFill>
              <a:srgbClr val="00188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Thread 2 Stack</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p:nvPr/>
          </p:nvSpPr>
          <p:spPr bwMode="auto">
            <a:xfrm>
              <a:off x="5577671" y="1759921"/>
              <a:ext cx="2011658" cy="822951"/>
            </a:xfrm>
            <a:prstGeom prst="rect">
              <a:avLst/>
            </a:prstGeom>
            <a:solidFill>
              <a:srgbClr val="00188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Thread 1 Stack</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13" name="TextBox 12"/>
          <p:cNvSpPr txBox="1"/>
          <p:nvPr/>
        </p:nvSpPr>
        <p:spPr>
          <a:xfrm>
            <a:off x="688637" y="4411652"/>
            <a:ext cx="3243132" cy="572464"/>
          </a:xfrm>
          <a:prstGeom prst="rect">
            <a:avLst/>
          </a:prstGeom>
          <a:noFill/>
        </p:spPr>
        <p:txBody>
          <a:bodyPr wrap="none" lIns="182880" tIns="146304" rIns="182880" bIns="146304" rtlCol="0">
            <a:spAutoFit/>
          </a:bodyPr>
          <a:lstStyle/>
          <a:p>
            <a:pPr>
              <a:lnSpc>
                <a:spcPct val="90000"/>
              </a:lnSpc>
            </a:pPr>
            <a:r>
              <a:rPr lang="en-US" sz="2000" dirty="0">
                <a:gradFill>
                  <a:gsLst>
                    <a:gs pos="2917">
                      <a:schemeClr val="tx1"/>
                    </a:gs>
                    <a:gs pos="30000">
                      <a:schemeClr val="tx1"/>
                    </a:gs>
                  </a:gsLst>
                  <a:lin ang="5400000" scaled="0"/>
                </a:gradFill>
              </a:rPr>
              <a:t>Single Threaded Program</a:t>
            </a:r>
            <a:endParaRPr lang="da-DK" sz="2000" dirty="0">
              <a:gradFill>
                <a:gsLst>
                  <a:gs pos="2917">
                    <a:schemeClr val="tx1"/>
                  </a:gs>
                  <a:gs pos="30000">
                    <a:schemeClr val="tx1"/>
                  </a:gs>
                </a:gsLst>
                <a:lin ang="5400000" scaled="0"/>
              </a:gradFill>
            </a:endParaRPr>
          </a:p>
        </p:txBody>
      </p:sp>
      <p:sp>
        <p:nvSpPr>
          <p:cNvPr id="14" name="TextBox 13"/>
          <p:cNvSpPr txBox="1"/>
          <p:nvPr/>
        </p:nvSpPr>
        <p:spPr>
          <a:xfrm>
            <a:off x="5026210" y="5723364"/>
            <a:ext cx="3020314" cy="572464"/>
          </a:xfrm>
          <a:prstGeom prst="rect">
            <a:avLst/>
          </a:prstGeom>
          <a:noFill/>
        </p:spPr>
        <p:txBody>
          <a:bodyPr wrap="none" lIns="182880" tIns="146304" rIns="182880" bIns="146304" rtlCol="0">
            <a:spAutoFit/>
          </a:bodyPr>
          <a:lstStyle/>
          <a:p>
            <a:pPr>
              <a:lnSpc>
                <a:spcPct val="90000"/>
              </a:lnSpc>
            </a:pPr>
            <a:r>
              <a:rPr lang="en-US" sz="2000" dirty="0">
                <a:gradFill>
                  <a:gsLst>
                    <a:gs pos="2917">
                      <a:schemeClr val="tx1"/>
                    </a:gs>
                    <a:gs pos="30000">
                      <a:schemeClr val="tx1"/>
                    </a:gs>
                  </a:gsLst>
                  <a:lin ang="5400000" scaled="0"/>
                </a:gradFill>
              </a:rPr>
              <a:t>Multithreaded Program</a:t>
            </a:r>
            <a:endParaRPr lang="da-DK" sz="2000" dirty="0">
              <a:gradFill>
                <a:gsLst>
                  <a:gs pos="2917">
                    <a:schemeClr val="tx1"/>
                  </a:gs>
                  <a:gs pos="30000">
                    <a:schemeClr val="tx1"/>
                  </a:gs>
                </a:gsLst>
                <a:lin ang="5400000" scaled="0"/>
              </a:gradFill>
            </a:endParaRPr>
          </a:p>
        </p:txBody>
      </p:sp>
      <p:cxnSp>
        <p:nvCxnSpPr>
          <p:cNvPr id="16" name="Straight Arrow Connector 15"/>
          <p:cNvCxnSpPr>
            <a:endCxn id="10" idx="3"/>
          </p:cNvCxnSpPr>
          <p:nvPr/>
        </p:nvCxnSpPr>
        <p:spPr>
          <a:xfrm flipH="1" flipV="1">
            <a:off x="7132134" y="2171397"/>
            <a:ext cx="1144401" cy="82295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9" idx="3"/>
          </p:cNvCxnSpPr>
          <p:nvPr/>
        </p:nvCxnSpPr>
        <p:spPr>
          <a:xfrm flipH="1">
            <a:off x="7132134" y="2993804"/>
            <a:ext cx="1144401" cy="54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7" idx="3"/>
          </p:cNvCxnSpPr>
          <p:nvPr/>
        </p:nvCxnSpPr>
        <p:spPr>
          <a:xfrm flipH="1">
            <a:off x="7132134" y="2993804"/>
            <a:ext cx="1144401" cy="82349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7132134" y="4639706"/>
            <a:ext cx="1144401" cy="54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8192791" y="2708116"/>
            <a:ext cx="1133772" cy="572464"/>
          </a:xfrm>
          <a:prstGeom prst="rect">
            <a:avLst/>
          </a:prstGeom>
          <a:noFill/>
        </p:spPr>
        <p:txBody>
          <a:bodyPr wrap="none" lIns="182880" tIns="146304" rIns="182880" bIns="146304" rtlCol="0">
            <a:spAutoFit/>
          </a:bodyPr>
          <a:lstStyle/>
          <a:p>
            <a:pPr>
              <a:lnSpc>
                <a:spcPct val="90000"/>
              </a:lnSpc>
            </a:pPr>
            <a:r>
              <a:rPr lang="en-US" sz="2000" dirty="0">
                <a:gradFill>
                  <a:gsLst>
                    <a:gs pos="2917">
                      <a:schemeClr val="tx1"/>
                    </a:gs>
                    <a:gs pos="30000">
                      <a:schemeClr val="tx1"/>
                    </a:gs>
                  </a:gsLst>
                  <a:lin ang="5400000" scaled="0"/>
                </a:gradFill>
              </a:rPr>
              <a:t>Private</a:t>
            </a:r>
            <a:endParaRPr lang="da-DK" sz="2000" dirty="0">
              <a:gradFill>
                <a:gsLst>
                  <a:gs pos="2917">
                    <a:schemeClr val="tx1"/>
                  </a:gs>
                  <a:gs pos="30000">
                    <a:schemeClr val="tx1"/>
                  </a:gs>
                </a:gsLst>
                <a:lin ang="5400000" scaled="0"/>
              </a:gradFill>
            </a:endParaRPr>
          </a:p>
        </p:txBody>
      </p:sp>
      <p:sp>
        <p:nvSpPr>
          <p:cNvPr id="26" name="TextBox 25"/>
          <p:cNvSpPr txBox="1"/>
          <p:nvPr/>
        </p:nvSpPr>
        <p:spPr>
          <a:xfrm>
            <a:off x="8173555" y="4353474"/>
            <a:ext cx="1153008" cy="572464"/>
          </a:xfrm>
          <a:prstGeom prst="rect">
            <a:avLst/>
          </a:prstGeom>
          <a:noFill/>
        </p:spPr>
        <p:txBody>
          <a:bodyPr wrap="none" lIns="182880" tIns="146304" rIns="182880" bIns="146304" rtlCol="0">
            <a:spAutoFit/>
          </a:bodyPr>
          <a:lstStyle/>
          <a:p>
            <a:pPr>
              <a:lnSpc>
                <a:spcPct val="90000"/>
              </a:lnSpc>
            </a:pPr>
            <a:r>
              <a:rPr lang="en-US" sz="2000" dirty="0">
                <a:gradFill>
                  <a:gsLst>
                    <a:gs pos="2917">
                      <a:schemeClr val="tx1"/>
                    </a:gs>
                    <a:gs pos="30000">
                      <a:schemeClr val="tx1"/>
                    </a:gs>
                  </a:gsLst>
                  <a:lin ang="5400000" scaled="0"/>
                </a:gradFill>
              </a:rPr>
              <a:t>Shared</a:t>
            </a:r>
            <a:endParaRPr lang="da-DK" sz="20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4228602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Threads Demo</a:t>
            </a:r>
            <a:endParaRPr lang="da-DK" dirty="0"/>
          </a:p>
        </p:txBody>
      </p:sp>
    </p:spTree>
    <p:extLst>
      <p:ext uri="{BB962C8B-B14F-4D97-AF65-F5344CB8AC3E}">
        <p14:creationId xmlns:p14="http://schemas.microsoft.com/office/powerpoint/2010/main" val="373620460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Threads Example</a:t>
            </a:r>
            <a:endParaRPr lang="da-DK"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4648" y="2322199"/>
            <a:ext cx="7322651" cy="24899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kstboks 4"/>
          <p:cNvSpPr txBox="1"/>
          <p:nvPr/>
        </p:nvSpPr>
        <p:spPr>
          <a:xfrm>
            <a:off x="6132111" y="4880923"/>
            <a:ext cx="2045605" cy="262241"/>
          </a:xfrm>
          <a:prstGeom prst="rect">
            <a:avLst/>
          </a:prstGeom>
          <a:noFill/>
        </p:spPr>
        <p:txBody>
          <a:bodyPr wrap="none" rtlCol="0">
            <a:spAutoFit/>
          </a:bodyPr>
          <a:lstStyle/>
          <a:p>
            <a:r>
              <a:rPr lang="da-DK" sz="1071" dirty="0"/>
              <a:t>© From C# 5.0 in a NUTSHELL</a:t>
            </a:r>
          </a:p>
        </p:txBody>
      </p:sp>
    </p:spTree>
    <p:extLst>
      <p:ext uri="{BB962C8B-B14F-4D97-AF65-F5344CB8AC3E}">
        <p14:creationId xmlns:p14="http://schemas.microsoft.com/office/powerpoint/2010/main" val="1018499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649" y="-203658"/>
            <a:ext cx="11034272" cy="7358480"/>
          </a:xfrm>
          <a:prstGeom prst="rect">
            <a:avLst/>
          </a:prstGeom>
        </p:spPr>
      </p:pic>
      <p:sp>
        <p:nvSpPr>
          <p:cNvPr id="2" name="Title 1"/>
          <p:cNvSpPr>
            <a:spLocks noGrp="1"/>
          </p:cNvSpPr>
          <p:nvPr>
            <p:ph type="title"/>
          </p:nvPr>
        </p:nvSpPr>
        <p:spPr/>
        <p:txBody>
          <a:bodyPr/>
          <a:lstStyle/>
          <a:p>
            <a:r>
              <a:rPr lang="en-US" dirty="0">
                <a:solidFill>
                  <a:schemeClr val="bg1"/>
                </a:solidFill>
              </a:rPr>
              <a:t>Race Condition</a:t>
            </a:r>
          </a:p>
        </p:txBody>
      </p:sp>
      <p:sp>
        <p:nvSpPr>
          <p:cNvPr id="3" name="AutoShape 2" descr="https://encrypted-tbn1.gstatic.com/images?q=tbn:ANd9GcRyLPmH4CXTD4PFXitpoImqWfZ04zdtZTxKFx7wrSHzvxs4JwLp"/>
          <p:cNvSpPr>
            <a:spLocks noChangeAspect="1" noChangeArrowheads="1"/>
          </p:cNvSpPr>
          <p:nvPr/>
        </p:nvSpPr>
        <p:spPr bwMode="auto">
          <a:xfrm>
            <a:off x="158936" y="-147339"/>
            <a:ext cx="310868" cy="31086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endParaRPr lang="en-US" sz="1836" dirty="0"/>
          </a:p>
        </p:txBody>
      </p:sp>
    </p:spTree>
    <p:extLst>
      <p:ext uri="{BB962C8B-B14F-4D97-AF65-F5344CB8AC3E}">
        <p14:creationId xmlns:p14="http://schemas.microsoft.com/office/powerpoint/2010/main" val="2207673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73844" y="295275"/>
            <a:ext cx="8778875" cy="917575"/>
          </a:xfrm>
        </p:spPr>
        <p:txBody>
          <a:bodyPr/>
          <a:lstStyle/>
          <a:p>
            <a:r>
              <a:rPr lang="en-US" dirty="0"/>
              <a:t>Race Condition</a:t>
            </a:r>
          </a:p>
        </p:txBody>
      </p:sp>
      <p:sp>
        <p:nvSpPr>
          <p:cNvPr id="3" name="AutoShape 2" descr="https://encrypted-tbn1.gstatic.com/images?q=tbn:ANd9GcRyLPmH4CXTD4PFXitpoImqWfZ04zdtZTxKFx7wrSHzvxs4JwLp"/>
          <p:cNvSpPr>
            <a:spLocks noChangeAspect="1" noChangeArrowheads="1"/>
          </p:cNvSpPr>
          <p:nvPr/>
        </p:nvSpPr>
        <p:spPr bwMode="auto">
          <a:xfrm>
            <a:off x="158936" y="-147339"/>
            <a:ext cx="310868" cy="31086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endParaRPr lang="en-US" sz="1836" dirty="0"/>
          </a:p>
        </p:txBody>
      </p:sp>
      <p:sp>
        <p:nvSpPr>
          <p:cNvPr id="6" name="Pladsholder til indhold 2"/>
          <p:cNvSpPr txBox="1">
            <a:spLocks/>
          </p:cNvSpPr>
          <p:nvPr/>
        </p:nvSpPr>
        <p:spPr>
          <a:xfrm>
            <a:off x="273844" y="1212850"/>
            <a:ext cx="8778875" cy="4021753"/>
          </a:xfrm>
          <a:prstGeom prst="rect">
            <a:avLst/>
          </a:prstGeom>
        </p:spPr>
        <p:txBody>
          <a:bodyPr vert="horz" wrap="square" lIns="146304" tIns="91440" rIns="146304" bIns="91440" rtlCol="0">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Behavior of a program where the output is </a:t>
            </a:r>
            <a:r>
              <a:rPr lang="en-US" b="1" dirty="0"/>
              <a:t>dependent</a:t>
            </a:r>
            <a:r>
              <a:rPr lang="en-US" dirty="0"/>
              <a:t> on the </a:t>
            </a:r>
            <a:r>
              <a:rPr lang="en-US" b="1" dirty="0"/>
              <a:t>sequence</a:t>
            </a:r>
            <a:r>
              <a:rPr lang="en-US" dirty="0"/>
              <a:t> or </a:t>
            </a:r>
            <a:r>
              <a:rPr lang="en-US" b="1" dirty="0"/>
              <a:t>timing</a:t>
            </a:r>
            <a:r>
              <a:rPr lang="en-US" dirty="0"/>
              <a:t> of other </a:t>
            </a:r>
            <a:r>
              <a:rPr lang="en-US" b="1" dirty="0"/>
              <a:t>uncontrollable</a:t>
            </a:r>
            <a:r>
              <a:rPr lang="en-US" dirty="0"/>
              <a:t> events. </a:t>
            </a:r>
          </a:p>
          <a:p>
            <a:pPr marL="0" indent="0">
              <a:buNone/>
            </a:pPr>
            <a:endParaRPr lang="en-US" dirty="0"/>
          </a:p>
          <a:p>
            <a:pPr marL="0" indent="0">
              <a:buNone/>
            </a:pPr>
            <a:r>
              <a:rPr lang="en-US" dirty="0">
                <a:sym typeface="Wingdings" panose="05000000000000000000" pitchFamily="2" charset="2"/>
              </a:rPr>
              <a:t> Bug, when events do not happen in the order the</a:t>
            </a:r>
            <a:r>
              <a:rPr lang="en-US" dirty="0"/>
              <a:t> programmer intended.</a:t>
            </a:r>
            <a:endParaRPr lang="da-DK" dirty="0"/>
          </a:p>
        </p:txBody>
      </p:sp>
    </p:spTree>
    <p:extLst>
      <p:ext uri="{BB962C8B-B14F-4D97-AF65-F5344CB8AC3E}">
        <p14:creationId xmlns:p14="http://schemas.microsoft.com/office/powerpoint/2010/main" val="4289627610"/>
      </p:ext>
    </p:extLst>
  </p:cSld>
  <p:clrMapOvr>
    <a:masterClrMapping/>
  </p:clrMapOvr>
  <p:transition>
    <p:fade/>
  </p:transition>
</p:sld>
</file>

<file path=ppt/theme/theme1.xml><?xml version="1.0" encoding="utf-8"?>
<a:theme xmlns:a="http://schemas.openxmlformats.org/drawingml/2006/main" name="MSVID_White_4x3_2012-08-18">
  <a:themeElements>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68217A"/>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defRPr sz="20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A4A71FB1-3FB8-468F-9C64-2246CB74C7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http://purl.org/dc/dcmitype/"/>
    <ds:schemaRef ds:uri="http://schemas.microsoft.com/office/2006/documentManagement/types"/>
    <ds:schemaRef ds:uri="http://schemas.microsoft.com/office/2006/metadata/properties"/>
    <ds:schemaRef ds:uri="8b529f77-48ab-4581-b468-93f09345b8aa"/>
    <ds:schemaRef ds:uri="2295e2e7-0eeb-498e-8716-217bb2ee6ee3"/>
    <ds:schemaRef ds:uri="http://schemas.microsoft.com/office/infopath/2007/PartnerControls"/>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Metro_TT_White_16x9_2012-04-10_v2</Template>
  <TotalTime>18702</TotalTime>
  <Words>270</Words>
  <Application>Microsoft Office PowerPoint</Application>
  <PresentationFormat>Custom</PresentationFormat>
  <Paragraphs>67</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Segoe UI</vt:lpstr>
      <vt:lpstr>Segoe UI Light</vt:lpstr>
      <vt:lpstr>Wingdings</vt:lpstr>
      <vt:lpstr>MSVID_White_4x3_2012-08-18</vt:lpstr>
      <vt:lpstr>Asynchronous and Parallel Programming in C♯</vt:lpstr>
      <vt:lpstr>Agenda</vt:lpstr>
      <vt:lpstr>PowerPoint Presentation</vt:lpstr>
      <vt:lpstr>Concurrency</vt:lpstr>
      <vt:lpstr>PowerPoint Presentation</vt:lpstr>
      <vt:lpstr>Threads Demo</vt:lpstr>
      <vt:lpstr>Threads Example</vt:lpstr>
      <vt:lpstr>Race Condition</vt:lpstr>
      <vt:lpstr>Race Condition</vt:lpstr>
      <vt:lpstr>Race Condition Demo</vt:lpstr>
      <vt:lpstr>Deadlock</vt:lpstr>
      <vt:lpstr>Deadlock</vt:lpstr>
      <vt:lpstr>Deadlock demo</vt:lpstr>
      <vt:lpstr>Task Parallel Library</vt:lpstr>
      <vt:lpstr>PowerPoint Presentation</vt:lpstr>
      <vt:lpstr>PowerPoint Presentation</vt:lpstr>
      <vt:lpstr>PowerPoint Presentation</vt:lpstr>
      <vt:lpstr>Async 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Stronger. Together. One Microsoft</dc:title>
  <dc:creator>Rasmus Lystrøm</dc:creator>
  <cp:lastModifiedBy>Rasmus Lystrøm</cp:lastModifiedBy>
  <cp:revision>206</cp:revision>
  <dcterms:created xsi:type="dcterms:W3CDTF">2012-05-22T07:38:31Z</dcterms:created>
  <dcterms:modified xsi:type="dcterms:W3CDTF">2016-10-06T07:58:29Z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