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0"/>
  </p:notesMasterIdLst>
  <p:handoutMasterIdLst>
    <p:handoutMasterId r:id="rId21"/>
  </p:handoutMasterIdLst>
  <p:sldIdLst>
    <p:sldId id="897" r:id="rId5"/>
    <p:sldId id="927" r:id="rId6"/>
    <p:sldId id="922" r:id="rId7"/>
    <p:sldId id="903" r:id="rId8"/>
    <p:sldId id="905" r:id="rId9"/>
    <p:sldId id="923" r:id="rId10"/>
    <p:sldId id="925" r:id="rId11"/>
    <p:sldId id="926" r:id="rId12"/>
    <p:sldId id="920" r:id="rId13"/>
    <p:sldId id="924" r:id="rId14"/>
    <p:sldId id="919" r:id="rId15"/>
    <p:sldId id="910" r:id="rId16"/>
    <p:sldId id="921" r:id="rId17"/>
    <p:sldId id="928" r:id="rId18"/>
    <p:sldId id="929" r:id="rId19"/>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22"/>
            <p14:sldId id="903"/>
            <p14:sldId id="905"/>
            <p14:sldId id="923"/>
            <p14:sldId id="925"/>
            <p14:sldId id="926"/>
            <p14:sldId id="920"/>
            <p14:sldId id="924"/>
            <p14:sldId id="919"/>
            <p14:sldId id="910"/>
            <p14:sldId id="921"/>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007233"/>
    <a:srgbClr val="00FFFF"/>
    <a:srgbClr val="333333"/>
    <a:srgbClr val="505050"/>
    <a:srgbClr val="000000"/>
    <a:srgbClr val="0072C6"/>
    <a:srgbClr val="BA141A"/>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autoAdjust="0"/>
    <p:restoredTop sz="95308" autoAdjust="0"/>
  </p:normalViewPr>
  <p:slideViewPr>
    <p:cSldViewPr>
      <p:cViewPr varScale="1">
        <p:scale>
          <a:sx n="78" d="100"/>
          <a:sy n="78" d="100"/>
        </p:scale>
        <p:origin x="63" y="204"/>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11/9/2016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11/9/2016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UI Programming in .NET</a:t>
            </a:r>
            <a:br>
              <a:rPr lang="en-US" sz="4400" dirty="0"/>
            </a:br>
            <a:r>
              <a:rPr lang="en-US" sz="4400" dirty="0"/>
              <a:t>XAML Crash Course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 </a:t>
            </a:r>
            <a:r>
              <a:rPr lang="da-DK" dirty="0" err="1">
                <a:solidFill>
                  <a:schemeClr val="bg1"/>
                </a:solidFill>
              </a:rPr>
              <a:t>code-behind</a:t>
            </a:r>
            <a:endParaRPr lang="da-DK" dirty="0">
              <a:solidFill>
                <a:schemeClr val="bg1"/>
              </a:solidFill>
            </a:endParaRPr>
          </a:p>
        </p:txBody>
      </p:sp>
      <p:sp>
        <p:nvSpPr>
          <p:cNvPr id="4" name="Rectangle 3"/>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8" name="Picture 7"/>
          <p:cNvPicPr>
            <a:picLocks noChangeAspect="1"/>
          </p:cNvPicPr>
          <p:nvPr/>
        </p:nvPicPr>
        <p:blipFill>
          <a:blip r:embed="rId2"/>
          <a:stretch>
            <a:fillRect/>
          </a:stretch>
        </p:blipFill>
        <p:spPr>
          <a:xfrm>
            <a:off x="531411" y="1119848"/>
            <a:ext cx="8263740" cy="4754828"/>
          </a:xfrm>
          <a:prstGeom prst="rect">
            <a:avLst/>
          </a:prstGeom>
        </p:spPr>
      </p:pic>
      <p:sp>
        <p:nvSpPr>
          <p:cNvPr id="5" name="Rectangle 4"/>
          <p:cNvSpPr/>
          <p:nvPr/>
        </p:nvSpPr>
        <p:spPr>
          <a:xfrm>
            <a:off x="2925940" y="6546932"/>
            <a:ext cx="6511318" cy="369332"/>
          </a:xfrm>
          <a:prstGeom prst="rect">
            <a:avLst/>
          </a:prstGeom>
        </p:spPr>
        <p:txBody>
          <a:bodyPr wrap="square">
            <a:spAutoFit/>
          </a:bodyPr>
          <a:lstStyle/>
          <a:p>
            <a:r>
              <a:rPr lang="da-DK" dirty="0">
                <a:solidFill>
                  <a:schemeClr val="bg1"/>
                </a:solidFill>
              </a:rPr>
              <a:t>Image source: http://lazergaze.tumblr.com/post/26333564955</a:t>
            </a:r>
            <a:endParaRPr lang="da-DK" dirty="0">
              <a:solidFill>
                <a:schemeClr val="bg1"/>
              </a:solidFill>
            </a:endParaRPr>
          </a:p>
        </p:txBody>
      </p:sp>
    </p:spTree>
    <p:extLst>
      <p:ext uri="{BB962C8B-B14F-4D97-AF65-F5344CB8AC3E}">
        <p14:creationId xmlns:p14="http://schemas.microsoft.com/office/powerpoint/2010/main" val="236929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The Model-View-</a:t>
            </a:r>
            <a:r>
              <a:rPr lang="en-US" dirty="0" err="1"/>
              <a:t>ViewModel</a:t>
            </a:r>
            <a:r>
              <a:rPr lang="en-US" dirty="0"/>
              <a:t> Pattern</a:t>
            </a:r>
          </a:p>
        </p:txBody>
      </p:sp>
      <p:sp>
        <p:nvSpPr>
          <p:cNvPr id="5" name="Content Placeholder 4"/>
          <p:cNvSpPr>
            <a:spLocks noGrp="1"/>
          </p:cNvSpPr>
          <p:nvPr>
            <p:ph idx="4294967295"/>
          </p:nvPr>
        </p:nvSpPr>
        <p:spPr>
          <a:xfrm>
            <a:off x="466725" y="1631950"/>
            <a:ext cx="8393113" cy="4616450"/>
          </a:xfrm>
          <a:prstGeom prst="rect">
            <a:avLst/>
          </a:prstGeom>
        </p:spPr>
        <p:txBody>
          <a:bodyPr>
            <a:normAutofit fontScale="77500" lnSpcReduction="20000"/>
          </a:bodyPr>
          <a:lstStyle/>
          <a:p>
            <a:pPr marL="0" indent="0">
              <a:buNone/>
            </a:pPr>
            <a:endParaRPr lang="en-US" dirty="0"/>
          </a:p>
          <a:p>
            <a:pPr marL="0" indent="0">
              <a:buNone/>
            </a:pPr>
            <a:r>
              <a:rPr lang="en-US" dirty="0"/>
              <a:t>Separation of logic and presentation</a:t>
            </a:r>
          </a:p>
          <a:p>
            <a:pPr marL="0" indent="0">
              <a:buNone/>
            </a:pPr>
            <a:endParaRPr lang="en-US" dirty="0"/>
          </a:p>
          <a:p>
            <a:pPr marL="0" indent="0">
              <a:buNone/>
            </a:pPr>
            <a:r>
              <a:rPr lang="en-US" dirty="0"/>
              <a:t>Having event handlers in the code-behind is bad for testing, since you cannot mock away the view</a:t>
            </a:r>
          </a:p>
          <a:p>
            <a:pPr marL="0" indent="0">
              <a:buNone/>
            </a:pPr>
            <a:endParaRPr lang="en-US" dirty="0"/>
          </a:p>
          <a:p>
            <a:pPr marL="0" indent="0">
              <a:buNone/>
            </a:pPr>
            <a:r>
              <a:rPr lang="en-US" dirty="0"/>
              <a:t>Changing the design of the view often also requires changes in the code, since every element has it's different event handlers</a:t>
            </a:r>
          </a:p>
          <a:p>
            <a:pPr marL="0" indent="0">
              <a:buNone/>
            </a:pPr>
            <a:endParaRPr lang="en-US" dirty="0"/>
          </a:p>
          <a:p>
            <a:pPr marL="0" indent="0">
              <a:buNone/>
            </a:pPr>
            <a:r>
              <a:rPr lang="en-US" dirty="0"/>
              <a:t>The logic is tightly bound to the view. It's not possible to reuse the logic in an other view</a:t>
            </a:r>
          </a:p>
          <a:p>
            <a:endParaRPr lang="en-US" dirty="0"/>
          </a:p>
        </p:txBody>
      </p:sp>
    </p:spTree>
    <p:extLst>
      <p:ext uri="{BB962C8B-B14F-4D97-AF65-F5344CB8AC3E}">
        <p14:creationId xmlns:p14="http://schemas.microsoft.com/office/powerpoint/2010/main" val="9130020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a:t>
            </a: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08" y="2322198"/>
            <a:ext cx="9013274" cy="2643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00845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a:solidFill>
                  <a:schemeClr val="bg1"/>
                </a:solidFill>
              </a:rPr>
              <a:t>MVVM </a:t>
            </a:r>
            <a:r>
              <a:rPr lang="en-US" sz="8800" dirty="0">
                <a:solidFill>
                  <a:schemeClr val="bg1"/>
                </a:solidFill>
              </a:rPr>
              <a:t>DEMO</a:t>
            </a:r>
            <a:endParaRPr lang="da-DK" sz="8800" dirty="0">
              <a:solidFill>
                <a:schemeClr val="bg1"/>
              </a:solidFill>
            </a:endParaRPr>
          </a:p>
        </p:txBody>
      </p:sp>
    </p:spTree>
    <p:extLst>
      <p:ext uri="{BB962C8B-B14F-4D97-AF65-F5344CB8AC3E}">
        <p14:creationId xmlns:p14="http://schemas.microsoft.com/office/powerpoint/2010/main" val="24214122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a:t>
            </a:r>
            <a:r>
              <a:rPr lang="da-DK" dirty="0" err="1">
                <a:solidFill>
                  <a:schemeClr val="bg1"/>
                </a:solidFill>
              </a:rPr>
              <a:t>Pieces</a:t>
            </a:r>
            <a:r>
              <a:rPr lang="da-DK" dirty="0">
                <a:solidFill>
                  <a:schemeClr val="bg1"/>
                </a:solidFill>
              </a:rPr>
              <a:t> of the </a:t>
            </a:r>
            <a:r>
              <a:rPr lang="da-DK" dirty="0" err="1">
                <a:solidFill>
                  <a:schemeClr val="bg1"/>
                </a:solidFill>
              </a:rPr>
              <a:t>puzzle</a:t>
            </a:r>
            <a:endParaRPr lang="da-DK" dirty="0">
              <a:solidFill>
                <a:schemeClr val="bg1"/>
              </a:solidFill>
            </a:endParaRPr>
          </a:p>
        </p:txBody>
      </p:sp>
      <p:sp>
        <p:nvSpPr>
          <p:cNvPr id="3" name="Text Placeholder 2"/>
          <p:cNvSpPr>
            <a:spLocks noGrp="1"/>
          </p:cNvSpPr>
          <p:nvPr>
            <p:ph type="body" sz="quarter" idx="10"/>
          </p:nvPr>
        </p:nvSpPr>
        <p:spPr>
          <a:xfrm>
            <a:off x="274209" y="1212850"/>
            <a:ext cx="8778240" cy="5835444"/>
          </a:xfrm>
        </p:spPr>
        <p:txBody>
          <a:bodyPr/>
          <a:lstStyle/>
          <a:p>
            <a:r>
              <a:rPr lang="da-DK" dirty="0" err="1">
                <a:solidFill>
                  <a:schemeClr val="bg1"/>
                </a:solidFill>
              </a:rPr>
              <a:t>There</a:t>
            </a:r>
            <a:r>
              <a:rPr lang="da-DK" dirty="0">
                <a:solidFill>
                  <a:schemeClr val="bg1"/>
                </a:solidFill>
              </a:rPr>
              <a:t> is </a:t>
            </a:r>
            <a:r>
              <a:rPr lang="da-DK" dirty="0" err="1">
                <a:solidFill>
                  <a:schemeClr val="bg1"/>
                </a:solidFill>
              </a:rPr>
              <a:t>conceptually</a:t>
            </a:r>
            <a:r>
              <a:rPr lang="da-DK" dirty="0">
                <a:solidFill>
                  <a:schemeClr val="bg1"/>
                </a:solidFill>
              </a:rPr>
              <a:t> </a:t>
            </a:r>
            <a:r>
              <a:rPr lang="da-DK" dirty="0" err="1">
                <a:solidFill>
                  <a:schemeClr val="bg1"/>
                </a:solidFill>
              </a:rPr>
              <a:t>only</a:t>
            </a:r>
            <a:r>
              <a:rPr lang="da-DK" dirty="0">
                <a:solidFill>
                  <a:schemeClr val="bg1"/>
                </a:solidFill>
              </a:rPr>
              <a:t> ever </a:t>
            </a:r>
            <a:r>
              <a:rPr lang="da-DK" dirty="0" err="1">
                <a:solidFill>
                  <a:schemeClr val="bg1"/>
                </a:solidFill>
              </a:rPr>
              <a:t>one</a:t>
            </a:r>
            <a:r>
              <a:rPr lang="da-DK" dirty="0">
                <a:solidFill>
                  <a:schemeClr val="bg1"/>
                </a:solidFill>
              </a:rPr>
              <a:t> MODEL</a:t>
            </a:r>
          </a:p>
          <a:p>
            <a:endParaRPr lang="da-DK" dirty="0">
              <a:solidFill>
                <a:schemeClr val="bg1"/>
              </a:solidFill>
            </a:endParaRPr>
          </a:p>
          <a:p>
            <a:r>
              <a:rPr lang="da-DK" dirty="0">
                <a:solidFill>
                  <a:schemeClr val="bg1"/>
                </a:solidFill>
              </a:rPr>
              <a:t>Code in </a:t>
            </a:r>
            <a:r>
              <a:rPr lang="da-DK" dirty="0" err="1">
                <a:solidFill>
                  <a:schemeClr val="bg1"/>
                </a:solidFill>
              </a:rPr>
              <a:t>code-behind</a:t>
            </a:r>
            <a:r>
              <a:rPr lang="da-DK" dirty="0">
                <a:solidFill>
                  <a:schemeClr val="bg1"/>
                </a:solidFill>
              </a:rPr>
              <a:t> </a:t>
            </a:r>
            <a:r>
              <a:rPr lang="da-DK" dirty="0" err="1">
                <a:solidFill>
                  <a:schemeClr val="bg1"/>
                </a:solidFill>
              </a:rPr>
              <a:t>should</a:t>
            </a:r>
            <a:r>
              <a:rPr lang="da-DK" dirty="0">
                <a:solidFill>
                  <a:schemeClr val="bg1"/>
                </a:solidFill>
              </a:rPr>
              <a:t> </a:t>
            </a:r>
            <a:r>
              <a:rPr lang="da-DK" dirty="0" err="1">
                <a:solidFill>
                  <a:schemeClr val="bg1"/>
                </a:solidFill>
              </a:rPr>
              <a:t>be</a:t>
            </a:r>
            <a:r>
              <a:rPr lang="da-DK" dirty="0">
                <a:solidFill>
                  <a:schemeClr val="bg1"/>
                </a:solidFill>
              </a:rPr>
              <a:t> ABSOLUTELY MINIMAL</a:t>
            </a: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should</a:t>
            </a:r>
            <a:r>
              <a:rPr lang="da-DK" dirty="0">
                <a:solidFill>
                  <a:schemeClr val="bg1"/>
                </a:solidFill>
              </a:rPr>
              <a:t> ALWAYS </a:t>
            </a:r>
            <a:r>
              <a:rPr lang="da-DK" dirty="0" err="1">
                <a:solidFill>
                  <a:schemeClr val="bg1"/>
                </a:solidFill>
              </a:rPr>
              <a:t>implement</a:t>
            </a:r>
            <a:r>
              <a:rPr lang="da-DK" dirty="0">
                <a:solidFill>
                  <a:schemeClr val="bg1"/>
                </a:solidFill>
              </a:rPr>
              <a:t> </a:t>
            </a:r>
            <a:r>
              <a:rPr lang="da-DK" dirty="0" err="1">
                <a:solidFill>
                  <a:schemeClr val="bg1"/>
                </a:solidFill>
              </a:rPr>
              <a:t>INotifyPropertyChanged</a:t>
            </a:r>
            <a:endParaRPr lang="da-DK" dirty="0">
              <a:solidFill>
                <a:schemeClr val="bg1"/>
              </a:solidFill>
            </a:endParaRP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may</a:t>
            </a:r>
            <a:r>
              <a:rPr lang="da-DK" dirty="0">
                <a:solidFill>
                  <a:schemeClr val="bg1"/>
                </a:solidFill>
              </a:rPr>
              <a:t> </a:t>
            </a:r>
            <a:r>
              <a:rPr lang="da-DK" dirty="0" err="1">
                <a:solidFill>
                  <a:schemeClr val="bg1"/>
                </a:solidFill>
              </a:rPr>
              <a:t>be</a:t>
            </a:r>
            <a:r>
              <a:rPr lang="da-DK" dirty="0">
                <a:solidFill>
                  <a:schemeClr val="bg1"/>
                </a:solidFill>
              </a:rPr>
              <a:t> </a:t>
            </a:r>
            <a:r>
              <a:rPr lang="da-DK" dirty="0" err="1">
                <a:solidFill>
                  <a:schemeClr val="bg1"/>
                </a:solidFill>
              </a:rPr>
              <a:t>used</a:t>
            </a:r>
            <a:r>
              <a:rPr lang="da-DK" dirty="0">
                <a:solidFill>
                  <a:schemeClr val="bg1"/>
                </a:solidFill>
              </a:rPr>
              <a:t> for more </a:t>
            </a:r>
            <a:r>
              <a:rPr lang="da-DK" dirty="0" err="1">
                <a:solidFill>
                  <a:schemeClr val="bg1"/>
                </a:solidFill>
              </a:rPr>
              <a:t>than</a:t>
            </a:r>
            <a:r>
              <a:rPr lang="da-DK" dirty="0">
                <a:solidFill>
                  <a:schemeClr val="bg1"/>
                </a:solidFill>
              </a:rPr>
              <a:t> </a:t>
            </a:r>
            <a:r>
              <a:rPr lang="da-DK" dirty="0" err="1">
                <a:solidFill>
                  <a:schemeClr val="bg1"/>
                </a:solidFill>
              </a:rPr>
              <a:t>one</a:t>
            </a:r>
            <a:r>
              <a:rPr lang="da-DK" dirty="0">
                <a:solidFill>
                  <a:schemeClr val="bg1"/>
                </a:solidFill>
              </a:rPr>
              <a:t> view</a:t>
            </a:r>
          </a:p>
        </p:txBody>
      </p:sp>
    </p:spTree>
    <p:extLst>
      <p:ext uri="{BB962C8B-B14F-4D97-AF65-F5344CB8AC3E}">
        <p14:creationId xmlns:p14="http://schemas.microsoft.com/office/powerpoint/2010/main" val="16480416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Tips</a:t>
            </a:r>
          </a:p>
        </p:txBody>
      </p:sp>
      <p:sp>
        <p:nvSpPr>
          <p:cNvPr id="3" name="Text Placeholder 2"/>
          <p:cNvSpPr>
            <a:spLocks noGrp="1"/>
          </p:cNvSpPr>
          <p:nvPr>
            <p:ph type="body" sz="quarter" idx="10"/>
          </p:nvPr>
        </p:nvSpPr>
        <p:spPr>
          <a:xfrm>
            <a:off x="274209" y="1212850"/>
            <a:ext cx="8778240" cy="2511457"/>
          </a:xfrm>
        </p:spPr>
        <p:txBody>
          <a:bodyPr/>
          <a:lstStyle/>
          <a:p>
            <a:r>
              <a:rPr lang="da-DK" dirty="0" err="1">
                <a:solidFill>
                  <a:schemeClr val="bg1"/>
                </a:solidFill>
              </a:rPr>
              <a:t>Don’t</a:t>
            </a:r>
            <a:r>
              <a:rPr lang="da-DK" dirty="0">
                <a:solidFill>
                  <a:schemeClr val="bg1"/>
                </a:solidFill>
              </a:rPr>
              <a:t> </a:t>
            </a:r>
            <a:r>
              <a:rPr lang="da-DK" dirty="0" err="1">
                <a:solidFill>
                  <a:schemeClr val="bg1"/>
                </a:solidFill>
              </a:rPr>
              <a:t>use</a:t>
            </a:r>
            <a:r>
              <a:rPr lang="da-DK" dirty="0">
                <a:solidFill>
                  <a:schemeClr val="bg1"/>
                </a:solidFill>
              </a:rPr>
              <a:t> </a:t>
            </a:r>
            <a:r>
              <a:rPr lang="da-DK" i="1" dirty="0">
                <a:solidFill>
                  <a:schemeClr val="bg1"/>
                </a:solidFill>
              </a:rPr>
              <a:t>frameworks</a:t>
            </a:r>
            <a:r>
              <a:rPr lang="da-DK" dirty="0">
                <a:solidFill>
                  <a:schemeClr val="bg1"/>
                </a:solidFill>
              </a:rPr>
              <a:t>:</a:t>
            </a:r>
          </a:p>
          <a:p>
            <a:endParaRPr lang="da-DK" dirty="0">
              <a:solidFill>
                <a:schemeClr val="bg1"/>
              </a:solidFill>
            </a:endParaRPr>
          </a:p>
          <a:p>
            <a:r>
              <a:rPr lang="da-DK" dirty="0">
                <a:solidFill>
                  <a:schemeClr val="bg1"/>
                </a:solidFill>
              </a:rPr>
              <a:t>MVVM Light</a:t>
            </a:r>
          </a:p>
          <a:p>
            <a:r>
              <a:rPr lang="da-DK" dirty="0">
                <a:solidFill>
                  <a:schemeClr val="bg1"/>
                </a:solidFill>
              </a:rPr>
              <a:t>Template 10</a:t>
            </a:r>
          </a:p>
        </p:txBody>
      </p:sp>
      <p:sp>
        <p:nvSpPr>
          <p:cNvPr id="5" name="Rectangle 4"/>
          <p:cNvSpPr/>
          <p:nvPr/>
        </p:nvSpPr>
        <p:spPr>
          <a:xfrm>
            <a:off x="4230978" y="6514584"/>
            <a:ext cx="5073953" cy="369332"/>
          </a:xfrm>
          <a:prstGeom prst="rect">
            <a:avLst/>
          </a:prstGeom>
        </p:spPr>
        <p:txBody>
          <a:bodyPr wrap="none">
            <a:spAutoFit/>
          </a:bodyPr>
          <a:lstStyle/>
          <a:p>
            <a:r>
              <a:rPr lang="da-DK" dirty="0"/>
              <a:t>Image source: https://dirtyhands.wordpress.com</a:t>
            </a:r>
            <a:endParaRPr lang="da-DK" dirty="0"/>
          </a:p>
        </p:txBody>
      </p:sp>
      <p:grpSp>
        <p:nvGrpSpPr>
          <p:cNvPr id="6" name="Group 5"/>
          <p:cNvGrpSpPr/>
          <p:nvPr/>
        </p:nvGrpSpPr>
        <p:grpSpPr>
          <a:xfrm>
            <a:off x="835874" y="936971"/>
            <a:ext cx="7654816" cy="5120584"/>
            <a:chOff x="835874" y="936971"/>
            <a:chExt cx="7654816" cy="5120584"/>
          </a:xfrm>
        </p:grpSpPr>
        <p:pic>
          <p:nvPicPr>
            <p:cNvPr id="1028" name="Picture 4" descr="dirty ha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Tree>
    <p:extLst>
      <p:ext uri="{BB962C8B-B14F-4D97-AF65-F5344CB8AC3E}">
        <p14:creationId xmlns:p14="http://schemas.microsoft.com/office/powerpoint/2010/main" val="268746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1292662"/>
          </a:xfrm>
        </p:spPr>
        <p:txBody>
          <a:bodyPr/>
          <a:lstStyle/>
          <a:p>
            <a:r>
              <a:rPr lang="da-DK" dirty="0">
                <a:solidFill>
                  <a:schemeClr val="bg1"/>
                </a:solidFill>
              </a:rPr>
              <a:t>MVC / </a:t>
            </a:r>
            <a:r>
              <a:rPr lang="da-DK" dirty="0" err="1">
                <a:solidFill>
                  <a:schemeClr val="bg1"/>
                </a:solidFill>
              </a:rPr>
              <a:t>WebAPI</a:t>
            </a:r>
            <a:r>
              <a:rPr lang="da-DK" dirty="0">
                <a:solidFill>
                  <a:schemeClr val="bg1"/>
                </a:solidFill>
              </a:rPr>
              <a:t> </a:t>
            </a:r>
            <a:r>
              <a:rPr lang="da-DK" dirty="0" err="1">
                <a:solidFill>
                  <a:schemeClr val="bg1"/>
                </a:solidFill>
              </a:rPr>
              <a:t>recap</a:t>
            </a:r>
            <a:endParaRPr lang="da-DK" dirty="0">
              <a:solidFill>
                <a:schemeClr val="bg1"/>
              </a:solidFill>
            </a:endParaRPr>
          </a:p>
          <a:p>
            <a:r>
              <a:rPr lang="da-DK" dirty="0">
                <a:solidFill>
                  <a:schemeClr val="bg1"/>
                </a:solidFill>
              </a:rPr>
              <a:t>XAML and the Universal Windows Platform</a:t>
            </a: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273844" y="295275"/>
            <a:ext cx="8778875" cy="917575"/>
          </a:xfrm>
        </p:spPr>
        <p:txBody>
          <a:bodyPr/>
          <a:lstStyle/>
          <a:p>
            <a:r>
              <a:rPr lang="en-US" dirty="0"/>
              <a:t>Disclaimer</a:t>
            </a:r>
            <a:endParaRPr lang="da-DK" dirty="0"/>
          </a:p>
        </p:txBody>
      </p:sp>
      <p:sp>
        <p:nvSpPr>
          <p:cNvPr id="7" name="Text Placeholder 6"/>
          <p:cNvSpPr>
            <a:spLocks noGrp="1"/>
          </p:cNvSpPr>
          <p:nvPr>
            <p:ph type="body" sz="quarter" idx="4294967295"/>
          </p:nvPr>
        </p:nvSpPr>
        <p:spPr>
          <a:xfrm>
            <a:off x="274637" y="1212850"/>
            <a:ext cx="8777288" cy="682625"/>
          </a:xfrm>
        </p:spPr>
        <p:txBody>
          <a:bodyPr/>
          <a:lstStyle/>
          <a:p>
            <a:pPr marL="0" indent="0">
              <a:buNone/>
            </a:pPr>
            <a:r>
              <a:rPr lang="en-US" dirty="0"/>
              <a:t>I’m not a UI expert…</a:t>
            </a:r>
            <a:endParaRPr lang="da-DK" dirty="0"/>
          </a:p>
        </p:txBody>
      </p:sp>
      <p:pic>
        <p:nvPicPr>
          <p:cNvPr id="9" name="Picture 8"/>
          <p:cNvPicPr>
            <a:picLocks noChangeAspect="1"/>
          </p:cNvPicPr>
          <p:nvPr/>
        </p:nvPicPr>
        <p:blipFill>
          <a:blip r:embed="rId2"/>
          <a:stretch>
            <a:fillRect/>
          </a:stretch>
        </p:blipFill>
        <p:spPr>
          <a:xfrm>
            <a:off x="182770" y="2564298"/>
            <a:ext cx="8961022" cy="4060464"/>
          </a:xfrm>
          <a:prstGeom prst="rect">
            <a:avLst/>
          </a:prstGeom>
        </p:spPr>
      </p:pic>
    </p:spTree>
    <p:extLst>
      <p:ext uri="{BB962C8B-B14F-4D97-AF65-F5344CB8AC3E}">
        <p14:creationId xmlns:p14="http://schemas.microsoft.com/office/powerpoint/2010/main" val="1288866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2"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altLang="da-DK" dirty="0"/>
              <a:t>XAML = </a:t>
            </a:r>
            <a:r>
              <a:rPr lang="en-GB" altLang="da-DK" dirty="0" err="1"/>
              <a:t>eXtensible</a:t>
            </a:r>
            <a:r>
              <a:rPr lang="en-GB" altLang="da-DK" dirty="0"/>
              <a:t> Application </a:t>
            </a:r>
            <a:r>
              <a:rPr lang="en-GB" altLang="da-DK" dirty="0" err="1"/>
              <a:t>Markup</a:t>
            </a:r>
            <a:r>
              <a:rPr lang="en-GB" altLang="da-DK" dirty="0"/>
              <a:t> Language</a:t>
            </a:r>
          </a:p>
          <a:p>
            <a:endParaRPr lang="da-DK" dirty="0"/>
          </a:p>
        </p:txBody>
      </p:sp>
      <p:sp>
        <p:nvSpPr>
          <p:cNvPr id="3" name="Content Placeholder 4"/>
          <p:cNvSpPr txBox="1">
            <a:spLocks/>
          </p:cNvSpPr>
          <p:nvPr/>
        </p:nvSpPr>
        <p:spPr>
          <a:xfrm>
            <a:off x="466725" y="2217116"/>
            <a:ext cx="8393113" cy="4031284"/>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Windows Desktop (WPF)</a:t>
            </a:r>
          </a:p>
          <a:p>
            <a:pPr marL="0" indent="0">
              <a:buFont typeface="Arial" pitchFamily="34" charset="0"/>
              <a:buNone/>
            </a:pPr>
            <a:endParaRPr lang="en-US" dirty="0"/>
          </a:p>
          <a:p>
            <a:pPr marL="0" indent="0">
              <a:buFont typeface="Arial" pitchFamily="34" charset="0"/>
              <a:buNone/>
            </a:pPr>
            <a:r>
              <a:rPr lang="en-US" dirty="0"/>
              <a:t>Windows Universal (anything)</a:t>
            </a:r>
          </a:p>
          <a:p>
            <a:pPr marL="0" indent="0">
              <a:buFont typeface="Arial" pitchFamily="34" charset="0"/>
              <a:buNone/>
            </a:pPr>
            <a:endParaRPr lang="en-US" dirty="0"/>
          </a:p>
          <a:p>
            <a:pPr marL="0" indent="0">
              <a:buFont typeface="Arial" pitchFamily="34" charset="0"/>
              <a:buNone/>
            </a:pPr>
            <a:r>
              <a:rPr lang="en-US" dirty="0" err="1"/>
              <a:t>Xamarin</a:t>
            </a:r>
            <a:r>
              <a:rPr lang="en-US" dirty="0"/>
              <a:t> Forms (iOS, Android, Windows)</a:t>
            </a:r>
          </a:p>
          <a:p>
            <a:pPr marL="0" indent="0">
              <a:buFont typeface="Arial" pitchFamily="34" charset="0"/>
              <a:buNone/>
            </a:pPr>
            <a:endParaRPr lang="en-US" dirty="0"/>
          </a:p>
          <a:p>
            <a:pPr marL="0" indent="0">
              <a:buFont typeface="Arial" pitchFamily="34" charset="0"/>
              <a:buNone/>
            </a:pPr>
            <a:r>
              <a:rPr lang="en-US" dirty="0"/>
              <a:t>Silverlight (web)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258" y="5417481"/>
            <a:ext cx="1780734" cy="1485910"/>
          </a:xfrm>
          <a:prstGeom prst="rect">
            <a:avLst/>
          </a:prstGeom>
        </p:spPr>
      </p:pic>
    </p:spTree>
    <p:extLst>
      <p:ext uri="{BB962C8B-B14F-4D97-AF65-F5344CB8AC3E}">
        <p14:creationId xmlns:p14="http://schemas.microsoft.com/office/powerpoint/2010/main" val="12560134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XAML</a:t>
            </a:r>
          </a:p>
        </p:txBody>
      </p:sp>
      <p:sp>
        <p:nvSpPr>
          <p:cNvPr id="5" name="Content Placeholder 4"/>
          <p:cNvSpPr>
            <a:spLocks noGrp="1"/>
          </p:cNvSpPr>
          <p:nvPr>
            <p:ph idx="4294967295"/>
          </p:nvPr>
        </p:nvSpPr>
        <p:spPr>
          <a:xfrm>
            <a:off x="466725" y="1570638"/>
            <a:ext cx="8393113" cy="5035550"/>
          </a:xfrm>
          <a:prstGeom prst="rect">
            <a:avLst/>
          </a:prstGeom>
        </p:spPr>
        <p:txBody>
          <a:bodyPr>
            <a:normAutofit fontScale="62500" lnSpcReduction="20000"/>
          </a:bodyPr>
          <a:lstStyle/>
          <a:p>
            <a:pPr marL="0" indent="0">
              <a:buNone/>
            </a:pPr>
            <a:r>
              <a:rPr lang="en-US" dirty="0"/>
              <a:t>Markup language for declaratively designing and creating application UIs</a:t>
            </a:r>
          </a:p>
          <a:p>
            <a:pPr marL="0" indent="0">
              <a:buNone/>
            </a:pPr>
            <a:endParaRPr lang="en-US" dirty="0"/>
          </a:p>
          <a:p>
            <a:pPr marL="0" indent="0">
              <a:buNone/>
            </a:pPr>
            <a:r>
              <a:rPr lang="en-US" dirty="0"/>
              <a:t>XAML maps XML markup to objects in the .NET Framework</a:t>
            </a:r>
          </a:p>
          <a:p>
            <a:pPr marL="0" indent="0">
              <a:buNone/>
            </a:pPr>
            <a:endParaRPr lang="en-US" dirty="0"/>
          </a:p>
          <a:p>
            <a:pPr marL="0" indent="0">
              <a:buNone/>
            </a:pPr>
            <a:r>
              <a:rPr lang="en-US" dirty="0"/>
              <a:t>Every tag maps to a class and every attribute to a property</a:t>
            </a:r>
          </a:p>
          <a:p>
            <a:pPr marL="0" indent="0">
              <a:buNone/>
            </a:pPr>
            <a:endParaRPr lang="en-US" dirty="0"/>
          </a:p>
          <a:p>
            <a:pPr marL="0" indent="0">
              <a:buNone/>
            </a:pPr>
            <a:r>
              <a:rPr lang="en-US" dirty="0"/>
              <a:t>Markup and procedural code are peers in functionality and performance</a:t>
            </a:r>
          </a:p>
          <a:p>
            <a:pPr marL="0" indent="0">
              <a:buNone/>
            </a:pPr>
            <a:endParaRPr lang="en-US" dirty="0"/>
          </a:p>
          <a:p>
            <a:pPr marL="0" indent="0">
              <a:buNone/>
            </a:pPr>
            <a:r>
              <a:rPr lang="en-US" dirty="0"/>
              <a:t>Code and markup are both first class citizens</a:t>
            </a:r>
          </a:p>
          <a:p>
            <a:pPr marL="0" indent="0">
              <a:buNone/>
            </a:pPr>
            <a:endParaRPr lang="en-US" dirty="0"/>
          </a:p>
          <a:p>
            <a:pPr marL="0" indent="0">
              <a:buNone/>
            </a:pPr>
            <a:r>
              <a:rPr lang="en-US" dirty="0"/>
              <a:t>Consistent model between UI, documents, and media</a:t>
            </a:r>
          </a:p>
          <a:p>
            <a:pPr marL="0" indent="0">
              <a:buNone/>
            </a:pPr>
            <a:endParaRPr lang="en-US" dirty="0"/>
          </a:p>
          <a:p>
            <a:pPr marL="0" indent="0">
              <a:buNone/>
            </a:pPr>
            <a:r>
              <a:rPr lang="en-US" dirty="0"/>
              <a:t>Compiled to code</a:t>
            </a:r>
          </a:p>
          <a:p>
            <a:endParaRPr lang="en-US" dirty="0"/>
          </a:p>
        </p:txBody>
      </p:sp>
    </p:spTree>
    <p:extLst>
      <p:ext uri="{BB962C8B-B14F-4D97-AF65-F5344CB8AC3E}">
        <p14:creationId xmlns:p14="http://schemas.microsoft.com/office/powerpoint/2010/main" val="3790271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4" name="Rectangle 3"/>
          <p:cNvSpPr/>
          <p:nvPr/>
        </p:nvSpPr>
        <p:spPr bwMode="auto">
          <a:xfrm>
            <a:off x="3611733" y="3866594"/>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822843" y="5143164"/>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3" name="Rectangle 2"/>
          <p:cNvSpPr/>
          <p:nvPr/>
        </p:nvSpPr>
        <p:spPr>
          <a:xfrm>
            <a:off x="2446905" y="1752769"/>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
        <p:nvSpPr>
          <p:cNvPr id="9"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a:t>
            </a:r>
            <a:r>
              <a:rPr lang="da-DK" dirty="0" err="1">
                <a:solidFill>
                  <a:schemeClr val="bg1"/>
                </a:solidFill>
              </a:rPr>
              <a:t>Markup</a:t>
            </a:r>
            <a:r>
              <a:rPr lang="da-DK" dirty="0">
                <a:solidFill>
                  <a:schemeClr val="bg1"/>
                </a:solidFill>
              </a:rPr>
              <a:t> vs. Code</a:t>
            </a:r>
          </a:p>
        </p:txBody>
      </p:sp>
    </p:spTree>
    <p:extLst>
      <p:ext uri="{BB962C8B-B14F-4D97-AF65-F5344CB8AC3E}">
        <p14:creationId xmlns:p14="http://schemas.microsoft.com/office/powerpoint/2010/main" val="12575716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a:t>
            </a:r>
            <a:endParaRPr lang="da-DK" dirty="0">
              <a:solidFill>
                <a:schemeClr val="bg1"/>
              </a:solidFill>
            </a:endParaRPr>
          </a:p>
        </p:txBody>
      </p:sp>
      <p:sp>
        <p:nvSpPr>
          <p:cNvPr id="5" name="Rectangle 4"/>
          <p:cNvSpPr/>
          <p:nvPr/>
        </p:nvSpPr>
        <p:spPr>
          <a:xfrm>
            <a:off x="228490" y="1577043"/>
            <a:ext cx="8869583" cy="4247317"/>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FF0000"/>
                </a:solidFill>
                <a:latin typeface="Consolas" panose="020B0609020204030204" pitchFamily="49" charset="0"/>
              </a:rPr>
              <a:t> x</a:t>
            </a:r>
            <a:r>
              <a:rPr lang="da-DK" dirty="0">
                <a:solidFill>
                  <a:srgbClr val="0000FF"/>
                </a:solidFill>
                <a:latin typeface="Consolas" panose="020B0609020204030204" pitchFamily="49" charset="0"/>
              </a:rPr>
              <a:t>:</a:t>
            </a:r>
            <a:r>
              <a:rPr lang="da-DK" dirty="0">
                <a:solidFill>
                  <a:srgbClr val="FF0000"/>
                </a:solidFill>
                <a:latin typeface="Consolas" panose="020B0609020204030204" pitchFamily="49" charset="0"/>
              </a:rPr>
              <a:t>Class</a:t>
            </a:r>
            <a:r>
              <a:rPr lang="da-DK" dirty="0">
                <a:solidFill>
                  <a:srgbClr val="0000FF"/>
                </a:solidFill>
                <a:latin typeface="Consolas" panose="020B0609020204030204" pitchFamily="49" charset="0"/>
              </a:rPr>
              <a:t>="App.MainPage"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FF0000"/>
                </a:solidFill>
                <a:latin typeface="Consolas" panose="020B0609020204030204" pitchFamily="49" charset="0"/>
              </a:rPr>
              <a:t>xmlns</a:t>
            </a:r>
            <a:r>
              <a:rPr lang="da-DK" dirty="0">
                <a:solidFill>
                  <a:srgbClr val="0000FF"/>
                </a:solidFill>
                <a:latin typeface="Consolas" panose="020B0609020204030204" pitchFamily="49" charset="0"/>
              </a:rPr>
              <a:t>="http://schemas.microsoft.com/</a:t>
            </a:r>
            <a:r>
              <a:rPr lang="da-DK" dirty="0" err="1">
                <a:solidFill>
                  <a:srgbClr val="0000FF"/>
                </a:solidFill>
                <a:latin typeface="Consolas" panose="020B0609020204030204" pitchFamily="49" charset="0"/>
              </a:rPr>
              <a:t>winfx</a:t>
            </a:r>
            <a:r>
              <a:rPr lang="da-DK" dirty="0">
                <a:solidFill>
                  <a:srgbClr val="0000FF"/>
                </a:solidFill>
                <a:latin typeface="Consolas" panose="020B0609020204030204" pitchFamily="49" charset="0"/>
              </a:rPr>
              <a:t>/2006/</a:t>
            </a:r>
            <a:r>
              <a:rPr lang="da-DK" dirty="0" err="1">
                <a:solidFill>
                  <a:srgbClr val="0000FF"/>
                </a:solidFill>
                <a:latin typeface="Consolas" panose="020B0609020204030204" pitchFamily="49" charset="0"/>
              </a:rPr>
              <a:t>xaml</a:t>
            </a:r>
            <a:r>
              <a:rPr lang="da-DK" dirty="0">
                <a:solidFill>
                  <a:srgbClr val="0000FF"/>
                </a:solidFill>
                <a:latin typeface="Consolas" panose="020B0609020204030204" pitchFamily="49" charset="0"/>
              </a:rPr>
              <a:t>/</a:t>
            </a:r>
            <a:r>
              <a:rPr lang="da-DK" dirty="0" err="1">
                <a:solidFill>
                  <a:srgbClr val="0000FF"/>
                </a:solidFill>
                <a:latin typeface="Consolas" panose="020B0609020204030204" pitchFamily="49" charset="0"/>
              </a:rPr>
              <a:t>presentation</a:t>
            </a:r>
            <a:r>
              <a:rPr lang="da-DK" dirty="0">
                <a:solidFill>
                  <a:srgbClr val="0000FF"/>
                </a:solidFill>
                <a:latin typeface="Consolas" panose="020B0609020204030204" pitchFamily="49" charset="0"/>
              </a:rPr>
              <a: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FF0000"/>
                </a:solidFill>
                <a:latin typeface="Consolas" panose="020B0609020204030204" pitchFamily="49" charset="0"/>
              </a:rPr>
              <a:t> </a:t>
            </a:r>
            <a:r>
              <a:rPr lang="da-DK" dirty="0" err="1">
                <a:solidFill>
                  <a:srgbClr val="FF0000"/>
                </a:solidFill>
                <a:latin typeface="Consolas" panose="020B0609020204030204" pitchFamily="49" charset="0"/>
              </a:rPr>
              <a:t>xmlns</a:t>
            </a:r>
            <a:r>
              <a:rPr lang="da-DK" dirty="0" err="1">
                <a:solidFill>
                  <a:srgbClr val="0000FF"/>
                </a:solidFill>
                <a:latin typeface="Consolas" panose="020B0609020204030204" pitchFamily="49" charset="0"/>
              </a:rPr>
              <a:t>:</a:t>
            </a:r>
            <a:r>
              <a:rPr lang="da-DK" dirty="0" err="1">
                <a:solidFill>
                  <a:srgbClr val="FF0000"/>
                </a:solidFill>
                <a:latin typeface="Consolas" panose="020B0609020204030204" pitchFamily="49" charset="0"/>
              </a:rPr>
              <a:t>x</a:t>
            </a:r>
            <a:r>
              <a:rPr lang="da-DK" dirty="0">
                <a:solidFill>
                  <a:srgbClr val="0000FF"/>
                </a:solidFill>
                <a:latin typeface="Consolas" panose="020B0609020204030204" pitchFamily="49" charset="0"/>
              </a:rPr>
              <a:t>="http://schemas.microsoft.com/</a:t>
            </a:r>
            <a:r>
              <a:rPr lang="da-DK" dirty="0" err="1">
                <a:solidFill>
                  <a:srgbClr val="0000FF"/>
                </a:solidFill>
                <a:latin typeface="Consolas" panose="020B0609020204030204" pitchFamily="49" charset="0"/>
              </a:rPr>
              <a:t>winfx</a:t>
            </a:r>
            <a:r>
              <a:rPr lang="da-DK" dirty="0">
                <a:solidFill>
                  <a:srgbClr val="0000FF"/>
                </a:solidFill>
                <a:latin typeface="Consolas" panose="020B0609020204030204" pitchFamily="49" charset="0"/>
              </a:rPr>
              <a:t>/2006/</a:t>
            </a:r>
            <a:r>
              <a:rPr lang="da-DK" dirty="0" err="1">
                <a:solidFill>
                  <a:srgbClr val="0000FF"/>
                </a:solidFill>
                <a:latin typeface="Consolas" panose="020B0609020204030204" pitchFamily="49" charset="0"/>
              </a:rPr>
              <a:t>xaml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311332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MainPage.xaml.cs</a:t>
            </a:r>
            <a:endParaRPr lang="da-DK" dirty="0">
              <a:solidFill>
                <a:schemeClr val="bg1"/>
              </a:solidFill>
            </a:endParaRPr>
          </a:p>
        </p:txBody>
      </p:sp>
      <p:sp>
        <p:nvSpPr>
          <p:cNvPr id="5" name="Rectangle 4"/>
          <p:cNvSpPr/>
          <p:nvPr/>
        </p:nvSpPr>
        <p:spPr>
          <a:xfrm>
            <a:off x="182770"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5259505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dirty="0">
                <a:solidFill>
                  <a:schemeClr val="bg1"/>
                </a:solidFill>
              </a:rPr>
              <a:t>XAML DEMO</a:t>
            </a:r>
            <a:endParaRPr lang="da-DK" sz="8800" dirty="0">
              <a:solidFill>
                <a:schemeClr val="bg1"/>
              </a:solidFill>
            </a:endParaRPr>
          </a:p>
        </p:txBody>
      </p:sp>
    </p:spTree>
    <p:extLst>
      <p:ext uri="{BB962C8B-B14F-4D97-AF65-F5344CB8AC3E}">
        <p14:creationId xmlns:p14="http://schemas.microsoft.com/office/powerpoint/2010/main" val="67952249"/>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17340</TotalTime>
  <Words>678</Words>
  <Application>Microsoft Office PowerPoint</Application>
  <PresentationFormat>Custom</PresentationFormat>
  <Paragraphs>127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Consolas</vt:lpstr>
      <vt:lpstr>Segoe UI</vt:lpstr>
      <vt:lpstr>Segoe UI Light</vt:lpstr>
      <vt:lpstr>Wingdings</vt:lpstr>
      <vt:lpstr>MSVID_White_4x3_2012-08-18</vt:lpstr>
      <vt:lpstr>UI Programming in .NET XAML Crash Course</vt:lpstr>
      <vt:lpstr>Agenda</vt:lpstr>
      <vt:lpstr>Disclaimer</vt:lpstr>
      <vt:lpstr>PowerPoint Presentation</vt:lpstr>
      <vt:lpstr>XAML</vt:lpstr>
      <vt:lpstr>PowerPoint Presentation</vt:lpstr>
      <vt:lpstr>PowerPoint Presentation</vt:lpstr>
      <vt:lpstr>PowerPoint Presentation</vt:lpstr>
      <vt:lpstr>XAML DEMO</vt:lpstr>
      <vt:lpstr>PowerPoint Presentation</vt:lpstr>
      <vt:lpstr>The Model-View-ViewModel Pattern</vt:lpstr>
      <vt:lpstr>MVVM</vt:lpstr>
      <vt:lpstr>MVVM DEMO</vt:lpstr>
      <vt:lpstr>MVVM: Pieces of the puzzle</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120</cp:revision>
  <dcterms:created xsi:type="dcterms:W3CDTF">2012-05-22T07:38:31Z</dcterms:created>
  <dcterms:modified xsi:type="dcterms:W3CDTF">2016-11-10T00:13:01Z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