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sldIdLst>
    <p:sldId id="256" r:id="rId2"/>
    <p:sldId id="291" r:id="rId3"/>
    <p:sldId id="257" r:id="rId4"/>
    <p:sldId id="258" r:id="rId5"/>
    <p:sldId id="259" r:id="rId6"/>
    <p:sldId id="260" r:id="rId7"/>
    <p:sldId id="261" r:id="rId8"/>
    <p:sldId id="262" r:id="rId9"/>
    <p:sldId id="263" r:id="rId10"/>
    <p:sldId id="264" r:id="rId11"/>
    <p:sldId id="265" r:id="rId12"/>
    <p:sldId id="270" r:id="rId13"/>
    <p:sldId id="266" r:id="rId14"/>
    <p:sldId id="267" r:id="rId15"/>
    <p:sldId id="288" r:id="rId16"/>
    <p:sldId id="271" r:id="rId17"/>
    <p:sldId id="272" r:id="rId18"/>
    <p:sldId id="273" r:id="rId19"/>
    <p:sldId id="274" r:id="rId20"/>
    <p:sldId id="268" r:id="rId21"/>
    <p:sldId id="285" r:id="rId22"/>
    <p:sldId id="295" r:id="rId23"/>
    <p:sldId id="286" r:id="rId24"/>
    <p:sldId id="287" r:id="rId25"/>
    <p:sldId id="269" r:id="rId26"/>
    <p:sldId id="292" r:id="rId27"/>
    <p:sldId id="293" r:id="rId28"/>
    <p:sldId id="275" r:id="rId29"/>
    <p:sldId id="276" r:id="rId30"/>
    <p:sldId id="277" r:id="rId31"/>
    <p:sldId id="278" r:id="rId32"/>
    <p:sldId id="279" r:id="rId33"/>
    <p:sldId id="280" r:id="rId34"/>
    <p:sldId id="281" r:id="rId35"/>
    <p:sldId id="282" r:id="rId36"/>
    <p:sldId id="283" r:id="rId37"/>
    <p:sldId id="284" r:id="rId38"/>
    <p:sldId id="294" r:id="rId39"/>
    <p:sldId id="289" r:id="rId40"/>
    <p:sldId id="290" r:id="rId41"/>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CF5216-053A-42FF-B52D-9A7D2F94086C}" type="doc">
      <dgm:prSet loTypeId="urn:microsoft.com/office/officeart/2016/7/layout/HorizontalActionList" loCatId="List" qsTypeId="urn:microsoft.com/office/officeart/2005/8/quickstyle/simple1" qsCatId="simple" csTypeId="urn:microsoft.com/office/officeart/2005/8/colors/colorful2" csCatId="colorful" phldr="1"/>
      <dgm:spPr/>
      <dgm:t>
        <a:bodyPr/>
        <a:lstStyle/>
        <a:p>
          <a:endParaRPr lang="en-US"/>
        </a:p>
      </dgm:t>
    </dgm:pt>
    <dgm:pt modelId="{D6857586-C23D-44D4-98DE-AADB67F4F5A6}">
      <dgm:prSet/>
      <dgm:spPr>
        <a:solidFill>
          <a:schemeClr val="accent6">
            <a:lumMod val="50000"/>
          </a:schemeClr>
        </a:solidFill>
      </dgm:spPr>
      <dgm:t>
        <a:bodyPr/>
        <a:lstStyle/>
        <a:p>
          <a:r>
            <a:rPr lang="en-US" dirty="0"/>
            <a:t>Item-Profile</a:t>
          </a:r>
        </a:p>
      </dgm:t>
    </dgm:pt>
    <dgm:pt modelId="{A88C59CB-BF1A-4FC8-B72F-C9C30EC3A957}" type="parTrans" cxnId="{C4EA7107-D1F1-4C81-958A-D87CB5788CD3}">
      <dgm:prSet/>
      <dgm:spPr/>
      <dgm:t>
        <a:bodyPr/>
        <a:lstStyle/>
        <a:p>
          <a:endParaRPr lang="en-US"/>
        </a:p>
      </dgm:t>
    </dgm:pt>
    <dgm:pt modelId="{A00A1BB0-F4AF-4C63-A640-2C3F7306E3C1}" type="sibTrans" cxnId="{C4EA7107-D1F1-4C81-958A-D87CB5788CD3}">
      <dgm:prSet/>
      <dgm:spPr/>
      <dgm:t>
        <a:bodyPr/>
        <a:lstStyle/>
        <a:p>
          <a:endParaRPr lang="en-US"/>
        </a:p>
      </dgm:t>
    </dgm:pt>
    <dgm:pt modelId="{EECC194E-D9B8-43EB-BE8F-2D632C796135}">
      <dgm:prSet/>
      <dgm:spPr>
        <a:solidFill>
          <a:schemeClr val="bg1">
            <a:lumMod val="75000"/>
            <a:alpha val="90000"/>
          </a:schemeClr>
        </a:solidFill>
      </dgm:spPr>
      <dgm:t>
        <a:bodyPr/>
        <a:lstStyle/>
        <a:p>
          <a:r>
            <a:rPr lang="en-US" dirty="0"/>
            <a:t>Build a profile of features of an item that specify the specialty of that item.</a:t>
          </a:r>
        </a:p>
      </dgm:t>
    </dgm:pt>
    <dgm:pt modelId="{A28C0B74-594A-44A5-B200-31AE87821748}" type="parTrans" cxnId="{C6C60DA7-88A8-4657-B157-788D6C5CC415}">
      <dgm:prSet/>
      <dgm:spPr/>
      <dgm:t>
        <a:bodyPr/>
        <a:lstStyle/>
        <a:p>
          <a:endParaRPr lang="en-US"/>
        </a:p>
      </dgm:t>
    </dgm:pt>
    <dgm:pt modelId="{FD85D6B6-1A1D-49FC-B58D-723653C63E17}" type="sibTrans" cxnId="{C6C60DA7-88A8-4657-B157-788D6C5CC415}">
      <dgm:prSet/>
      <dgm:spPr/>
      <dgm:t>
        <a:bodyPr/>
        <a:lstStyle/>
        <a:p>
          <a:endParaRPr lang="en-US"/>
        </a:p>
      </dgm:t>
    </dgm:pt>
    <dgm:pt modelId="{D5584C76-A792-439A-ACD5-F17961C14324}">
      <dgm:prSet/>
      <dgm:spPr>
        <a:solidFill>
          <a:schemeClr val="accent6">
            <a:lumMod val="75000"/>
          </a:schemeClr>
        </a:solidFill>
      </dgm:spPr>
      <dgm:t>
        <a:bodyPr/>
        <a:lstStyle/>
        <a:p>
          <a:r>
            <a:rPr lang="en-US" dirty="0"/>
            <a:t>User-Profile</a:t>
          </a:r>
        </a:p>
      </dgm:t>
    </dgm:pt>
    <dgm:pt modelId="{173DD4B0-6433-4399-9410-1CD4E565A852}" type="parTrans" cxnId="{6EDC050B-4A2B-4FCF-A86F-8DD0243DE414}">
      <dgm:prSet/>
      <dgm:spPr/>
      <dgm:t>
        <a:bodyPr/>
        <a:lstStyle/>
        <a:p>
          <a:endParaRPr lang="en-US"/>
        </a:p>
      </dgm:t>
    </dgm:pt>
    <dgm:pt modelId="{2431362D-4E86-491F-8A6F-C086C096B809}" type="sibTrans" cxnId="{6EDC050B-4A2B-4FCF-A86F-8DD0243DE414}">
      <dgm:prSet/>
      <dgm:spPr/>
      <dgm:t>
        <a:bodyPr/>
        <a:lstStyle/>
        <a:p>
          <a:endParaRPr lang="en-US"/>
        </a:p>
      </dgm:t>
    </dgm:pt>
    <dgm:pt modelId="{F15C0953-9832-4F5F-9218-58BCF90D64CD}">
      <dgm:prSet/>
      <dgm:spPr>
        <a:solidFill>
          <a:schemeClr val="bg1">
            <a:lumMod val="85000"/>
            <a:alpha val="90000"/>
          </a:schemeClr>
        </a:solidFill>
      </dgm:spPr>
      <dgm:t>
        <a:bodyPr/>
        <a:lstStyle/>
        <a:p>
          <a:r>
            <a:rPr lang="en-US" dirty="0"/>
            <a:t>Build a profile of preferences for a user that specify the user’s taste.</a:t>
          </a:r>
        </a:p>
      </dgm:t>
    </dgm:pt>
    <dgm:pt modelId="{B93131DE-FE23-467D-882B-62AA4B7D04B0}" type="parTrans" cxnId="{78493801-9CF3-47DD-A8E1-CE7B06721731}">
      <dgm:prSet/>
      <dgm:spPr/>
      <dgm:t>
        <a:bodyPr/>
        <a:lstStyle/>
        <a:p>
          <a:endParaRPr lang="en-US"/>
        </a:p>
      </dgm:t>
    </dgm:pt>
    <dgm:pt modelId="{498DB842-A478-42A5-B14D-2EEB88DBF361}" type="sibTrans" cxnId="{78493801-9CF3-47DD-A8E1-CE7B06721731}">
      <dgm:prSet/>
      <dgm:spPr/>
      <dgm:t>
        <a:bodyPr/>
        <a:lstStyle/>
        <a:p>
          <a:endParaRPr lang="en-US"/>
        </a:p>
      </dgm:t>
    </dgm:pt>
    <dgm:pt modelId="{1C3241C8-CA25-4741-B09B-99F0BFF40402}">
      <dgm:prSet/>
      <dgm:spPr>
        <a:solidFill>
          <a:schemeClr val="accent6">
            <a:lumMod val="60000"/>
            <a:lumOff val="40000"/>
          </a:schemeClr>
        </a:solidFill>
      </dgm:spPr>
      <dgm:t>
        <a:bodyPr/>
        <a:lstStyle/>
        <a:p>
          <a:r>
            <a:rPr lang="en-US" dirty="0"/>
            <a:t>Comparison</a:t>
          </a:r>
        </a:p>
      </dgm:t>
    </dgm:pt>
    <dgm:pt modelId="{59765411-E6FC-40A5-B10F-5927C86E49E3}" type="parTrans" cxnId="{2F189FC2-161B-4669-8CCC-F288F3EE9BDE}">
      <dgm:prSet/>
      <dgm:spPr/>
      <dgm:t>
        <a:bodyPr/>
        <a:lstStyle/>
        <a:p>
          <a:endParaRPr lang="en-US"/>
        </a:p>
      </dgm:t>
    </dgm:pt>
    <dgm:pt modelId="{686A0C54-CC9F-4848-9E0F-29DAECA43044}" type="sibTrans" cxnId="{2F189FC2-161B-4669-8CCC-F288F3EE9BDE}">
      <dgm:prSet/>
      <dgm:spPr/>
      <dgm:t>
        <a:bodyPr/>
        <a:lstStyle/>
        <a:p>
          <a:endParaRPr lang="en-US"/>
        </a:p>
      </dgm:t>
    </dgm:pt>
    <dgm:pt modelId="{72C3522C-33F3-4B33-B458-AF4672241AF4}">
      <dgm:prSet/>
      <dgm:spPr>
        <a:solidFill>
          <a:schemeClr val="bg1">
            <a:lumMod val="95000"/>
            <a:alpha val="90000"/>
          </a:schemeClr>
        </a:solidFill>
      </dgm:spPr>
      <dgm:t>
        <a:bodyPr/>
        <a:lstStyle/>
        <a:p>
          <a:r>
            <a:rPr lang="en-US" dirty="0"/>
            <a:t>Compare the two profiles in order to know if the system should recommend a specific item for a user.</a:t>
          </a:r>
        </a:p>
      </dgm:t>
    </dgm:pt>
    <dgm:pt modelId="{1702B1BE-527A-4B91-99F8-4FFFDC7A72A4}" type="parTrans" cxnId="{8F5270F3-286F-4F55-B1DB-14B6EC98FDA8}">
      <dgm:prSet/>
      <dgm:spPr/>
      <dgm:t>
        <a:bodyPr/>
        <a:lstStyle/>
        <a:p>
          <a:endParaRPr lang="en-US"/>
        </a:p>
      </dgm:t>
    </dgm:pt>
    <dgm:pt modelId="{00A327A2-C928-4571-A36B-5448C29C14EA}" type="sibTrans" cxnId="{8F5270F3-286F-4F55-B1DB-14B6EC98FDA8}">
      <dgm:prSet/>
      <dgm:spPr/>
      <dgm:t>
        <a:bodyPr/>
        <a:lstStyle/>
        <a:p>
          <a:endParaRPr lang="en-US"/>
        </a:p>
      </dgm:t>
    </dgm:pt>
    <dgm:pt modelId="{CD25EC7B-BAD6-45B9-98CE-BFAEF7582B02}" type="pres">
      <dgm:prSet presAssocID="{ADCF5216-053A-42FF-B52D-9A7D2F94086C}" presName="Name0" presStyleCnt="0">
        <dgm:presLayoutVars>
          <dgm:dir/>
          <dgm:animLvl val="lvl"/>
          <dgm:resizeHandles val="exact"/>
        </dgm:presLayoutVars>
      </dgm:prSet>
      <dgm:spPr/>
    </dgm:pt>
    <dgm:pt modelId="{A098DF8C-7936-43D2-8E40-829ACA19F166}" type="pres">
      <dgm:prSet presAssocID="{D6857586-C23D-44D4-98DE-AADB67F4F5A6}" presName="composite" presStyleCnt="0"/>
      <dgm:spPr/>
    </dgm:pt>
    <dgm:pt modelId="{7684F5B4-5C8E-45F5-8F4B-257D843FF5EB}" type="pres">
      <dgm:prSet presAssocID="{D6857586-C23D-44D4-98DE-AADB67F4F5A6}" presName="parTx" presStyleLbl="alignNode1" presStyleIdx="0" presStyleCnt="3">
        <dgm:presLayoutVars>
          <dgm:chMax val="0"/>
          <dgm:chPref val="0"/>
        </dgm:presLayoutVars>
      </dgm:prSet>
      <dgm:spPr/>
    </dgm:pt>
    <dgm:pt modelId="{6959BB19-BEF9-4EEE-B1BB-69D112FC81F8}" type="pres">
      <dgm:prSet presAssocID="{D6857586-C23D-44D4-98DE-AADB67F4F5A6}" presName="desTx" presStyleLbl="alignAccFollowNode1" presStyleIdx="0" presStyleCnt="3">
        <dgm:presLayoutVars/>
      </dgm:prSet>
      <dgm:spPr/>
    </dgm:pt>
    <dgm:pt modelId="{0CA00BF2-79CF-4910-B1FA-E44B0B42B843}" type="pres">
      <dgm:prSet presAssocID="{A00A1BB0-F4AF-4C63-A640-2C3F7306E3C1}" presName="space" presStyleCnt="0"/>
      <dgm:spPr/>
    </dgm:pt>
    <dgm:pt modelId="{81FE4DC3-D9E5-442D-B705-70AC1BDA31C3}" type="pres">
      <dgm:prSet presAssocID="{D5584C76-A792-439A-ACD5-F17961C14324}" presName="composite" presStyleCnt="0"/>
      <dgm:spPr/>
    </dgm:pt>
    <dgm:pt modelId="{52E4CBA7-ECCF-4F35-B616-2E74D4785E6E}" type="pres">
      <dgm:prSet presAssocID="{D5584C76-A792-439A-ACD5-F17961C14324}" presName="parTx" presStyleLbl="alignNode1" presStyleIdx="1" presStyleCnt="3">
        <dgm:presLayoutVars>
          <dgm:chMax val="0"/>
          <dgm:chPref val="0"/>
        </dgm:presLayoutVars>
      </dgm:prSet>
      <dgm:spPr/>
    </dgm:pt>
    <dgm:pt modelId="{0D324524-8248-49CB-890C-63AE844226F4}" type="pres">
      <dgm:prSet presAssocID="{D5584C76-A792-439A-ACD5-F17961C14324}" presName="desTx" presStyleLbl="alignAccFollowNode1" presStyleIdx="1" presStyleCnt="3">
        <dgm:presLayoutVars/>
      </dgm:prSet>
      <dgm:spPr/>
    </dgm:pt>
    <dgm:pt modelId="{C91ADB6F-FB04-42F7-8C47-7D3D021DE49A}" type="pres">
      <dgm:prSet presAssocID="{2431362D-4E86-491F-8A6F-C086C096B809}" presName="space" presStyleCnt="0"/>
      <dgm:spPr/>
    </dgm:pt>
    <dgm:pt modelId="{B6F5845A-48BF-45A9-8ED1-9612F334732A}" type="pres">
      <dgm:prSet presAssocID="{1C3241C8-CA25-4741-B09B-99F0BFF40402}" presName="composite" presStyleCnt="0"/>
      <dgm:spPr/>
    </dgm:pt>
    <dgm:pt modelId="{6776414C-ACED-4EBB-B5DA-75AC70EB43C0}" type="pres">
      <dgm:prSet presAssocID="{1C3241C8-CA25-4741-B09B-99F0BFF40402}" presName="parTx" presStyleLbl="alignNode1" presStyleIdx="2" presStyleCnt="3">
        <dgm:presLayoutVars>
          <dgm:chMax val="0"/>
          <dgm:chPref val="0"/>
        </dgm:presLayoutVars>
      </dgm:prSet>
      <dgm:spPr/>
    </dgm:pt>
    <dgm:pt modelId="{5747351B-E84F-4FDF-B453-2B5C1ADDC1F6}" type="pres">
      <dgm:prSet presAssocID="{1C3241C8-CA25-4741-B09B-99F0BFF40402}" presName="desTx" presStyleLbl="alignAccFollowNode1" presStyleIdx="2" presStyleCnt="3">
        <dgm:presLayoutVars/>
      </dgm:prSet>
      <dgm:spPr/>
    </dgm:pt>
  </dgm:ptLst>
  <dgm:cxnLst>
    <dgm:cxn modelId="{78493801-9CF3-47DD-A8E1-CE7B06721731}" srcId="{D5584C76-A792-439A-ACD5-F17961C14324}" destId="{F15C0953-9832-4F5F-9218-58BCF90D64CD}" srcOrd="0" destOrd="0" parTransId="{B93131DE-FE23-467D-882B-62AA4B7D04B0}" sibTransId="{498DB842-A478-42A5-B14D-2EEB88DBF361}"/>
    <dgm:cxn modelId="{C4EA7107-D1F1-4C81-958A-D87CB5788CD3}" srcId="{ADCF5216-053A-42FF-B52D-9A7D2F94086C}" destId="{D6857586-C23D-44D4-98DE-AADB67F4F5A6}" srcOrd="0" destOrd="0" parTransId="{A88C59CB-BF1A-4FC8-B72F-C9C30EC3A957}" sibTransId="{A00A1BB0-F4AF-4C63-A640-2C3F7306E3C1}"/>
    <dgm:cxn modelId="{4EE84D09-A5B5-4C7D-9B1F-C46BEB1AA3D8}" type="presOf" srcId="{72C3522C-33F3-4B33-B458-AF4672241AF4}" destId="{5747351B-E84F-4FDF-B453-2B5C1ADDC1F6}" srcOrd="0" destOrd="0" presId="urn:microsoft.com/office/officeart/2016/7/layout/HorizontalActionList"/>
    <dgm:cxn modelId="{6EDC050B-4A2B-4FCF-A86F-8DD0243DE414}" srcId="{ADCF5216-053A-42FF-B52D-9A7D2F94086C}" destId="{D5584C76-A792-439A-ACD5-F17961C14324}" srcOrd="1" destOrd="0" parTransId="{173DD4B0-6433-4399-9410-1CD4E565A852}" sibTransId="{2431362D-4E86-491F-8A6F-C086C096B809}"/>
    <dgm:cxn modelId="{17ACD44C-6425-42FD-AED0-ED97B5FF7329}" type="presOf" srcId="{1C3241C8-CA25-4741-B09B-99F0BFF40402}" destId="{6776414C-ACED-4EBB-B5DA-75AC70EB43C0}" srcOrd="0" destOrd="0" presId="urn:microsoft.com/office/officeart/2016/7/layout/HorizontalActionList"/>
    <dgm:cxn modelId="{36FAC66E-4CD1-4611-9026-A5EF7D1DE225}" type="presOf" srcId="{EECC194E-D9B8-43EB-BE8F-2D632C796135}" destId="{6959BB19-BEF9-4EEE-B1BB-69D112FC81F8}" srcOrd="0" destOrd="0" presId="urn:microsoft.com/office/officeart/2016/7/layout/HorizontalActionList"/>
    <dgm:cxn modelId="{3839C980-16F2-4DC4-8249-623F7E21A0BE}" type="presOf" srcId="{F15C0953-9832-4F5F-9218-58BCF90D64CD}" destId="{0D324524-8248-49CB-890C-63AE844226F4}" srcOrd="0" destOrd="0" presId="urn:microsoft.com/office/officeart/2016/7/layout/HorizontalActionList"/>
    <dgm:cxn modelId="{D7482798-A1EC-4554-A28A-6B47857DFF28}" type="presOf" srcId="{D6857586-C23D-44D4-98DE-AADB67F4F5A6}" destId="{7684F5B4-5C8E-45F5-8F4B-257D843FF5EB}" srcOrd="0" destOrd="0" presId="urn:microsoft.com/office/officeart/2016/7/layout/HorizontalActionList"/>
    <dgm:cxn modelId="{F4A685A2-0741-4167-9604-776888BA154D}" type="presOf" srcId="{D5584C76-A792-439A-ACD5-F17961C14324}" destId="{52E4CBA7-ECCF-4F35-B616-2E74D4785E6E}" srcOrd="0" destOrd="0" presId="urn:microsoft.com/office/officeart/2016/7/layout/HorizontalActionList"/>
    <dgm:cxn modelId="{C6C60DA7-88A8-4657-B157-788D6C5CC415}" srcId="{D6857586-C23D-44D4-98DE-AADB67F4F5A6}" destId="{EECC194E-D9B8-43EB-BE8F-2D632C796135}" srcOrd="0" destOrd="0" parTransId="{A28C0B74-594A-44A5-B200-31AE87821748}" sibTransId="{FD85D6B6-1A1D-49FC-B58D-723653C63E17}"/>
    <dgm:cxn modelId="{2F189FC2-161B-4669-8CCC-F288F3EE9BDE}" srcId="{ADCF5216-053A-42FF-B52D-9A7D2F94086C}" destId="{1C3241C8-CA25-4741-B09B-99F0BFF40402}" srcOrd="2" destOrd="0" parTransId="{59765411-E6FC-40A5-B10F-5927C86E49E3}" sibTransId="{686A0C54-CC9F-4848-9E0F-29DAECA43044}"/>
    <dgm:cxn modelId="{8F5270F3-286F-4F55-B1DB-14B6EC98FDA8}" srcId="{1C3241C8-CA25-4741-B09B-99F0BFF40402}" destId="{72C3522C-33F3-4B33-B458-AF4672241AF4}" srcOrd="0" destOrd="0" parTransId="{1702B1BE-527A-4B91-99F8-4FFFDC7A72A4}" sibTransId="{00A327A2-C928-4571-A36B-5448C29C14EA}"/>
    <dgm:cxn modelId="{9771BCF3-8CE1-46B1-B7C4-72EDCD9136E2}" type="presOf" srcId="{ADCF5216-053A-42FF-B52D-9A7D2F94086C}" destId="{CD25EC7B-BAD6-45B9-98CE-BFAEF7582B02}" srcOrd="0" destOrd="0" presId="urn:microsoft.com/office/officeart/2016/7/layout/HorizontalActionList"/>
    <dgm:cxn modelId="{6F31E602-1C84-4B2C-9122-9DC8BF1FD5DE}" type="presParOf" srcId="{CD25EC7B-BAD6-45B9-98CE-BFAEF7582B02}" destId="{A098DF8C-7936-43D2-8E40-829ACA19F166}" srcOrd="0" destOrd="0" presId="urn:microsoft.com/office/officeart/2016/7/layout/HorizontalActionList"/>
    <dgm:cxn modelId="{9B537C04-F4BE-4BB1-AEA2-7C531A34D514}" type="presParOf" srcId="{A098DF8C-7936-43D2-8E40-829ACA19F166}" destId="{7684F5B4-5C8E-45F5-8F4B-257D843FF5EB}" srcOrd="0" destOrd="0" presId="urn:microsoft.com/office/officeart/2016/7/layout/HorizontalActionList"/>
    <dgm:cxn modelId="{74F1CA08-2EB3-487D-987C-131E3642A5F0}" type="presParOf" srcId="{A098DF8C-7936-43D2-8E40-829ACA19F166}" destId="{6959BB19-BEF9-4EEE-B1BB-69D112FC81F8}" srcOrd="1" destOrd="0" presId="urn:microsoft.com/office/officeart/2016/7/layout/HorizontalActionList"/>
    <dgm:cxn modelId="{54B63F3A-CDFA-46A9-9362-B195A9F7F975}" type="presParOf" srcId="{CD25EC7B-BAD6-45B9-98CE-BFAEF7582B02}" destId="{0CA00BF2-79CF-4910-B1FA-E44B0B42B843}" srcOrd="1" destOrd="0" presId="urn:microsoft.com/office/officeart/2016/7/layout/HorizontalActionList"/>
    <dgm:cxn modelId="{0CBB9BFC-0C7D-4009-8BFE-18D58A19FA8A}" type="presParOf" srcId="{CD25EC7B-BAD6-45B9-98CE-BFAEF7582B02}" destId="{81FE4DC3-D9E5-442D-B705-70AC1BDA31C3}" srcOrd="2" destOrd="0" presId="urn:microsoft.com/office/officeart/2016/7/layout/HorizontalActionList"/>
    <dgm:cxn modelId="{2C7D1CCA-41F5-472E-A778-67F39045BF89}" type="presParOf" srcId="{81FE4DC3-D9E5-442D-B705-70AC1BDA31C3}" destId="{52E4CBA7-ECCF-4F35-B616-2E74D4785E6E}" srcOrd="0" destOrd="0" presId="urn:microsoft.com/office/officeart/2016/7/layout/HorizontalActionList"/>
    <dgm:cxn modelId="{3C564F86-A2F3-42FB-B10D-A1FAD1B56998}" type="presParOf" srcId="{81FE4DC3-D9E5-442D-B705-70AC1BDA31C3}" destId="{0D324524-8248-49CB-890C-63AE844226F4}" srcOrd="1" destOrd="0" presId="urn:microsoft.com/office/officeart/2016/7/layout/HorizontalActionList"/>
    <dgm:cxn modelId="{38F51F5F-23D6-4159-8452-70C4DF39F3C6}" type="presParOf" srcId="{CD25EC7B-BAD6-45B9-98CE-BFAEF7582B02}" destId="{C91ADB6F-FB04-42F7-8C47-7D3D021DE49A}" srcOrd="3" destOrd="0" presId="urn:microsoft.com/office/officeart/2016/7/layout/HorizontalActionList"/>
    <dgm:cxn modelId="{EBDA8DBF-7176-428C-BD3F-C3D87D20E204}" type="presParOf" srcId="{CD25EC7B-BAD6-45B9-98CE-BFAEF7582B02}" destId="{B6F5845A-48BF-45A9-8ED1-9612F334732A}" srcOrd="4" destOrd="0" presId="urn:microsoft.com/office/officeart/2016/7/layout/HorizontalActionList"/>
    <dgm:cxn modelId="{E5B1C0E6-4FEB-4B47-A8A2-2185C81F1536}" type="presParOf" srcId="{B6F5845A-48BF-45A9-8ED1-9612F334732A}" destId="{6776414C-ACED-4EBB-B5DA-75AC70EB43C0}" srcOrd="0" destOrd="0" presId="urn:microsoft.com/office/officeart/2016/7/layout/HorizontalActionList"/>
    <dgm:cxn modelId="{7B7B1994-D790-4B51-8948-CB92DC0277EF}" type="presParOf" srcId="{B6F5845A-48BF-45A9-8ED1-9612F334732A}" destId="{5747351B-E84F-4FDF-B453-2B5C1ADDC1F6}"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6A149C-9CA8-4883-AA47-50929BE6077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C65D5EA-29C6-41C7-A63F-20A285A67CF8}">
      <dgm:prSet/>
      <dgm:spPr>
        <a:solidFill>
          <a:schemeClr val="accent6">
            <a:lumMod val="50000"/>
          </a:schemeClr>
        </a:solidFill>
      </dgm:spPr>
      <dgm:t>
        <a:bodyPr/>
        <a:lstStyle/>
        <a:p>
          <a:r>
            <a:rPr lang="en-US" dirty="0"/>
            <a:t>The most suitable feature for a document is the set of frequent words describing this document, we can do so using this algorithm.</a:t>
          </a:r>
        </a:p>
      </dgm:t>
    </dgm:pt>
    <dgm:pt modelId="{42D9AF22-3484-4E24-8935-B5B53BCBE431}" type="parTrans" cxnId="{8B343EA3-35BD-41B0-BE8C-DC8145FAB271}">
      <dgm:prSet/>
      <dgm:spPr/>
      <dgm:t>
        <a:bodyPr/>
        <a:lstStyle/>
        <a:p>
          <a:endParaRPr lang="en-US"/>
        </a:p>
      </dgm:t>
    </dgm:pt>
    <dgm:pt modelId="{718170C8-1935-4F42-985C-6F16F2436D3E}" type="sibTrans" cxnId="{8B343EA3-35BD-41B0-BE8C-DC8145FAB271}">
      <dgm:prSet/>
      <dgm:spPr/>
      <dgm:t>
        <a:bodyPr/>
        <a:lstStyle/>
        <a:p>
          <a:endParaRPr lang="en-US"/>
        </a:p>
      </dgm:t>
    </dgm:pt>
    <dgm:pt modelId="{2FEDD57C-ABA1-466A-8FCB-99293E175EA2}">
      <dgm:prSet/>
      <dgm:spPr>
        <a:solidFill>
          <a:schemeClr val="accent6">
            <a:lumMod val="75000"/>
          </a:schemeClr>
        </a:solidFill>
      </dgm:spPr>
      <dgm:t>
        <a:bodyPr/>
        <a:lstStyle/>
        <a:p>
          <a:r>
            <a:rPr lang="en-US" dirty="0"/>
            <a:t>Firstly, we need to eliminate stop words(words that do not describe the document topic, such as, then, and, the, is, and more).</a:t>
          </a:r>
        </a:p>
      </dgm:t>
    </dgm:pt>
    <dgm:pt modelId="{C42247F6-409A-4E68-B131-7AB128924AAA}" type="parTrans" cxnId="{CCAE0A82-1690-4DD0-9E3B-973D5225DDBB}">
      <dgm:prSet/>
      <dgm:spPr/>
      <dgm:t>
        <a:bodyPr/>
        <a:lstStyle/>
        <a:p>
          <a:endParaRPr lang="en-US"/>
        </a:p>
      </dgm:t>
    </dgm:pt>
    <dgm:pt modelId="{67C48321-E096-43F8-B630-CA667D9D57E4}" type="sibTrans" cxnId="{CCAE0A82-1690-4DD0-9E3B-973D5225DDBB}">
      <dgm:prSet/>
      <dgm:spPr/>
      <dgm:t>
        <a:bodyPr/>
        <a:lstStyle/>
        <a:p>
          <a:endParaRPr lang="en-US"/>
        </a:p>
      </dgm:t>
    </dgm:pt>
    <dgm:pt modelId="{3E8BFD14-E38F-4627-A113-1969A405147C}">
      <dgm:prSet/>
      <dgm:spPr>
        <a:solidFill>
          <a:schemeClr val="accent6">
            <a:lumMod val="60000"/>
            <a:lumOff val="40000"/>
          </a:schemeClr>
        </a:solidFill>
      </dgm:spPr>
      <dgm:t>
        <a:bodyPr/>
        <a:lstStyle/>
        <a:p>
          <a:r>
            <a:rPr lang="en-US" dirty="0"/>
            <a:t>Secondly, we calculate the TF.IDF score for the remaining words, the higher the score the more suitable of a feature it is.</a:t>
          </a:r>
        </a:p>
      </dgm:t>
    </dgm:pt>
    <dgm:pt modelId="{32F14A37-578D-489F-95E1-67712F56C063}" type="parTrans" cxnId="{BAC956CC-C1D7-4E47-A807-5F1ED220D5A8}">
      <dgm:prSet/>
      <dgm:spPr/>
      <dgm:t>
        <a:bodyPr/>
        <a:lstStyle/>
        <a:p>
          <a:endParaRPr lang="en-US"/>
        </a:p>
      </dgm:t>
    </dgm:pt>
    <dgm:pt modelId="{CDAC2A12-7DA1-4CF4-8A92-1D9C8341DD3B}" type="sibTrans" cxnId="{BAC956CC-C1D7-4E47-A807-5F1ED220D5A8}">
      <dgm:prSet/>
      <dgm:spPr/>
      <dgm:t>
        <a:bodyPr/>
        <a:lstStyle/>
        <a:p>
          <a:endParaRPr lang="en-US"/>
        </a:p>
      </dgm:t>
    </dgm:pt>
    <dgm:pt modelId="{6747B1B8-C50B-4AF9-BAC5-BF6AD7AB8EB7}" type="pres">
      <dgm:prSet presAssocID="{A06A149C-9CA8-4883-AA47-50929BE6077F}" presName="linear" presStyleCnt="0">
        <dgm:presLayoutVars>
          <dgm:animLvl val="lvl"/>
          <dgm:resizeHandles val="exact"/>
        </dgm:presLayoutVars>
      </dgm:prSet>
      <dgm:spPr/>
    </dgm:pt>
    <dgm:pt modelId="{6F032D38-3650-47DD-BE4C-ACE39EC22176}" type="pres">
      <dgm:prSet presAssocID="{3C65D5EA-29C6-41C7-A63F-20A285A67CF8}" presName="parentText" presStyleLbl="node1" presStyleIdx="0" presStyleCnt="3">
        <dgm:presLayoutVars>
          <dgm:chMax val="0"/>
          <dgm:bulletEnabled val="1"/>
        </dgm:presLayoutVars>
      </dgm:prSet>
      <dgm:spPr/>
    </dgm:pt>
    <dgm:pt modelId="{CB8D0FA3-A63B-4066-A266-1BF14F67EFB1}" type="pres">
      <dgm:prSet presAssocID="{718170C8-1935-4F42-985C-6F16F2436D3E}" presName="spacer" presStyleCnt="0"/>
      <dgm:spPr/>
    </dgm:pt>
    <dgm:pt modelId="{303741D9-3A6A-4A43-8E98-B51591F7CF13}" type="pres">
      <dgm:prSet presAssocID="{2FEDD57C-ABA1-466A-8FCB-99293E175EA2}" presName="parentText" presStyleLbl="node1" presStyleIdx="1" presStyleCnt="3">
        <dgm:presLayoutVars>
          <dgm:chMax val="0"/>
          <dgm:bulletEnabled val="1"/>
        </dgm:presLayoutVars>
      </dgm:prSet>
      <dgm:spPr/>
    </dgm:pt>
    <dgm:pt modelId="{42705A99-0386-4C73-A834-40EC6C017CF1}" type="pres">
      <dgm:prSet presAssocID="{67C48321-E096-43F8-B630-CA667D9D57E4}" presName="spacer" presStyleCnt="0"/>
      <dgm:spPr/>
    </dgm:pt>
    <dgm:pt modelId="{F994CC5B-15EA-409E-B9B1-0DA47AEB8927}" type="pres">
      <dgm:prSet presAssocID="{3E8BFD14-E38F-4627-A113-1969A405147C}" presName="parentText" presStyleLbl="node1" presStyleIdx="2" presStyleCnt="3">
        <dgm:presLayoutVars>
          <dgm:chMax val="0"/>
          <dgm:bulletEnabled val="1"/>
        </dgm:presLayoutVars>
      </dgm:prSet>
      <dgm:spPr/>
    </dgm:pt>
  </dgm:ptLst>
  <dgm:cxnLst>
    <dgm:cxn modelId="{EE32460B-71D6-42BA-AF7C-3DE8B75E9C1A}" type="presOf" srcId="{3C65D5EA-29C6-41C7-A63F-20A285A67CF8}" destId="{6F032D38-3650-47DD-BE4C-ACE39EC22176}" srcOrd="0" destOrd="0" presId="urn:microsoft.com/office/officeart/2005/8/layout/vList2"/>
    <dgm:cxn modelId="{51B60B0C-032C-425C-A3B8-42E41CA98813}" type="presOf" srcId="{A06A149C-9CA8-4883-AA47-50929BE6077F}" destId="{6747B1B8-C50B-4AF9-BAC5-BF6AD7AB8EB7}" srcOrd="0" destOrd="0" presId="urn:microsoft.com/office/officeart/2005/8/layout/vList2"/>
    <dgm:cxn modelId="{49C5EB5D-ECDA-43D3-AABC-19D8A9E6D10B}" type="presOf" srcId="{2FEDD57C-ABA1-466A-8FCB-99293E175EA2}" destId="{303741D9-3A6A-4A43-8E98-B51591F7CF13}" srcOrd="0" destOrd="0" presId="urn:microsoft.com/office/officeart/2005/8/layout/vList2"/>
    <dgm:cxn modelId="{CCAE0A82-1690-4DD0-9E3B-973D5225DDBB}" srcId="{A06A149C-9CA8-4883-AA47-50929BE6077F}" destId="{2FEDD57C-ABA1-466A-8FCB-99293E175EA2}" srcOrd="1" destOrd="0" parTransId="{C42247F6-409A-4E68-B131-7AB128924AAA}" sibTransId="{67C48321-E096-43F8-B630-CA667D9D57E4}"/>
    <dgm:cxn modelId="{8B343EA3-35BD-41B0-BE8C-DC8145FAB271}" srcId="{A06A149C-9CA8-4883-AA47-50929BE6077F}" destId="{3C65D5EA-29C6-41C7-A63F-20A285A67CF8}" srcOrd="0" destOrd="0" parTransId="{42D9AF22-3484-4E24-8935-B5B53BCBE431}" sibTransId="{718170C8-1935-4F42-985C-6F16F2436D3E}"/>
    <dgm:cxn modelId="{BAC956CC-C1D7-4E47-A807-5F1ED220D5A8}" srcId="{A06A149C-9CA8-4883-AA47-50929BE6077F}" destId="{3E8BFD14-E38F-4627-A113-1969A405147C}" srcOrd="2" destOrd="0" parTransId="{32F14A37-578D-489F-95E1-67712F56C063}" sibTransId="{CDAC2A12-7DA1-4CF4-8A92-1D9C8341DD3B}"/>
    <dgm:cxn modelId="{B83A85DD-FC33-453A-8801-E5855791AE3B}" type="presOf" srcId="{3E8BFD14-E38F-4627-A113-1969A405147C}" destId="{F994CC5B-15EA-409E-B9B1-0DA47AEB8927}" srcOrd="0" destOrd="0" presId="urn:microsoft.com/office/officeart/2005/8/layout/vList2"/>
    <dgm:cxn modelId="{9BED31AD-7A47-4F42-BF1D-6DCD766F7C82}" type="presParOf" srcId="{6747B1B8-C50B-4AF9-BAC5-BF6AD7AB8EB7}" destId="{6F032D38-3650-47DD-BE4C-ACE39EC22176}" srcOrd="0" destOrd="0" presId="urn:microsoft.com/office/officeart/2005/8/layout/vList2"/>
    <dgm:cxn modelId="{5A0DD5FD-A7B8-4B57-BC79-2B2E0AF43E3E}" type="presParOf" srcId="{6747B1B8-C50B-4AF9-BAC5-BF6AD7AB8EB7}" destId="{CB8D0FA3-A63B-4066-A266-1BF14F67EFB1}" srcOrd="1" destOrd="0" presId="urn:microsoft.com/office/officeart/2005/8/layout/vList2"/>
    <dgm:cxn modelId="{0CBCB693-7B44-4651-B901-369611742DB9}" type="presParOf" srcId="{6747B1B8-C50B-4AF9-BAC5-BF6AD7AB8EB7}" destId="{303741D9-3A6A-4A43-8E98-B51591F7CF13}" srcOrd="2" destOrd="0" presId="urn:microsoft.com/office/officeart/2005/8/layout/vList2"/>
    <dgm:cxn modelId="{50CB3D52-E83B-43A0-9A8C-4261359C5146}" type="presParOf" srcId="{6747B1B8-C50B-4AF9-BAC5-BF6AD7AB8EB7}" destId="{42705A99-0386-4C73-A834-40EC6C017CF1}" srcOrd="3" destOrd="0" presId="urn:microsoft.com/office/officeart/2005/8/layout/vList2"/>
    <dgm:cxn modelId="{0C4CB1F7-D3FA-490D-BB13-ED413E9C71DE}" type="presParOf" srcId="{6747B1B8-C50B-4AF9-BAC5-BF6AD7AB8EB7}" destId="{F994CC5B-15EA-409E-B9B1-0DA47AEB892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6A149C-9CA8-4883-AA47-50929BE6077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E8BFD14-E38F-4627-A113-1969A405147C}">
      <dgm:prSet/>
      <dgm:spPr>
        <a:solidFill>
          <a:schemeClr val="accent6">
            <a:lumMod val="60000"/>
            <a:lumOff val="40000"/>
          </a:schemeClr>
        </a:solidFill>
      </dgm:spPr>
      <dgm:t>
        <a:bodyPr/>
        <a:lstStyle/>
        <a:p>
          <a:r>
            <a:rPr lang="en-US" dirty="0"/>
            <a:t>In order to recommend a new document to user from a set of documents, we need to extract the features of each document as we mentioned before.</a:t>
          </a:r>
        </a:p>
      </dgm:t>
    </dgm:pt>
    <dgm:pt modelId="{32F14A37-578D-489F-95E1-67712F56C063}" type="parTrans" cxnId="{BAC956CC-C1D7-4E47-A807-5F1ED220D5A8}">
      <dgm:prSet/>
      <dgm:spPr/>
      <dgm:t>
        <a:bodyPr/>
        <a:lstStyle/>
        <a:p>
          <a:endParaRPr lang="en-US"/>
        </a:p>
      </dgm:t>
    </dgm:pt>
    <dgm:pt modelId="{CDAC2A12-7DA1-4CF4-8A92-1D9C8341DD3B}" type="sibTrans" cxnId="{BAC956CC-C1D7-4E47-A807-5F1ED220D5A8}">
      <dgm:prSet/>
      <dgm:spPr/>
      <dgm:t>
        <a:bodyPr/>
        <a:lstStyle/>
        <a:p>
          <a:endParaRPr lang="en-US"/>
        </a:p>
      </dgm:t>
    </dgm:pt>
    <dgm:pt modelId="{AC27DA1E-88AB-47ED-8E12-F96B2C91C7FB}">
      <dgm:prSet/>
      <dgm:spPr>
        <a:solidFill>
          <a:schemeClr val="accent6">
            <a:lumMod val="75000"/>
          </a:schemeClr>
        </a:solidFill>
      </dgm:spPr>
      <dgm:t>
        <a:bodyPr/>
        <a:lstStyle/>
        <a:p>
          <a:r>
            <a:rPr lang="en-US" dirty="0"/>
            <a:t>We need to calculate the similarity between the user profile and each other document profile.</a:t>
          </a:r>
        </a:p>
      </dgm:t>
    </dgm:pt>
    <dgm:pt modelId="{0AEE1A62-3740-4D4F-A266-AD07563CA300}" type="parTrans" cxnId="{95FDC813-92C6-44C0-A93E-3AB6CBABA457}">
      <dgm:prSet/>
      <dgm:spPr/>
      <dgm:t>
        <a:bodyPr/>
        <a:lstStyle/>
        <a:p>
          <a:endParaRPr lang="en-US"/>
        </a:p>
      </dgm:t>
    </dgm:pt>
    <dgm:pt modelId="{234166E6-A4B0-4D00-A239-6D6ABEC9567D}" type="sibTrans" cxnId="{95FDC813-92C6-44C0-A93E-3AB6CBABA457}">
      <dgm:prSet/>
      <dgm:spPr/>
      <dgm:t>
        <a:bodyPr/>
        <a:lstStyle/>
        <a:p>
          <a:endParaRPr lang="en-US"/>
        </a:p>
      </dgm:t>
    </dgm:pt>
    <dgm:pt modelId="{9982BE21-6B0D-4DE1-9EC6-524F9B1ED23B}">
      <dgm:prSet/>
      <dgm:spPr>
        <a:solidFill>
          <a:schemeClr val="accent6">
            <a:lumMod val="50000"/>
          </a:schemeClr>
        </a:solidFill>
      </dgm:spPr>
      <dgm:t>
        <a:bodyPr/>
        <a:lstStyle/>
        <a:p>
          <a:r>
            <a:rPr lang="en-US" dirty="0"/>
            <a:t>We can use these distance measures:</a:t>
          </a:r>
        </a:p>
      </dgm:t>
    </dgm:pt>
    <dgm:pt modelId="{EC05AEA7-806F-458C-83DA-D90E6AF81120}" type="parTrans" cxnId="{3DA29238-0444-44D3-BAD9-47A0501277B3}">
      <dgm:prSet/>
      <dgm:spPr/>
      <dgm:t>
        <a:bodyPr/>
        <a:lstStyle/>
        <a:p>
          <a:endParaRPr lang="en-US"/>
        </a:p>
      </dgm:t>
    </dgm:pt>
    <dgm:pt modelId="{90C4D4F7-6FC5-4599-AB09-C36E273D5FFD}" type="sibTrans" cxnId="{3DA29238-0444-44D3-BAD9-47A0501277B3}">
      <dgm:prSet/>
      <dgm:spPr/>
      <dgm:t>
        <a:bodyPr/>
        <a:lstStyle/>
        <a:p>
          <a:endParaRPr lang="en-US"/>
        </a:p>
      </dgm:t>
    </dgm:pt>
    <dgm:pt modelId="{C8B1C978-CD9E-4E10-AE99-350388F92984}">
      <dgm:prSet/>
      <dgm:spPr/>
      <dgm:t>
        <a:bodyPr/>
        <a:lstStyle/>
        <a:p>
          <a:r>
            <a:rPr lang="en-US" dirty="0"/>
            <a:t>The Jaccard Distance</a:t>
          </a:r>
        </a:p>
      </dgm:t>
    </dgm:pt>
    <dgm:pt modelId="{2A24D43D-6A7A-4819-BD1B-A6C08DC9AD33}" type="parTrans" cxnId="{5ADA5060-2490-4D43-B8E4-351DD6945B5F}">
      <dgm:prSet/>
      <dgm:spPr/>
      <dgm:t>
        <a:bodyPr/>
        <a:lstStyle/>
        <a:p>
          <a:endParaRPr lang="en-US"/>
        </a:p>
      </dgm:t>
    </dgm:pt>
    <dgm:pt modelId="{BA050A58-1C15-41F9-8299-5EB3701BD130}" type="sibTrans" cxnId="{5ADA5060-2490-4D43-B8E4-351DD6945B5F}">
      <dgm:prSet/>
      <dgm:spPr/>
      <dgm:t>
        <a:bodyPr/>
        <a:lstStyle/>
        <a:p>
          <a:endParaRPr lang="en-US"/>
        </a:p>
      </dgm:t>
    </dgm:pt>
    <dgm:pt modelId="{4C8DDA45-5729-4727-9B75-5870619C54AB}">
      <dgm:prSet/>
      <dgm:spPr/>
      <dgm:t>
        <a:bodyPr/>
        <a:lstStyle/>
        <a:p>
          <a:r>
            <a:rPr lang="en-US" dirty="0"/>
            <a:t>The Cosine Distance.</a:t>
          </a:r>
        </a:p>
      </dgm:t>
    </dgm:pt>
    <dgm:pt modelId="{02F118B6-8E54-43AE-9E50-786CC0E60023}" type="parTrans" cxnId="{B4DE1034-F6C7-464D-9C95-AE20869BEF94}">
      <dgm:prSet/>
      <dgm:spPr/>
      <dgm:t>
        <a:bodyPr/>
        <a:lstStyle/>
        <a:p>
          <a:endParaRPr lang="en-US"/>
        </a:p>
      </dgm:t>
    </dgm:pt>
    <dgm:pt modelId="{E79D0226-5A5C-45F8-8CE8-7FE71631D39E}" type="sibTrans" cxnId="{B4DE1034-F6C7-464D-9C95-AE20869BEF94}">
      <dgm:prSet/>
      <dgm:spPr/>
      <dgm:t>
        <a:bodyPr/>
        <a:lstStyle/>
        <a:p>
          <a:endParaRPr lang="en-US"/>
        </a:p>
      </dgm:t>
    </dgm:pt>
    <dgm:pt modelId="{6747B1B8-C50B-4AF9-BAC5-BF6AD7AB8EB7}" type="pres">
      <dgm:prSet presAssocID="{A06A149C-9CA8-4883-AA47-50929BE6077F}" presName="linear" presStyleCnt="0">
        <dgm:presLayoutVars>
          <dgm:animLvl val="lvl"/>
          <dgm:resizeHandles val="exact"/>
        </dgm:presLayoutVars>
      </dgm:prSet>
      <dgm:spPr/>
    </dgm:pt>
    <dgm:pt modelId="{F994CC5B-15EA-409E-B9B1-0DA47AEB8927}" type="pres">
      <dgm:prSet presAssocID="{3E8BFD14-E38F-4627-A113-1969A405147C}" presName="parentText" presStyleLbl="node1" presStyleIdx="0" presStyleCnt="3" custScaleY="57049" custLinFactNeighborX="484" custLinFactNeighborY="-26321">
        <dgm:presLayoutVars>
          <dgm:chMax val="0"/>
          <dgm:bulletEnabled val="1"/>
        </dgm:presLayoutVars>
      </dgm:prSet>
      <dgm:spPr/>
    </dgm:pt>
    <dgm:pt modelId="{221DD933-F6E5-40CB-BEE2-6C0B0B55D6AB}" type="pres">
      <dgm:prSet presAssocID="{CDAC2A12-7DA1-4CF4-8A92-1D9C8341DD3B}" presName="spacer" presStyleCnt="0"/>
      <dgm:spPr/>
    </dgm:pt>
    <dgm:pt modelId="{6A1CE1A3-C497-4D0F-883E-F558C645BA48}" type="pres">
      <dgm:prSet presAssocID="{AC27DA1E-88AB-47ED-8E12-F96B2C91C7FB}" presName="parentText" presStyleLbl="node1" presStyleIdx="1" presStyleCnt="3" custScaleY="47021">
        <dgm:presLayoutVars>
          <dgm:chMax val="0"/>
          <dgm:bulletEnabled val="1"/>
        </dgm:presLayoutVars>
      </dgm:prSet>
      <dgm:spPr/>
    </dgm:pt>
    <dgm:pt modelId="{F0ADFF78-DB55-4A1E-8167-BF9BFDDE6195}" type="pres">
      <dgm:prSet presAssocID="{234166E6-A4B0-4D00-A239-6D6ABEC9567D}" presName="spacer" presStyleCnt="0"/>
      <dgm:spPr/>
    </dgm:pt>
    <dgm:pt modelId="{F52BD8B2-065A-4165-9FED-89AFC57D581B}" type="pres">
      <dgm:prSet presAssocID="{9982BE21-6B0D-4DE1-9EC6-524F9B1ED23B}" presName="parentText" presStyleLbl="node1" presStyleIdx="2" presStyleCnt="3" custScaleY="50183">
        <dgm:presLayoutVars>
          <dgm:chMax val="0"/>
          <dgm:bulletEnabled val="1"/>
        </dgm:presLayoutVars>
      </dgm:prSet>
      <dgm:spPr/>
    </dgm:pt>
    <dgm:pt modelId="{F3D1049C-B0A3-4011-972D-69275B237A49}" type="pres">
      <dgm:prSet presAssocID="{9982BE21-6B0D-4DE1-9EC6-524F9B1ED23B}" presName="childText" presStyleLbl="revTx" presStyleIdx="0" presStyleCnt="1">
        <dgm:presLayoutVars>
          <dgm:bulletEnabled val="1"/>
        </dgm:presLayoutVars>
      </dgm:prSet>
      <dgm:spPr/>
    </dgm:pt>
  </dgm:ptLst>
  <dgm:cxnLst>
    <dgm:cxn modelId="{51B60B0C-032C-425C-A3B8-42E41CA98813}" type="presOf" srcId="{A06A149C-9CA8-4883-AA47-50929BE6077F}" destId="{6747B1B8-C50B-4AF9-BAC5-BF6AD7AB8EB7}" srcOrd="0" destOrd="0" presId="urn:microsoft.com/office/officeart/2005/8/layout/vList2"/>
    <dgm:cxn modelId="{95FDC813-92C6-44C0-A93E-3AB6CBABA457}" srcId="{A06A149C-9CA8-4883-AA47-50929BE6077F}" destId="{AC27DA1E-88AB-47ED-8E12-F96B2C91C7FB}" srcOrd="1" destOrd="0" parTransId="{0AEE1A62-3740-4D4F-A266-AD07563CA300}" sibTransId="{234166E6-A4B0-4D00-A239-6D6ABEC9567D}"/>
    <dgm:cxn modelId="{41CAF52F-F664-4A82-9822-24E81161A40E}" type="presOf" srcId="{C8B1C978-CD9E-4E10-AE99-350388F92984}" destId="{F3D1049C-B0A3-4011-972D-69275B237A49}" srcOrd="0" destOrd="0" presId="urn:microsoft.com/office/officeart/2005/8/layout/vList2"/>
    <dgm:cxn modelId="{B4DE1034-F6C7-464D-9C95-AE20869BEF94}" srcId="{9982BE21-6B0D-4DE1-9EC6-524F9B1ED23B}" destId="{4C8DDA45-5729-4727-9B75-5870619C54AB}" srcOrd="1" destOrd="0" parTransId="{02F118B6-8E54-43AE-9E50-786CC0E60023}" sibTransId="{E79D0226-5A5C-45F8-8CE8-7FE71631D39E}"/>
    <dgm:cxn modelId="{3DA29238-0444-44D3-BAD9-47A0501277B3}" srcId="{A06A149C-9CA8-4883-AA47-50929BE6077F}" destId="{9982BE21-6B0D-4DE1-9EC6-524F9B1ED23B}" srcOrd="2" destOrd="0" parTransId="{EC05AEA7-806F-458C-83DA-D90E6AF81120}" sibTransId="{90C4D4F7-6FC5-4599-AB09-C36E273D5FFD}"/>
    <dgm:cxn modelId="{2A49935E-988E-48B7-8AF7-2D00DF280EA6}" type="presOf" srcId="{4C8DDA45-5729-4727-9B75-5870619C54AB}" destId="{F3D1049C-B0A3-4011-972D-69275B237A49}" srcOrd="0" destOrd="1" presId="urn:microsoft.com/office/officeart/2005/8/layout/vList2"/>
    <dgm:cxn modelId="{5ADA5060-2490-4D43-B8E4-351DD6945B5F}" srcId="{9982BE21-6B0D-4DE1-9EC6-524F9B1ED23B}" destId="{C8B1C978-CD9E-4E10-AE99-350388F92984}" srcOrd="0" destOrd="0" parTransId="{2A24D43D-6A7A-4819-BD1B-A6C08DC9AD33}" sibTransId="{BA050A58-1C15-41F9-8299-5EB3701BD130}"/>
    <dgm:cxn modelId="{54A41058-3B3C-4E06-81D0-AC103C6FAFC6}" type="presOf" srcId="{AC27DA1E-88AB-47ED-8E12-F96B2C91C7FB}" destId="{6A1CE1A3-C497-4D0F-883E-F558C645BA48}" srcOrd="0" destOrd="0" presId="urn:microsoft.com/office/officeart/2005/8/layout/vList2"/>
    <dgm:cxn modelId="{BAC956CC-C1D7-4E47-A807-5F1ED220D5A8}" srcId="{A06A149C-9CA8-4883-AA47-50929BE6077F}" destId="{3E8BFD14-E38F-4627-A113-1969A405147C}" srcOrd="0" destOrd="0" parTransId="{32F14A37-578D-489F-95E1-67712F56C063}" sibTransId="{CDAC2A12-7DA1-4CF4-8A92-1D9C8341DD3B}"/>
    <dgm:cxn modelId="{B83A85DD-FC33-453A-8801-E5855791AE3B}" type="presOf" srcId="{3E8BFD14-E38F-4627-A113-1969A405147C}" destId="{F994CC5B-15EA-409E-B9B1-0DA47AEB8927}" srcOrd="0" destOrd="0" presId="urn:microsoft.com/office/officeart/2005/8/layout/vList2"/>
    <dgm:cxn modelId="{842614FF-A2D1-4527-8CED-E191B09201FC}" type="presOf" srcId="{9982BE21-6B0D-4DE1-9EC6-524F9B1ED23B}" destId="{F52BD8B2-065A-4165-9FED-89AFC57D581B}" srcOrd="0" destOrd="0" presId="urn:microsoft.com/office/officeart/2005/8/layout/vList2"/>
    <dgm:cxn modelId="{0C4CB1F7-D3FA-490D-BB13-ED413E9C71DE}" type="presParOf" srcId="{6747B1B8-C50B-4AF9-BAC5-BF6AD7AB8EB7}" destId="{F994CC5B-15EA-409E-B9B1-0DA47AEB8927}" srcOrd="0" destOrd="0" presId="urn:microsoft.com/office/officeart/2005/8/layout/vList2"/>
    <dgm:cxn modelId="{509A9FDF-4910-4213-98E6-D110AC5177CB}" type="presParOf" srcId="{6747B1B8-C50B-4AF9-BAC5-BF6AD7AB8EB7}" destId="{221DD933-F6E5-40CB-BEE2-6C0B0B55D6AB}" srcOrd="1" destOrd="0" presId="urn:microsoft.com/office/officeart/2005/8/layout/vList2"/>
    <dgm:cxn modelId="{67CC943E-4703-4525-82AB-AF7FC163F13A}" type="presParOf" srcId="{6747B1B8-C50B-4AF9-BAC5-BF6AD7AB8EB7}" destId="{6A1CE1A3-C497-4D0F-883E-F558C645BA48}" srcOrd="2" destOrd="0" presId="urn:microsoft.com/office/officeart/2005/8/layout/vList2"/>
    <dgm:cxn modelId="{3D8B1B3C-4251-4BA0-90D0-0326F07CA5BE}" type="presParOf" srcId="{6747B1B8-C50B-4AF9-BAC5-BF6AD7AB8EB7}" destId="{F0ADFF78-DB55-4A1E-8167-BF9BFDDE6195}" srcOrd="3" destOrd="0" presId="urn:microsoft.com/office/officeart/2005/8/layout/vList2"/>
    <dgm:cxn modelId="{4EE8B30D-0216-43EC-B94B-4ACEB861F55A}" type="presParOf" srcId="{6747B1B8-C50B-4AF9-BAC5-BF6AD7AB8EB7}" destId="{F52BD8B2-065A-4165-9FED-89AFC57D581B}" srcOrd="4" destOrd="0" presId="urn:microsoft.com/office/officeart/2005/8/layout/vList2"/>
    <dgm:cxn modelId="{91FE31B3-01BC-457B-A8B1-08250B5BA321}" type="presParOf" srcId="{6747B1B8-C50B-4AF9-BAC5-BF6AD7AB8EB7}" destId="{F3D1049C-B0A3-4011-972D-69275B237A49}"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581ADB9-E6ED-4CCD-AC5E-F9E8BBD35B60}"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6124E761-C622-45D3-B69A-A982B6148725}">
      <dgm:prSet/>
      <dgm:spPr>
        <a:solidFill>
          <a:schemeClr val="bg1">
            <a:lumMod val="50000"/>
          </a:schemeClr>
        </a:solidFill>
        <a:ln>
          <a:solidFill>
            <a:schemeClr val="bg1">
              <a:lumMod val="95000"/>
            </a:schemeClr>
          </a:solidFill>
        </a:ln>
      </dgm:spPr>
      <dgm:t>
        <a:bodyPr/>
        <a:lstStyle/>
        <a:p>
          <a:r>
            <a:rPr lang="en-US" dirty="0"/>
            <a:t>This is a whole different approach, instead of user and item profiles, we use vectors of the rows and columns of the utility matrix.</a:t>
          </a:r>
        </a:p>
      </dgm:t>
    </dgm:pt>
    <dgm:pt modelId="{B13144AA-3DDC-460B-9EB6-E5EFDED29A8B}" type="parTrans" cxnId="{74516D5D-E2B4-4893-96B8-8D2E34ED389E}">
      <dgm:prSet/>
      <dgm:spPr/>
      <dgm:t>
        <a:bodyPr/>
        <a:lstStyle/>
        <a:p>
          <a:endParaRPr lang="en-US"/>
        </a:p>
      </dgm:t>
    </dgm:pt>
    <dgm:pt modelId="{A4E126C0-DC94-42F5-80AE-1D27CB79E09F}" type="sibTrans" cxnId="{74516D5D-E2B4-4893-96B8-8D2E34ED389E}">
      <dgm:prSet/>
      <dgm:spPr>
        <a:solidFill>
          <a:schemeClr val="bg1">
            <a:alpha val="90000"/>
          </a:schemeClr>
        </a:solidFill>
        <a:ln>
          <a:solidFill>
            <a:schemeClr val="bg1">
              <a:lumMod val="95000"/>
              <a:alpha val="90000"/>
            </a:schemeClr>
          </a:solidFill>
        </a:ln>
      </dgm:spPr>
      <dgm:t>
        <a:bodyPr/>
        <a:lstStyle/>
        <a:p>
          <a:endParaRPr lang="en-US"/>
        </a:p>
      </dgm:t>
    </dgm:pt>
    <dgm:pt modelId="{73C93A9A-73F1-4AB8-AF24-7BF81D4DE9CB}">
      <dgm:prSet/>
      <dgm:spPr>
        <a:solidFill>
          <a:schemeClr val="bg1">
            <a:lumMod val="65000"/>
          </a:schemeClr>
        </a:solidFill>
      </dgm:spPr>
      <dgm:t>
        <a:bodyPr/>
        <a:lstStyle/>
        <a:p>
          <a:r>
            <a:rPr lang="en-US"/>
            <a:t>Using distance measurements such as cosine and Jaccard distance, we can measure the similarities of users and the similarities of items in order to fill an empty blank in the matrix.</a:t>
          </a:r>
        </a:p>
      </dgm:t>
    </dgm:pt>
    <dgm:pt modelId="{BAE0C0AA-4815-4473-93D3-D5DB0860F746}" type="parTrans" cxnId="{3DC62FC9-F74E-4DA5-89E7-BFBECED9BEFD}">
      <dgm:prSet/>
      <dgm:spPr/>
      <dgm:t>
        <a:bodyPr/>
        <a:lstStyle/>
        <a:p>
          <a:endParaRPr lang="en-US"/>
        </a:p>
      </dgm:t>
    </dgm:pt>
    <dgm:pt modelId="{6B227FA5-4654-477E-9252-59490FC692CC}" type="sibTrans" cxnId="{3DC62FC9-F74E-4DA5-89E7-BFBECED9BEFD}">
      <dgm:prSet/>
      <dgm:spPr/>
      <dgm:t>
        <a:bodyPr/>
        <a:lstStyle/>
        <a:p>
          <a:endParaRPr lang="en-US"/>
        </a:p>
      </dgm:t>
    </dgm:pt>
    <dgm:pt modelId="{7F30B2E4-1F6A-4F6B-BD33-CB7899BB9F37}" type="pres">
      <dgm:prSet presAssocID="{D581ADB9-E6ED-4CCD-AC5E-F9E8BBD35B60}" presName="outerComposite" presStyleCnt="0">
        <dgm:presLayoutVars>
          <dgm:chMax val="5"/>
          <dgm:dir/>
          <dgm:resizeHandles val="exact"/>
        </dgm:presLayoutVars>
      </dgm:prSet>
      <dgm:spPr/>
    </dgm:pt>
    <dgm:pt modelId="{C348F740-130C-4165-948C-0D4B04CCA8D7}" type="pres">
      <dgm:prSet presAssocID="{D581ADB9-E6ED-4CCD-AC5E-F9E8BBD35B60}" presName="dummyMaxCanvas" presStyleCnt="0">
        <dgm:presLayoutVars/>
      </dgm:prSet>
      <dgm:spPr/>
    </dgm:pt>
    <dgm:pt modelId="{FC79D88C-4ED3-48B9-9138-AB2606563A56}" type="pres">
      <dgm:prSet presAssocID="{D581ADB9-E6ED-4CCD-AC5E-F9E8BBD35B60}" presName="TwoNodes_1" presStyleLbl="node1" presStyleIdx="0" presStyleCnt="2">
        <dgm:presLayoutVars>
          <dgm:bulletEnabled val="1"/>
        </dgm:presLayoutVars>
      </dgm:prSet>
      <dgm:spPr/>
    </dgm:pt>
    <dgm:pt modelId="{6C306A65-23EF-4620-A0E7-4DFB76EFE758}" type="pres">
      <dgm:prSet presAssocID="{D581ADB9-E6ED-4CCD-AC5E-F9E8BBD35B60}" presName="TwoNodes_2" presStyleLbl="node1" presStyleIdx="1" presStyleCnt="2">
        <dgm:presLayoutVars>
          <dgm:bulletEnabled val="1"/>
        </dgm:presLayoutVars>
      </dgm:prSet>
      <dgm:spPr/>
    </dgm:pt>
    <dgm:pt modelId="{68366CB2-CBDD-45A5-8270-AFFDF20719AB}" type="pres">
      <dgm:prSet presAssocID="{D581ADB9-E6ED-4CCD-AC5E-F9E8BBD35B60}" presName="TwoConn_1-2" presStyleLbl="fgAccFollowNode1" presStyleIdx="0" presStyleCnt="1" custFlipVert="1" custScaleY="6939" custLinFactX="56621" custLinFactY="-100000" custLinFactNeighborX="100000" custLinFactNeighborY="-129044">
        <dgm:presLayoutVars>
          <dgm:bulletEnabled val="1"/>
        </dgm:presLayoutVars>
      </dgm:prSet>
      <dgm:spPr/>
    </dgm:pt>
    <dgm:pt modelId="{A59390F1-49E1-443E-B9D4-96AC0F0F78A3}" type="pres">
      <dgm:prSet presAssocID="{D581ADB9-E6ED-4CCD-AC5E-F9E8BBD35B60}" presName="TwoNodes_1_text" presStyleLbl="node1" presStyleIdx="1" presStyleCnt="2">
        <dgm:presLayoutVars>
          <dgm:bulletEnabled val="1"/>
        </dgm:presLayoutVars>
      </dgm:prSet>
      <dgm:spPr/>
    </dgm:pt>
    <dgm:pt modelId="{E3097C74-8159-4607-88DF-898B81982F59}" type="pres">
      <dgm:prSet presAssocID="{D581ADB9-E6ED-4CCD-AC5E-F9E8BBD35B60}" presName="TwoNodes_2_text" presStyleLbl="node1" presStyleIdx="1" presStyleCnt="2">
        <dgm:presLayoutVars>
          <dgm:bulletEnabled val="1"/>
        </dgm:presLayoutVars>
      </dgm:prSet>
      <dgm:spPr/>
    </dgm:pt>
  </dgm:ptLst>
  <dgm:cxnLst>
    <dgm:cxn modelId="{4ACB2233-FD06-44D7-A1D4-EEA518F2AC88}" type="presOf" srcId="{A4E126C0-DC94-42F5-80AE-1D27CB79E09F}" destId="{68366CB2-CBDD-45A5-8270-AFFDF20719AB}" srcOrd="0" destOrd="0" presId="urn:microsoft.com/office/officeart/2005/8/layout/vProcess5"/>
    <dgm:cxn modelId="{A63C7D3A-69EF-4F8C-BDB4-0A4D3E5092ED}" type="presOf" srcId="{73C93A9A-73F1-4AB8-AF24-7BF81D4DE9CB}" destId="{6C306A65-23EF-4620-A0E7-4DFB76EFE758}" srcOrd="0" destOrd="0" presId="urn:microsoft.com/office/officeart/2005/8/layout/vProcess5"/>
    <dgm:cxn modelId="{D58A6F3E-11FF-4E38-9AAF-E84D1BE69F20}" type="presOf" srcId="{6124E761-C622-45D3-B69A-A982B6148725}" destId="{FC79D88C-4ED3-48B9-9138-AB2606563A56}" srcOrd="0" destOrd="0" presId="urn:microsoft.com/office/officeart/2005/8/layout/vProcess5"/>
    <dgm:cxn modelId="{74516D5D-E2B4-4893-96B8-8D2E34ED389E}" srcId="{D581ADB9-E6ED-4CCD-AC5E-F9E8BBD35B60}" destId="{6124E761-C622-45D3-B69A-A982B6148725}" srcOrd="0" destOrd="0" parTransId="{B13144AA-3DDC-460B-9EB6-E5EFDED29A8B}" sibTransId="{A4E126C0-DC94-42F5-80AE-1D27CB79E09F}"/>
    <dgm:cxn modelId="{DFE9D58F-DA4C-4E99-9F37-67A716711BE3}" type="presOf" srcId="{73C93A9A-73F1-4AB8-AF24-7BF81D4DE9CB}" destId="{E3097C74-8159-4607-88DF-898B81982F59}" srcOrd="1" destOrd="0" presId="urn:microsoft.com/office/officeart/2005/8/layout/vProcess5"/>
    <dgm:cxn modelId="{3DC62FC9-F74E-4DA5-89E7-BFBECED9BEFD}" srcId="{D581ADB9-E6ED-4CCD-AC5E-F9E8BBD35B60}" destId="{73C93A9A-73F1-4AB8-AF24-7BF81D4DE9CB}" srcOrd="1" destOrd="0" parTransId="{BAE0C0AA-4815-4473-93D3-D5DB0860F746}" sibTransId="{6B227FA5-4654-477E-9252-59490FC692CC}"/>
    <dgm:cxn modelId="{3B476FCB-E9C9-4556-811B-0199AB8B7D3A}" type="presOf" srcId="{6124E761-C622-45D3-B69A-A982B6148725}" destId="{A59390F1-49E1-443E-B9D4-96AC0F0F78A3}" srcOrd="1" destOrd="0" presId="urn:microsoft.com/office/officeart/2005/8/layout/vProcess5"/>
    <dgm:cxn modelId="{1F658CEE-05F2-4201-8F40-2017126CF599}" type="presOf" srcId="{D581ADB9-E6ED-4CCD-AC5E-F9E8BBD35B60}" destId="{7F30B2E4-1F6A-4F6B-BD33-CB7899BB9F37}" srcOrd="0" destOrd="0" presId="urn:microsoft.com/office/officeart/2005/8/layout/vProcess5"/>
    <dgm:cxn modelId="{EC21AAE6-6C89-47E9-9177-ABCD5EA1EED5}" type="presParOf" srcId="{7F30B2E4-1F6A-4F6B-BD33-CB7899BB9F37}" destId="{C348F740-130C-4165-948C-0D4B04CCA8D7}" srcOrd="0" destOrd="0" presId="urn:microsoft.com/office/officeart/2005/8/layout/vProcess5"/>
    <dgm:cxn modelId="{4D9FBD75-DEFB-474D-B587-FAF319EE9C41}" type="presParOf" srcId="{7F30B2E4-1F6A-4F6B-BD33-CB7899BB9F37}" destId="{FC79D88C-4ED3-48B9-9138-AB2606563A56}" srcOrd="1" destOrd="0" presId="urn:microsoft.com/office/officeart/2005/8/layout/vProcess5"/>
    <dgm:cxn modelId="{2FC526D5-82F7-4D8D-ACD3-169EE111014B}" type="presParOf" srcId="{7F30B2E4-1F6A-4F6B-BD33-CB7899BB9F37}" destId="{6C306A65-23EF-4620-A0E7-4DFB76EFE758}" srcOrd="2" destOrd="0" presId="urn:microsoft.com/office/officeart/2005/8/layout/vProcess5"/>
    <dgm:cxn modelId="{355F21E6-B2F2-497A-A1C0-7D3490BB5914}" type="presParOf" srcId="{7F30B2E4-1F6A-4F6B-BD33-CB7899BB9F37}" destId="{68366CB2-CBDD-45A5-8270-AFFDF20719AB}" srcOrd="3" destOrd="0" presId="urn:microsoft.com/office/officeart/2005/8/layout/vProcess5"/>
    <dgm:cxn modelId="{442A6589-C6A0-4085-8FCD-B674BB5FE755}" type="presParOf" srcId="{7F30B2E4-1F6A-4F6B-BD33-CB7899BB9F37}" destId="{A59390F1-49E1-443E-B9D4-96AC0F0F78A3}" srcOrd="4" destOrd="0" presId="urn:microsoft.com/office/officeart/2005/8/layout/vProcess5"/>
    <dgm:cxn modelId="{150E505C-3E8B-4EA9-8F31-D73291F397DB}" type="presParOf" srcId="{7F30B2E4-1F6A-4F6B-BD33-CB7899BB9F37}" destId="{E3097C74-8159-4607-88DF-898B81982F59}"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4F5B4-5C8E-45F5-8F4B-257D843FF5EB}">
      <dsp:nvSpPr>
        <dsp:cNvPr id="0" name=""/>
        <dsp:cNvSpPr/>
      </dsp:nvSpPr>
      <dsp:spPr>
        <a:xfrm>
          <a:off x="12416" y="0"/>
          <a:ext cx="3494093" cy="1048228"/>
        </a:xfrm>
        <a:prstGeom prst="rect">
          <a:avLst/>
        </a:prstGeom>
        <a:solidFill>
          <a:schemeClr val="accent6">
            <a:lumMod val="5000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6111" tIns="276111" rIns="276111" bIns="276111" numCol="1" spcCol="1270" anchor="ctr" anchorCtr="0">
          <a:noAutofit/>
        </a:bodyPr>
        <a:lstStyle/>
        <a:p>
          <a:pPr marL="0" lvl="0" indent="0" algn="ctr" defTabSz="1555750">
            <a:lnSpc>
              <a:spcPct val="90000"/>
            </a:lnSpc>
            <a:spcBef>
              <a:spcPct val="0"/>
            </a:spcBef>
            <a:spcAft>
              <a:spcPct val="35000"/>
            </a:spcAft>
            <a:buNone/>
          </a:pPr>
          <a:r>
            <a:rPr lang="en-US" sz="3500" kern="1200" dirty="0"/>
            <a:t>Item-Profile</a:t>
          </a:r>
        </a:p>
      </dsp:txBody>
      <dsp:txXfrm>
        <a:off x="12416" y="0"/>
        <a:ext cx="3494093" cy="1048228"/>
      </dsp:txXfrm>
    </dsp:sp>
    <dsp:sp modelId="{6959BB19-BEF9-4EEE-B1BB-69D112FC81F8}">
      <dsp:nvSpPr>
        <dsp:cNvPr id="0" name=""/>
        <dsp:cNvSpPr/>
      </dsp:nvSpPr>
      <dsp:spPr>
        <a:xfrm>
          <a:off x="12416" y="1048228"/>
          <a:ext cx="3494093" cy="3227541"/>
        </a:xfrm>
        <a:prstGeom prst="rect">
          <a:avLst/>
        </a:prstGeom>
        <a:solidFill>
          <a:schemeClr val="bg1">
            <a:lumMod val="75000"/>
            <a:alpha val="9000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5139" tIns="345139" rIns="345139" bIns="345139" numCol="1" spcCol="1270" anchor="t" anchorCtr="0">
          <a:noAutofit/>
        </a:bodyPr>
        <a:lstStyle/>
        <a:p>
          <a:pPr marL="0" lvl="0" indent="0" algn="l" defTabSz="1155700">
            <a:lnSpc>
              <a:spcPct val="90000"/>
            </a:lnSpc>
            <a:spcBef>
              <a:spcPct val="0"/>
            </a:spcBef>
            <a:spcAft>
              <a:spcPct val="35000"/>
            </a:spcAft>
            <a:buNone/>
          </a:pPr>
          <a:r>
            <a:rPr lang="en-US" sz="2600" kern="1200" dirty="0"/>
            <a:t>Build a profile of features of an item that specify the specialty of that item.</a:t>
          </a:r>
        </a:p>
      </dsp:txBody>
      <dsp:txXfrm>
        <a:off x="12416" y="1048228"/>
        <a:ext cx="3494093" cy="3227541"/>
      </dsp:txXfrm>
    </dsp:sp>
    <dsp:sp modelId="{52E4CBA7-ECCF-4F35-B616-2E74D4785E6E}">
      <dsp:nvSpPr>
        <dsp:cNvPr id="0" name=""/>
        <dsp:cNvSpPr/>
      </dsp:nvSpPr>
      <dsp:spPr>
        <a:xfrm>
          <a:off x="3614404" y="0"/>
          <a:ext cx="3494093" cy="1048228"/>
        </a:xfrm>
        <a:prstGeom prst="rect">
          <a:avLst/>
        </a:prstGeom>
        <a:solidFill>
          <a:schemeClr val="accent6">
            <a:lumMod val="75000"/>
          </a:schemeClr>
        </a:solidFill>
        <a:ln w="12700" cap="flat" cmpd="sng" algn="ctr">
          <a:solidFill>
            <a:schemeClr val="accent2">
              <a:hueOff val="-762654"/>
              <a:satOff val="-209"/>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6111" tIns="276111" rIns="276111" bIns="276111" numCol="1" spcCol="1270" anchor="ctr" anchorCtr="0">
          <a:noAutofit/>
        </a:bodyPr>
        <a:lstStyle/>
        <a:p>
          <a:pPr marL="0" lvl="0" indent="0" algn="ctr" defTabSz="1555750">
            <a:lnSpc>
              <a:spcPct val="90000"/>
            </a:lnSpc>
            <a:spcBef>
              <a:spcPct val="0"/>
            </a:spcBef>
            <a:spcAft>
              <a:spcPct val="35000"/>
            </a:spcAft>
            <a:buNone/>
          </a:pPr>
          <a:r>
            <a:rPr lang="en-US" sz="3500" kern="1200" dirty="0"/>
            <a:t>User-Profile</a:t>
          </a:r>
        </a:p>
      </dsp:txBody>
      <dsp:txXfrm>
        <a:off x="3614404" y="0"/>
        <a:ext cx="3494093" cy="1048228"/>
      </dsp:txXfrm>
    </dsp:sp>
    <dsp:sp modelId="{0D324524-8248-49CB-890C-63AE844226F4}">
      <dsp:nvSpPr>
        <dsp:cNvPr id="0" name=""/>
        <dsp:cNvSpPr/>
      </dsp:nvSpPr>
      <dsp:spPr>
        <a:xfrm>
          <a:off x="3614404" y="1048228"/>
          <a:ext cx="3494093" cy="3227541"/>
        </a:xfrm>
        <a:prstGeom prst="rect">
          <a:avLst/>
        </a:prstGeom>
        <a:solidFill>
          <a:schemeClr val="bg1">
            <a:lumMod val="85000"/>
            <a:alpha val="90000"/>
          </a:schemeClr>
        </a:solidFill>
        <a:ln w="12700" cap="flat" cmpd="sng" algn="ctr">
          <a:solidFill>
            <a:schemeClr val="accent2">
              <a:tint val="40000"/>
              <a:alpha val="90000"/>
              <a:hueOff val="-821509"/>
              <a:satOff val="4162"/>
              <a:lumOff val="7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5139" tIns="345139" rIns="345139" bIns="345139" numCol="1" spcCol="1270" anchor="t" anchorCtr="0">
          <a:noAutofit/>
        </a:bodyPr>
        <a:lstStyle/>
        <a:p>
          <a:pPr marL="0" lvl="0" indent="0" algn="l" defTabSz="1155700">
            <a:lnSpc>
              <a:spcPct val="90000"/>
            </a:lnSpc>
            <a:spcBef>
              <a:spcPct val="0"/>
            </a:spcBef>
            <a:spcAft>
              <a:spcPct val="35000"/>
            </a:spcAft>
            <a:buNone/>
          </a:pPr>
          <a:r>
            <a:rPr lang="en-US" sz="2600" kern="1200" dirty="0"/>
            <a:t>Build a profile of preferences for a user that specify the user’s taste.</a:t>
          </a:r>
        </a:p>
      </dsp:txBody>
      <dsp:txXfrm>
        <a:off x="3614404" y="1048228"/>
        <a:ext cx="3494093" cy="3227541"/>
      </dsp:txXfrm>
    </dsp:sp>
    <dsp:sp modelId="{6776414C-ACED-4EBB-B5DA-75AC70EB43C0}">
      <dsp:nvSpPr>
        <dsp:cNvPr id="0" name=""/>
        <dsp:cNvSpPr/>
      </dsp:nvSpPr>
      <dsp:spPr>
        <a:xfrm>
          <a:off x="7216392" y="0"/>
          <a:ext cx="3494093" cy="1048228"/>
        </a:xfrm>
        <a:prstGeom prst="rect">
          <a:avLst/>
        </a:prstGeom>
        <a:solidFill>
          <a:schemeClr val="accent6">
            <a:lumMod val="60000"/>
            <a:lumOff val="40000"/>
          </a:schemeClr>
        </a:solidFill>
        <a:ln w="12700" cap="flat" cmpd="sng" algn="ctr">
          <a:solidFill>
            <a:schemeClr val="accent2">
              <a:hueOff val="-1525307"/>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6111" tIns="276111" rIns="276111" bIns="276111" numCol="1" spcCol="1270" anchor="ctr" anchorCtr="0">
          <a:noAutofit/>
        </a:bodyPr>
        <a:lstStyle/>
        <a:p>
          <a:pPr marL="0" lvl="0" indent="0" algn="ctr" defTabSz="1555750">
            <a:lnSpc>
              <a:spcPct val="90000"/>
            </a:lnSpc>
            <a:spcBef>
              <a:spcPct val="0"/>
            </a:spcBef>
            <a:spcAft>
              <a:spcPct val="35000"/>
            </a:spcAft>
            <a:buNone/>
          </a:pPr>
          <a:r>
            <a:rPr lang="en-US" sz="3500" kern="1200" dirty="0"/>
            <a:t>Comparison</a:t>
          </a:r>
        </a:p>
      </dsp:txBody>
      <dsp:txXfrm>
        <a:off x="7216392" y="0"/>
        <a:ext cx="3494093" cy="1048228"/>
      </dsp:txXfrm>
    </dsp:sp>
    <dsp:sp modelId="{5747351B-E84F-4FDF-B453-2B5C1ADDC1F6}">
      <dsp:nvSpPr>
        <dsp:cNvPr id="0" name=""/>
        <dsp:cNvSpPr/>
      </dsp:nvSpPr>
      <dsp:spPr>
        <a:xfrm>
          <a:off x="7216392" y="1048228"/>
          <a:ext cx="3494093" cy="3227541"/>
        </a:xfrm>
        <a:prstGeom prst="rect">
          <a:avLst/>
        </a:prstGeom>
        <a:solidFill>
          <a:schemeClr val="bg1">
            <a:lumMod val="95000"/>
            <a:alpha val="90000"/>
          </a:schemeClr>
        </a:solidFill>
        <a:ln w="12700" cap="flat" cmpd="sng" algn="ctr">
          <a:solidFill>
            <a:schemeClr val="accent2">
              <a:tint val="40000"/>
              <a:alpha val="90000"/>
              <a:hueOff val="-1643018"/>
              <a:satOff val="8325"/>
              <a:lumOff val="14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5139" tIns="345139" rIns="345139" bIns="345139" numCol="1" spcCol="1270" anchor="t" anchorCtr="0">
          <a:noAutofit/>
        </a:bodyPr>
        <a:lstStyle/>
        <a:p>
          <a:pPr marL="0" lvl="0" indent="0" algn="l" defTabSz="1155700">
            <a:lnSpc>
              <a:spcPct val="90000"/>
            </a:lnSpc>
            <a:spcBef>
              <a:spcPct val="0"/>
            </a:spcBef>
            <a:spcAft>
              <a:spcPct val="35000"/>
            </a:spcAft>
            <a:buNone/>
          </a:pPr>
          <a:r>
            <a:rPr lang="en-US" sz="2600" kern="1200" dirty="0"/>
            <a:t>Compare the two profiles in order to know if the system should recommend a specific item for a user.</a:t>
          </a:r>
        </a:p>
      </dsp:txBody>
      <dsp:txXfrm>
        <a:off x="7216392" y="1048228"/>
        <a:ext cx="3494093" cy="32275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032D38-3650-47DD-BE4C-ACE39EC22176}">
      <dsp:nvSpPr>
        <dsp:cNvPr id="0" name=""/>
        <dsp:cNvSpPr/>
      </dsp:nvSpPr>
      <dsp:spPr>
        <a:xfrm>
          <a:off x="0" y="6357"/>
          <a:ext cx="9634011" cy="1594710"/>
        </a:xfrm>
        <a:prstGeom prst="round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The most suitable feature for a document is the set of frequent words describing this document, we can do so using this algorithm.</a:t>
          </a:r>
        </a:p>
      </dsp:txBody>
      <dsp:txXfrm>
        <a:off x="77847" y="84204"/>
        <a:ext cx="9478317" cy="1439016"/>
      </dsp:txXfrm>
    </dsp:sp>
    <dsp:sp modelId="{303741D9-3A6A-4A43-8E98-B51591F7CF13}">
      <dsp:nvSpPr>
        <dsp:cNvPr id="0" name=""/>
        <dsp:cNvSpPr/>
      </dsp:nvSpPr>
      <dsp:spPr>
        <a:xfrm>
          <a:off x="0" y="1684587"/>
          <a:ext cx="9634011" cy="1594710"/>
        </a:xfrm>
        <a:prstGeom prst="round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Firstly, we need to eliminate stop words(words that do not describe the document topic, such as, then, and, the, is, and more).</a:t>
          </a:r>
        </a:p>
      </dsp:txBody>
      <dsp:txXfrm>
        <a:off x="77847" y="1762434"/>
        <a:ext cx="9478317" cy="1439016"/>
      </dsp:txXfrm>
    </dsp:sp>
    <dsp:sp modelId="{F994CC5B-15EA-409E-B9B1-0DA47AEB8927}">
      <dsp:nvSpPr>
        <dsp:cNvPr id="0" name=""/>
        <dsp:cNvSpPr/>
      </dsp:nvSpPr>
      <dsp:spPr>
        <a:xfrm>
          <a:off x="0" y="3362817"/>
          <a:ext cx="9634011" cy="1594710"/>
        </a:xfrm>
        <a:prstGeom prst="round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Secondly, we calculate the TF.IDF score for the remaining words, the higher the score the more suitable of a feature it is.</a:t>
          </a:r>
        </a:p>
      </dsp:txBody>
      <dsp:txXfrm>
        <a:off x="77847" y="3440664"/>
        <a:ext cx="9478317" cy="14390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94CC5B-15EA-409E-B9B1-0DA47AEB8927}">
      <dsp:nvSpPr>
        <dsp:cNvPr id="0" name=""/>
        <dsp:cNvSpPr/>
      </dsp:nvSpPr>
      <dsp:spPr>
        <a:xfrm>
          <a:off x="0" y="171195"/>
          <a:ext cx="9634011" cy="1521839"/>
        </a:xfrm>
        <a:prstGeom prst="round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In order to recommend a new document to user from a set of documents, we need to extract the features of each document as we mentioned before.</a:t>
          </a:r>
        </a:p>
      </dsp:txBody>
      <dsp:txXfrm>
        <a:off x="74290" y="245485"/>
        <a:ext cx="9485431" cy="1373259"/>
      </dsp:txXfrm>
    </dsp:sp>
    <dsp:sp modelId="{6A1CE1A3-C497-4D0F-883E-F558C645BA48}">
      <dsp:nvSpPr>
        <dsp:cNvPr id="0" name=""/>
        <dsp:cNvSpPr/>
      </dsp:nvSpPr>
      <dsp:spPr>
        <a:xfrm>
          <a:off x="0" y="1831280"/>
          <a:ext cx="9634011" cy="1254332"/>
        </a:xfrm>
        <a:prstGeom prst="round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We need to calculate the similarity between the user profile and each other document profile.</a:t>
          </a:r>
        </a:p>
      </dsp:txBody>
      <dsp:txXfrm>
        <a:off x="61231" y="1892511"/>
        <a:ext cx="9511549" cy="1131870"/>
      </dsp:txXfrm>
    </dsp:sp>
    <dsp:sp modelId="{F52BD8B2-065A-4165-9FED-89AFC57D581B}">
      <dsp:nvSpPr>
        <dsp:cNvPr id="0" name=""/>
        <dsp:cNvSpPr/>
      </dsp:nvSpPr>
      <dsp:spPr>
        <a:xfrm>
          <a:off x="0" y="3195052"/>
          <a:ext cx="9634011" cy="1338681"/>
        </a:xfrm>
        <a:prstGeom prst="round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We can use these distance measures:</a:t>
          </a:r>
        </a:p>
      </dsp:txBody>
      <dsp:txXfrm>
        <a:off x="65349" y="3260401"/>
        <a:ext cx="9503313" cy="1207983"/>
      </dsp:txXfrm>
    </dsp:sp>
    <dsp:sp modelId="{F3D1049C-B0A3-4011-972D-69275B237A49}">
      <dsp:nvSpPr>
        <dsp:cNvPr id="0" name=""/>
        <dsp:cNvSpPr/>
      </dsp:nvSpPr>
      <dsp:spPr>
        <a:xfrm>
          <a:off x="0" y="4533734"/>
          <a:ext cx="9634011" cy="1022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588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a:t>The Jaccard Distance</a:t>
          </a:r>
        </a:p>
        <a:p>
          <a:pPr marL="228600" lvl="1" indent="-228600" algn="l" defTabSz="933450">
            <a:lnSpc>
              <a:spcPct val="90000"/>
            </a:lnSpc>
            <a:spcBef>
              <a:spcPct val="0"/>
            </a:spcBef>
            <a:spcAft>
              <a:spcPct val="20000"/>
            </a:spcAft>
            <a:buChar char="•"/>
          </a:pPr>
          <a:r>
            <a:rPr lang="en-US" sz="2100" kern="1200" dirty="0"/>
            <a:t>The Cosine Distance.</a:t>
          </a:r>
        </a:p>
      </dsp:txBody>
      <dsp:txXfrm>
        <a:off x="0" y="4533734"/>
        <a:ext cx="9634011" cy="10225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79D88C-4ED3-48B9-9138-AB2606563A56}">
      <dsp:nvSpPr>
        <dsp:cNvPr id="0" name=""/>
        <dsp:cNvSpPr/>
      </dsp:nvSpPr>
      <dsp:spPr>
        <a:xfrm>
          <a:off x="0" y="0"/>
          <a:ext cx="9114466" cy="1640704"/>
        </a:xfrm>
        <a:prstGeom prst="roundRect">
          <a:avLst>
            <a:gd name="adj" fmla="val 10000"/>
          </a:avLst>
        </a:prstGeom>
        <a:solidFill>
          <a:schemeClr val="bg1">
            <a:lumMod val="50000"/>
          </a:schemeClr>
        </a:solidFill>
        <a:ln w="12700" cap="flat" cmpd="sng" algn="ctr">
          <a:solidFill>
            <a:schemeClr val="bg1">
              <a:lumMod val="9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This is a whole different approach, instead of user and item profiles, we use vectors of the rows and columns of the utility matrix.</a:t>
          </a:r>
        </a:p>
      </dsp:txBody>
      <dsp:txXfrm>
        <a:off x="48055" y="48055"/>
        <a:ext cx="7418669" cy="1544594"/>
      </dsp:txXfrm>
    </dsp:sp>
    <dsp:sp modelId="{6C306A65-23EF-4620-A0E7-4DFB76EFE758}">
      <dsp:nvSpPr>
        <dsp:cNvPr id="0" name=""/>
        <dsp:cNvSpPr/>
      </dsp:nvSpPr>
      <dsp:spPr>
        <a:xfrm>
          <a:off x="1608435" y="2005306"/>
          <a:ext cx="9114466" cy="1640704"/>
        </a:xfrm>
        <a:prstGeom prst="roundRect">
          <a:avLst>
            <a:gd name="adj" fmla="val 10000"/>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Using distance measurements such as cosine and Jaccard distance, we can measure the similarities of users and the similarities of items in order to fill an empty blank in the matrix.</a:t>
          </a:r>
        </a:p>
      </dsp:txBody>
      <dsp:txXfrm>
        <a:off x="1656490" y="2053361"/>
        <a:ext cx="6343463" cy="1544594"/>
      </dsp:txXfrm>
    </dsp:sp>
    <dsp:sp modelId="{68366CB2-CBDD-45A5-8270-AFFDF20719AB}">
      <dsp:nvSpPr>
        <dsp:cNvPr id="0" name=""/>
        <dsp:cNvSpPr/>
      </dsp:nvSpPr>
      <dsp:spPr>
        <a:xfrm flipV="1">
          <a:off x="9656443" y="0"/>
          <a:ext cx="1066458" cy="74001"/>
        </a:xfrm>
        <a:prstGeom prst="downArrow">
          <a:avLst>
            <a:gd name="adj1" fmla="val 55000"/>
            <a:gd name="adj2" fmla="val 45000"/>
          </a:avLst>
        </a:prstGeom>
        <a:solidFill>
          <a:schemeClr val="bg1">
            <a:alpha val="90000"/>
          </a:schemeClr>
        </a:solidFill>
        <a:ln w="12700" cap="flat" cmpd="sng" algn="ctr">
          <a:solidFill>
            <a:schemeClr val="bg1">
              <a:lumMod val="95000"/>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9896396" y="18315"/>
        <a:ext cx="586552" cy="55686"/>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8T14:49:30.877"/>
    </inkml:context>
    <inkml:brush xml:id="br0">
      <inkml:brushProperty name="width" value="0.35" units="cm"/>
      <inkml:brushProperty name="height" value="0.35" units="cm"/>
      <inkml:brushProperty name="color" value="#E71224"/>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8T14:49:40.163"/>
    </inkml:context>
    <inkml:brush xml:id="br0">
      <inkml:brushProperty name="width" value="0.35" units="cm"/>
      <inkml:brushProperty name="height" value="0.35" units="cm"/>
      <inkml:brushProperty name="color" value="#5B2D90"/>
    </inkml:brush>
  </inkml:definitions>
  <inkml:trace contextRef="#ctx0" brushRef="#br0">1 1 24575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8T14:49:55.155"/>
    </inkml:context>
    <inkml:brush xml:id="br0">
      <inkml:brushProperty name="width" value="0.35" units="cm"/>
      <inkml:brushProperty name="height" value="0.35" units="cm"/>
      <inkml:brushProperty name="color" value="#004F8B"/>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8T14:50:18.246"/>
    </inkml:context>
    <inkml:brush xml:id="br0">
      <inkml:brushProperty name="width" value="0.35" units="cm"/>
      <inkml:brushProperty name="height" value="0.35" units="cm"/>
      <inkml:brushProperty name="color" value="#66CC00"/>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8T14:50:28.772"/>
    </inkml:context>
    <inkml:brush xml:id="br0">
      <inkml:brushProperty name="width" value="0.35" units="cm"/>
      <inkml:brushProperty name="height" value="0.35" units="cm"/>
      <inkml:brushProperty name="color" value="#33CCFF"/>
    </inkml:brush>
  </inkml:definitions>
  <inkml:trace contextRef="#ctx0" brushRef="#br0">0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1/7/2023</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546427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1/7/2023</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535235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1/7/2023</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06525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1/7/2023</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2659650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1/7/2023</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410670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1/7/2023</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6702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1/7/2023</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762162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1/7/2023</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50978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1/7/2023</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847277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1/7/2023</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84407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1/7/2023</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375667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1/7/2023</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259077825"/>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11" r:id="rId5"/>
    <p:sldLayoutId id="2147483716" r:id="rId6"/>
    <p:sldLayoutId id="2147483712" r:id="rId7"/>
    <p:sldLayoutId id="2147483713" r:id="rId8"/>
    <p:sldLayoutId id="2147483714" r:id="rId9"/>
    <p:sldLayoutId id="2147483715" r:id="rId10"/>
    <p:sldLayoutId id="2147483717"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20.png"/><Relationship Id="rId13" Type="http://schemas.openxmlformats.org/officeDocument/2006/relationships/image" Target="../media/image35.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10.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33.png"/><Relationship Id="rId4" Type="http://schemas.openxmlformats.org/officeDocument/2006/relationships/image" Target="../media/image300.png"/><Relationship Id="rId9" Type="http://schemas.openxmlformats.org/officeDocument/2006/relationships/customXml" Target="../ink/ink4.xml"/><Relationship Id="rId14"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5D478C-A9A5-4832-89D8-703607711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8"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70DF15-E754-42BB-9A78-F070643B1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980" y="4519947"/>
            <a:ext cx="12208582" cy="23356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46A802-07D6-FC06-277B-3694DCF93234}"/>
              </a:ext>
            </a:extLst>
          </p:cNvPr>
          <p:cNvSpPr>
            <a:spLocks noGrp="1"/>
          </p:cNvSpPr>
          <p:nvPr>
            <p:ph type="ctrTitle"/>
          </p:nvPr>
        </p:nvSpPr>
        <p:spPr>
          <a:xfrm>
            <a:off x="2069331" y="4934601"/>
            <a:ext cx="8031961" cy="882398"/>
          </a:xfrm>
        </p:spPr>
        <p:txBody>
          <a:bodyPr>
            <a:normAutofit/>
          </a:bodyPr>
          <a:lstStyle/>
          <a:p>
            <a:r>
              <a:rPr lang="en-US" sz="4400" dirty="0"/>
              <a:t>Recommendation Systems</a:t>
            </a:r>
            <a:endParaRPr lang="en-IL" sz="4400" dirty="0"/>
          </a:p>
        </p:txBody>
      </p:sp>
      <p:sp>
        <p:nvSpPr>
          <p:cNvPr id="3" name="Subtitle 2">
            <a:extLst>
              <a:ext uri="{FF2B5EF4-FFF2-40B4-BE49-F238E27FC236}">
                <a16:creationId xmlns:a16="http://schemas.microsoft.com/office/drawing/2014/main" id="{3A391B95-0159-4FF5-1AE2-F0128EFD3B17}"/>
              </a:ext>
            </a:extLst>
          </p:cNvPr>
          <p:cNvSpPr>
            <a:spLocks noGrp="1"/>
          </p:cNvSpPr>
          <p:nvPr>
            <p:ph type="subTitle" idx="1"/>
          </p:nvPr>
        </p:nvSpPr>
        <p:spPr>
          <a:xfrm>
            <a:off x="2780983" y="5945844"/>
            <a:ext cx="6396471" cy="509627"/>
          </a:xfrm>
        </p:spPr>
        <p:txBody>
          <a:bodyPr>
            <a:normAutofit/>
          </a:bodyPr>
          <a:lstStyle/>
          <a:p>
            <a:r>
              <a:rPr lang="en-US" sz="1200" dirty="0"/>
              <a:t>Anton nahhas &amp; Sameer jbara</a:t>
            </a:r>
            <a:endParaRPr lang="en-IL" sz="1200" dirty="0"/>
          </a:p>
        </p:txBody>
      </p:sp>
      <p:pic>
        <p:nvPicPr>
          <p:cNvPr id="4" name="Picture 3">
            <a:extLst>
              <a:ext uri="{FF2B5EF4-FFF2-40B4-BE49-F238E27FC236}">
                <a16:creationId xmlns:a16="http://schemas.microsoft.com/office/drawing/2014/main" id="{3668EDA2-5421-AE18-4C47-E9AE7980C8A8}"/>
              </a:ext>
            </a:extLst>
          </p:cNvPr>
          <p:cNvPicPr>
            <a:picLocks noChangeAspect="1"/>
          </p:cNvPicPr>
          <p:nvPr/>
        </p:nvPicPr>
        <p:blipFill rotWithShape="1">
          <a:blip r:embed="rId2"/>
          <a:srcRect t="35823" b="11366"/>
          <a:stretch/>
        </p:blipFill>
        <p:spPr>
          <a:xfrm>
            <a:off x="-15059" y="1"/>
            <a:ext cx="12200741" cy="4510316"/>
          </a:xfrm>
          <a:prstGeom prst="rect">
            <a:avLst/>
          </a:prstGeom>
        </p:spPr>
      </p:pic>
      <p:grpSp>
        <p:nvGrpSpPr>
          <p:cNvPr id="13" name="Group 12">
            <a:extLst>
              <a:ext uri="{FF2B5EF4-FFF2-40B4-BE49-F238E27FC236}">
                <a16:creationId xmlns:a16="http://schemas.microsoft.com/office/drawing/2014/main" id="{67A83510-2790-4866-911D-2E1588DF5F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432" y="4252353"/>
            <a:ext cx="12157773" cy="494218"/>
            <a:chOff x="18956" y="5952517"/>
            <a:chExt cx="12157773" cy="494218"/>
          </a:xfrm>
          <a:solidFill>
            <a:schemeClr val="bg1"/>
          </a:solidFill>
        </p:grpSpPr>
        <p:sp>
          <p:nvSpPr>
            <p:cNvPr id="14" name="Freeform 10">
              <a:extLst>
                <a:ext uri="{FF2B5EF4-FFF2-40B4-BE49-F238E27FC236}">
                  <a16:creationId xmlns:a16="http://schemas.microsoft.com/office/drawing/2014/main" id="{DAB74ACE-7603-4829-88FE-C3C2B05EBD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637219" y="6356157"/>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15">
              <a:extLst>
                <a:ext uri="{FF2B5EF4-FFF2-40B4-BE49-F238E27FC236}">
                  <a16:creationId xmlns:a16="http://schemas.microsoft.com/office/drawing/2014/main" id="{DE3E37A0-8723-42F4-9435-F06BD0191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139192" y="6359421"/>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18">
              <a:extLst>
                <a:ext uri="{FF2B5EF4-FFF2-40B4-BE49-F238E27FC236}">
                  <a16:creationId xmlns:a16="http://schemas.microsoft.com/office/drawing/2014/main" id="{0C5FE567-8965-4799-B1E6-8A6E1A8488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384660" y="6368396"/>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22">
              <a:extLst>
                <a:ext uri="{FF2B5EF4-FFF2-40B4-BE49-F238E27FC236}">
                  <a16:creationId xmlns:a16="http://schemas.microsoft.com/office/drawing/2014/main" id="{BA3FF2FD-6394-4F97-B186-BD4A98C619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653573" y="630801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Freeform 8">
              <a:extLst>
                <a:ext uri="{FF2B5EF4-FFF2-40B4-BE49-F238E27FC236}">
                  <a16:creationId xmlns:a16="http://schemas.microsoft.com/office/drawing/2014/main" id="{1A361C9F-AD97-4338-B557-8766AFD033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8956" y="595659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Freeform 19">
              <a:extLst>
                <a:ext uri="{FF2B5EF4-FFF2-40B4-BE49-F238E27FC236}">
                  <a16:creationId xmlns:a16="http://schemas.microsoft.com/office/drawing/2014/main" id="{F4FAA936-A80F-43B5-8A7D-17CC7CF771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709370" y="6291575"/>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20">
              <a:extLst>
                <a:ext uri="{FF2B5EF4-FFF2-40B4-BE49-F238E27FC236}">
                  <a16:creationId xmlns:a16="http://schemas.microsoft.com/office/drawing/2014/main" id="{21246F32-1BA7-40E4-9AF9-CA517D4413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452381" y="6295774"/>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a:extLst>
                <a:ext uri="{FF2B5EF4-FFF2-40B4-BE49-F238E27FC236}">
                  <a16:creationId xmlns:a16="http://schemas.microsoft.com/office/drawing/2014/main" id="{C18EE8CE-BCF9-4C64-B335-C7830B03F3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883090" y="6322699"/>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6">
              <a:extLst>
                <a:ext uri="{FF2B5EF4-FFF2-40B4-BE49-F238E27FC236}">
                  <a16:creationId xmlns:a16="http://schemas.microsoft.com/office/drawing/2014/main" id="{64AC2B2B-568F-4175-8D84-AD8F6B563F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404559" y="6308010"/>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27">
              <a:extLst>
                <a:ext uri="{FF2B5EF4-FFF2-40B4-BE49-F238E27FC236}">
                  <a16:creationId xmlns:a16="http://schemas.microsoft.com/office/drawing/2014/main" id="{D9C6CF5C-8CF6-4274-86E0-CAF4A31F4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937280" y="6282192"/>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28">
              <a:extLst>
                <a:ext uri="{FF2B5EF4-FFF2-40B4-BE49-F238E27FC236}">
                  <a16:creationId xmlns:a16="http://schemas.microsoft.com/office/drawing/2014/main" id="{3BFC56A2-55B3-432A-BD3B-4B2423A68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194538" y="6290059"/>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30">
              <a:extLst>
                <a:ext uri="{FF2B5EF4-FFF2-40B4-BE49-F238E27FC236}">
                  <a16:creationId xmlns:a16="http://schemas.microsoft.com/office/drawing/2014/main" id="{BB036CEA-B307-404A-89D6-9414F417D2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742191" y="6338204"/>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43">
              <a:extLst>
                <a:ext uri="{FF2B5EF4-FFF2-40B4-BE49-F238E27FC236}">
                  <a16:creationId xmlns:a16="http://schemas.microsoft.com/office/drawing/2014/main" id="{CB37E5F5-B903-4611-A739-0B7FBE8510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902106" y="6043523"/>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51">
              <a:extLst>
                <a:ext uri="{FF2B5EF4-FFF2-40B4-BE49-F238E27FC236}">
                  <a16:creationId xmlns:a16="http://schemas.microsoft.com/office/drawing/2014/main" id="{B1012F2B-A8F1-4FD5-8E6F-1CC97D0AA8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710297" y="6035458"/>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Freeform 52">
              <a:extLst>
                <a:ext uri="{FF2B5EF4-FFF2-40B4-BE49-F238E27FC236}">
                  <a16:creationId xmlns:a16="http://schemas.microsoft.com/office/drawing/2014/main" id="{C04C6E0B-838E-4B10-91CA-29C498382A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277444" y="6038724"/>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Freeform 53">
              <a:extLst>
                <a:ext uri="{FF2B5EF4-FFF2-40B4-BE49-F238E27FC236}">
                  <a16:creationId xmlns:a16="http://schemas.microsoft.com/office/drawing/2014/main" id="{15D6CFEB-4FC5-45C3-8BDF-95EAD1EDFC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471034" y="6035460"/>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54">
              <a:extLst>
                <a:ext uri="{FF2B5EF4-FFF2-40B4-BE49-F238E27FC236}">
                  <a16:creationId xmlns:a16="http://schemas.microsoft.com/office/drawing/2014/main" id="{EA8E01BA-7055-4707-906A-F08E2E2535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094009" y="6011795"/>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5">
              <a:extLst>
                <a:ext uri="{FF2B5EF4-FFF2-40B4-BE49-F238E27FC236}">
                  <a16:creationId xmlns:a16="http://schemas.microsoft.com/office/drawing/2014/main" id="{CDA2DE76-0D5E-4F6F-95E7-508B725F8A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264556" y="604198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56">
              <a:extLst>
                <a:ext uri="{FF2B5EF4-FFF2-40B4-BE49-F238E27FC236}">
                  <a16:creationId xmlns:a16="http://schemas.microsoft.com/office/drawing/2014/main" id="{669578C5-3D06-4B77-A897-A014B441B5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392340" y="5985586"/>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57">
              <a:extLst>
                <a:ext uri="{FF2B5EF4-FFF2-40B4-BE49-F238E27FC236}">
                  <a16:creationId xmlns:a16="http://schemas.microsoft.com/office/drawing/2014/main" id="{85AA3005-AAD0-4587-B352-ECD937D61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037697" y="6020771"/>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59">
              <a:extLst>
                <a:ext uri="{FF2B5EF4-FFF2-40B4-BE49-F238E27FC236}">
                  <a16:creationId xmlns:a16="http://schemas.microsoft.com/office/drawing/2014/main" id="{B4E9730F-E8B1-4F7C-BA99-3B3016F104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473186" y="605207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60">
              <a:extLst>
                <a:ext uri="{FF2B5EF4-FFF2-40B4-BE49-F238E27FC236}">
                  <a16:creationId xmlns:a16="http://schemas.microsoft.com/office/drawing/2014/main" id="{A8922D05-C325-4918-84E6-1C62AD7BE0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825017" y="600281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61">
              <a:extLst>
                <a:ext uri="{FF2B5EF4-FFF2-40B4-BE49-F238E27FC236}">
                  <a16:creationId xmlns:a16="http://schemas.microsoft.com/office/drawing/2014/main" id="{38DD42E8-8604-45E3-99FE-72D479AF2C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572460" y="5957121"/>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Freeform 5">
              <a:extLst>
                <a:ext uri="{FF2B5EF4-FFF2-40B4-BE49-F238E27FC236}">
                  <a16:creationId xmlns:a16="http://schemas.microsoft.com/office/drawing/2014/main" id="{2E946C70-11C9-4C85-BE3B-1149117F38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908414" y="6286792"/>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Freeform 6">
              <a:extLst>
                <a:ext uri="{FF2B5EF4-FFF2-40B4-BE49-F238E27FC236}">
                  <a16:creationId xmlns:a16="http://schemas.microsoft.com/office/drawing/2014/main" id="{48F637C4-CFB7-4421-9DAB-6730244B2C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634353" y="6266141"/>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7">
              <a:extLst>
                <a:ext uri="{FF2B5EF4-FFF2-40B4-BE49-F238E27FC236}">
                  <a16:creationId xmlns:a16="http://schemas.microsoft.com/office/drawing/2014/main" id="{6E137FD9-DCB4-4E5A-960B-350C3627E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177783" y="6246129"/>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Freeform 8">
              <a:extLst>
                <a:ext uri="{FF2B5EF4-FFF2-40B4-BE49-F238E27FC236}">
                  <a16:creationId xmlns:a16="http://schemas.microsoft.com/office/drawing/2014/main" id="{9DCD8437-9BFD-44B4-AAC8-75388190F2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982245" y="624294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9">
              <a:extLst>
                <a:ext uri="{FF2B5EF4-FFF2-40B4-BE49-F238E27FC236}">
                  <a16:creationId xmlns:a16="http://schemas.microsoft.com/office/drawing/2014/main" id="{C9EEBF9B-D5F1-4EE3-A46A-A5A5E396A4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268040" y="6282192"/>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11">
              <a:extLst>
                <a:ext uri="{FF2B5EF4-FFF2-40B4-BE49-F238E27FC236}">
                  <a16:creationId xmlns:a16="http://schemas.microsoft.com/office/drawing/2014/main" id="{3A77B17D-E4D2-444B-8D75-F0171A3E85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510851" y="6246285"/>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12">
              <a:extLst>
                <a:ext uri="{FF2B5EF4-FFF2-40B4-BE49-F238E27FC236}">
                  <a16:creationId xmlns:a16="http://schemas.microsoft.com/office/drawing/2014/main" id="{5FDB9442-6054-49E2-948E-D30AD9E09F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028371" y="6264238"/>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Freeform 13">
              <a:extLst>
                <a:ext uri="{FF2B5EF4-FFF2-40B4-BE49-F238E27FC236}">
                  <a16:creationId xmlns:a16="http://schemas.microsoft.com/office/drawing/2014/main" id="{3E1DF8B7-7CB2-4181-8525-4EE2D5D9EE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656011" y="6301648"/>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14">
              <a:extLst>
                <a:ext uri="{FF2B5EF4-FFF2-40B4-BE49-F238E27FC236}">
                  <a16:creationId xmlns:a16="http://schemas.microsoft.com/office/drawing/2014/main" id="{4B3B2382-7947-4BAF-BF2F-830393F8EF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333279" y="6267101"/>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16">
              <a:extLst>
                <a:ext uri="{FF2B5EF4-FFF2-40B4-BE49-F238E27FC236}">
                  <a16:creationId xmlns:a16="http://schemas.microsoft.com/office/drawing/2014/main" id="{AC95E7F5-BA75-4053-AC8F-81ACC42626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773156" y="62397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17">
              <a:extLst>
                <a:ext uri="{FF2B5EF4-FFF2-40B4-BE49-F238E27FC236}">
                  <a16:creationId xmlns:a16="http://schemas.microsoft.com/office/drawing/2014/main" id="{8D431126-FDB6-42AF-BC9E-58E4C417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398709" y="6264239"/>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8" name="Freeform 21">
              <a:extLst>
                <a:ext uri="{FF2B5EF4-FFF2-40B4-BE49-F238E27FC236}">
                  <a16:creationId xmlns:a16="http://schemas.microsoft.com/office/drawing/2014/main" id="{4AA2BE9B-BD88-4958-B98E-7363A0FD5C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47787" y="6218542"/>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25">
              <a:extLst>
                <a:ext uri="{FF2B5EF4-FFF2-40B4-BE49-F238E27FC236}">
                  <a16:creationId xmlns:a16="http://schemas.microsoft.com/office/drawing/2014/main" id="{BA18EADE-8501-4251-ADCD-EB02B73DF1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90115" y="6200589"/>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29">
              <a:extLst>
                <a:ext uri="{FF2B5EF4-FFF2-40B4-BE49-F238E27FC236}">
                  <a16:creationId xmlns:a16="http://schemas.microsoft.com/office/drawing/2014/main" id="{D1886B2F-FFB5-4032-A012-EAE8464DDA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11181" y="6179372"/>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1">
              <a:extLst>
                <a:ext uri="{FF2B5EF4-FFF2-40B4-BE49-F238E27FC236}">
                  <a16:creationId xmlns:a16="http://schemas.microsoft.com/office/drawing/2014/main" id="{65048464-3972-4F85-858C-BD0D6CC8A6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43201" y="6241343"/>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Freeform 32">
              <a:extLst>
                <a:ext uri="{FF2B5EF4-FFF2-40B4-BE49-F238E27FC236}">
                  <a16:creationId xmlns:a16="http://schemas.microsoft.com/office/drawing/2014/main" id="{9B136B45-B116-4EA4-802D-0D9EC238C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406775" y="5979446"/>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33">
              <a:extLst>
                <a:ext uri="{FF2B5EF4-FFF2-40B4-BE49-F238E27FC236}">
                  <a16:creationId xmlns:a16="http://schemas.microsoft.com/office/drawing/2014/main" id="{F7DA7C34-DDA0-41AB-A47F-E981F63E23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327423" y="602840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34">
              <a:extLst>
                <a:ext uri="{FF2B5EF4-FFF2-40B4-BE49-F238E27FC236}">
                  <a16:creationId xmlns:a16="http://schemas.microsoft.com/office/drawing/2014/main" id="{BB16C09B-E126-49FC-B0C4-2CB43FA038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334031" y="6019431"/>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35">
              <a:extLst>
                <a:ext uri="{FF2B5EF4-FFF2-40B4-BE49-F238E27FC236}">
                  <a16:creationId xmlns:a16="http://schemas.microsoft.com/office/drawing/2014/main" id="{A12A7CBF-E4C8-4085-88C3-03102FE468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124491" y="601290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36">
              <a:extLst>
                <a:ext uri="{FF2B5EF4-FFF2-40B4-BE49-F238E27FC236}">
                  <a16:creationId xmlns:a16="http://schemas.microsoft.com/office/drawing/2014/main" id="{55CA9A4D-ABE6-426B-B7F0-F5B933349C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57884" y="598271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37">
              <a:extLst>
                <a:ext uri="{FF2B5EF4-FFF2-40B4-BE49-F238E27FC236}">
                  <a16:creationId xmlns:a16="http://schemas.microsoft.com/office/drawing/2014/main" id="{8A4F3A5B-B199-4716-ADF4-5E33A7C0D1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649584" y="5970470"/>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38">
              <a:extLst>
                <a:ext uri="{FF2B5EF4-FFF2-40B4-BE49-F238E27FC236}">
                  <a16:creationId xmlns:a16="http://schemas.microsoft.com/office/drawing/2014/main" id="{5846F32E-5DDD-4AF4-BE1C-5F1A3FF10D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829398" y="601045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39">
              <a:extLst>
                <a:ext uri="{FF2B5EF4-FFF2-40B4-BE49-F238E27FC236}">
                  <a16:creationId xmlns:a16="http://schemas.microsoft.com/office/drawing/2014/main" id="{AFE38B2F-69BC-4661-84A3-EA04CDC3FE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580384" y="5998215"/>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0">
              <a:extLst>
                <a:ext uri="{FF2B5EF4-FFF2-40B4-BE49-F238E27FC236}">
                  <a16:creationId xmlns:a16="http://schemas.microsoft.com/office/drawing/2014/main" id="{5CA6F12C-4208-48A6-B7B0-DD18CB3992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121911" y="5994951"/>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41">
              <a:extLst>
                <a:ext uri="{FF2B5EF4-FFF2-40B4-BE49-F238E27FC236}">
                  <a16:creationId xmlns:a16="http://schemas.microsoft.com/office/drawing/2014/main" id="{0F08EA53-C6C6-49F1-B8DA-E20FFD6078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38116" y="599495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42">
              <a:extLst>
                <a:ext uri="{FF2B5EF4-FFF2-40B4-BE49-F238E27FC236}">
                  <a16:creationId xmlns:a16="http://schemas.microsoft.com/office/drawing/2014/main" id="{6B6EA655-7497-4604-92DF-43CE7322ED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10716" y="5973734"/>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44">
              <a:extLst>
                <a:ext uri="{FF2B5EF4-FFF2-40B4-BE49-F238E27FC236}">
                  <a16:creationId xmlns:a16="http://schemas.microsoft.com/office/drawing/2014/main" id="{082FFE9A-67C2-471A-AF37-ED9C238DB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639354" y="597699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45">
              <a:extLst>
                <a:ext uri="{FF2B5EF4-FFF2-40B4-BE49-F238E27FC236}">
                  <a16:creationId xmlns:a16="http://schemas.microsoft.com/office/drawing/2014/main" id="{B0FD6176-7431-446D-91DB-56644A93C1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67906" y="5952517"/>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46">
              <a:extLst>
                <a:ext uri="{FF2B5EF4-FFF2-40B4-BE49-F238E27FC236}">
                  <a16:creationId xmlns:a16="http://schemas.microsoft.com/office/drawing/2014/main" id="{A46603FA-6405-410B-AD8A-3D75BE7A85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895937" y="6000664"/>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47">
              <a:extLst>
                <a:ext uri="{FF2B5EF4-FFF2-40B4-BE49-F238E27FC236}">
                  <a16:creationId xmlns:a16="http://schemas.microsoft.com/office/drawing/2014/main" id="{6BE439BF-AE87-4F53-9DC9-72414AD1F1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865326" y="5973733"/>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8">
              <a:extLst>
                <a:ext uri="{FF2B5EF4-FFF2-40B4-BE49-F238E27FC236}">
                  <a16:creationId xmlns:a16="http://schemas.microsoft.com/office/drawing/2014/main" id="{55C88911-7FE8-4196-8D02-DAB1B62D9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115444" y="5992749"/>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9">
              <a:extLst>
                <a:ext uri="{FF2B5EF4-FFF2-40B4-BE49-F238E27FC236}">
                  <a16:creationId xmlns:a16="http://schemas.microsoft.com/office/drawing/2014/main" id="{BAD26C77-660F-4C9C-9A98-234048198B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15687" y="5955781"/>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8">
              <a:extLst>
                <a:ext uri="{FF2B5EF4-FFF2-40B4-BE49-F238E27FC236}">
                  <a16:creationId xmlns:a16="http://schemas.microsoft.com/office/drawing/2014/main" id="{507A2021-3F23-43FC-AB0D-130B575906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683670" y="601943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106">
              <a:extLst>
                <a:ext uri="{FF2B5EF4-FFF2-40B4-BE49-F238E27FC236}">
                  <a16:creationId xmlns:a16="http://schemas.microsoft.com/office/drawing/2014/main" id="{CB855C11-52EB-43D9-8831-1A26FCE12A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9451" y="620454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19">
              <a:extLst>
                <a:ext uri="{FF2B5EF4-FFF2-40B4-BE49-F238E27FC236}">
                  <a16:creationId xmlns:a16="http://schemas.microsoft.com/office/drawing/2014/main" id="{1A6AD416-1A17-49A9-8301-8C0A5A78CA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397390" y="6351960"/>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20">
              <a:extLst>
                <a:ext uri="{FF2B5EF4-FFF2-40B4-BE49-F238E27FC236}">
                  <a16:creationId xmlns:a16="http://schemas.microsoft.com/office/drawing/2014/main" id="{F03687D9-14CC-461B-B4B5-907E10B6A1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140401" y="635615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26">
              <a:extLst>
                <a:ext uri="{FF2B5EF4-FFF2-40B4-BE49-F238E27FC236}">
                  <a16:creationId xmlns:a16="http://schemas.microsoft.com/office/drawing/2014/main" id="{FCC639BE-A7F9-46A2-955A-3ACA454554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2049121" y="6351959"/>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27">
              <a:extLst>
                <a:ext uri="{FF2B5EF4-FFF2-40B4-BE49-F238E27FC236}">
                  <a16:creationId xmlns:a16="http://schemas.microsoft.com/office/drawing/2014/main" id="{B3FED40E-A961-4D78-947A-5AC1BD510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625300" y="6342577"/>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28">
              <a:extLst>
                <a:ext uri="{FF2B5EF4-FFF2-40B4-BE49-F238E27FC236}">
                  <a16:creationId xmlns:a16="http://schemas.microsoft.com/office/drawing/2014/main" id="{1445BCDF-9E07-46AD-A6B5-5BEFA223C1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851300" y="6351959"/>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5">
              <a:extLst>
                <a:ext uri="{FF2B5EF4-FFF2-40B4-BE49-F238E27FC236}">
                  <a16:creationId xmlns:a16="http://schemas.microsoft.com/office/drawing/2014/main" id="{23324DC7-93D9-451A-9ABF-1B4D92BF22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988188" y="608391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6">
              <a:extLst>
                <a:ext uri="{FF2B5EF4-FFF2-40B4-BE49-F238E27FC236}">
                  <a16:creationId xmlns:a16="http://schemas.microsoft.com/office/drawing/2014/main" id="{003474BA-A947-4598-96BB-BAACE2411D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080360" y="6045971"/>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7">
              <a:extLst>
                <a:ext uri="{FF2B5EF4-FFF2-40B4-BE49-F238E27FC236}">
                  <a16:creationId xmlns:a16="http://schemas.microsoft.com/office/drawing/2014/main" id="{04426A72-0FD0-478F-AAC5-B49E142535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725717" y="6081156"/>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60">
              <a:extLst>
                <a:ext uri="{FF2B5EF4-FFF2-40B4-BE49-F238E27FC236}">
                  <a16:creationId xmlns:a16="http://schemas.microsoft.com/office/drawing/2014/main" id="{17260BB0-9DCA-4927-89A5-1314AD40EB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513037" y="606320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61">
              <a:extLst>
                <a:ext uri="{FF2B5EF4-FFF2-40B4-BE49-F238E27FC236}">
                  <a16:creationId xmlns:a16="http://schemas.microsoft.com/office/drawing/2014/main" id="{F459656F-63AC-4FC7-8D12-282B9B0C4C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260480" y="6017506"/>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Freeform 5">
              <a:extLst>
                <a:ext uri="{FF2B5EF4-FFF2-40B4-BE49-F238E27FC236}">
                  <a16:creationId xmlns:a16="http://schemas.microsoft.com/office/drawing/2014/main" id="{5C345A48-BE33-4B10-AF97-207DC7E2CC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596434" y="6347177"/>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6">
              <a:extLst>
                <a:ext uri="{FF2B5EF4-FFF2-40B4-BE49-F238E27FC236}">
                  <a16:creationId xmlns:a16="http://schemas.microsoft.com/office/drawing/2014/main" id="{65503F74-3A89-46DD-AD4D-9BB164E252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310592" y="6345841"/>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7">
              <a:extLst>
                <a:ext uri="{FF2B5EF4-FFF2-40B4-BE49-F238E27FC236}">
                  <a16:creationId xmlns:a16="http://schemas.microsoft.com/office/drawing/2014/main" id="{5D8D4A6C-9C30-46E6-953F-8FFE24534F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865803" y="6306514"/>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8">
              <a:extLst>
                <a:ext uri="{FF2B5EF4-FFF2-40B4-BE49-F238E27FC236}">
                  <a16:creationId xmlns:a16="http://schemas.microsoft.com/office/drawing/2014/main" id="{844B12AB-BDBA-412B-8127-0671AB6BF8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670714" y="633931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9">
              <a:extLst>
                <a:ext uri="{FF2B5EF4-FFF2-40B4-BE49-F238E27FC236}">
                  <a16:creationId xmlns:a16="http://schemas.microsoft.com/office/drawing/2014/main" id="{84AE8FA4-8AC5-4D0E-9FF8-B6F6D961FC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956060" y="6342577"/>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11">
              <a:extLst>
                <a:ext uri="{FF2B5EF4-FFF2-40B4-BE49-F238E27FC236}">
                  <a16:creationId xmlns:a16="http://schemas.microsoft.com/office/drawing/2014/main" id="{462515DF-512D-49E0-B5FE-637D9E352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198871" y="6306670"/>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12">
              <a:extLst>
                <a:ext uri="{FF2B5EF4-FFF2-40B4-BE49-F238E27FC236}">
                  <a16:creationId xmlns:a16="http://schemas.microsoft.com/office/drawing/2014/main" id="{342CB8A0-096D-4A9F-B962-294DB670BD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716391" y="6324623"/>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13">
              <a:extLst>
                <a:ext uri="{FF2B5EF4-FFF2-40B4-BE49-F238E27FC236}">
                  <a16:creationId xmlns:a16="http://schemas.microsoft.com/office/drawing/2014/main" id="{6870353D-6B96-4946-8BB5-015BF6E6E2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344031" y="6362033"/>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9" name="Freeform 14">
              <a:extLst>
                <a:ext uri="{FF2B5EF4-FFF2-40B4-BE49-F238E27FC236}">
                  <a16:creationId xmlns:a16="http://schemas.microsoft.com/office/drawing/2014/main" id="{20249E38-6114-4065-8836-941D6C55D5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070859" y="6318096"/>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Freeform 16">
              <a:extLst>
                <a:ext uri="{FF2B5EF4-FFF2-40B4-BE49-F238E27FC236}">
                  <a16:creationId xmlns:a16="http://schemas.microsoft.com/office/drawing/2014/main" id="{BDA5073D-3C1B-4779-8DEF-FD9CD5308D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461176" y="6300142"/>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17">
              <a:extLst>
                <a:ext uri="{FF2B5EF4-FFF2-40B4-BE49-F238E27FC236}">
                  <a16:creationId xmlns:a16="http://schemas.microsoft.com/office/drawing/2014/main" id="{79505220-ED85-46B5-A218-0991FA5794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039205" y="634135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21">
              <a:extLst>
                <a:ext uri="{FF2B5EF4-FFF2-40B4-BE49-F238E27FC236}">
                  <a16:creationId xmlns:a16="http://schemas.microsoft.com/office/drawing/2014/main" id="{A8513416-DF87-4A83-8026-AF40654BAE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730057" y="6318096"/>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25">
              <a:extLst>
                <a:ext uri="{FF2B5EF4-FFF2-40B4-BE49-F238E27FC236}">
                  <a16:creationId xmlns:a16="http://schemas.microsoft.com/office/drawing/2014/main" id="{AF0489C4-7984-4A49-9D02-ACE2DD3EC8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930591" y="6309120"/>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Freeform 29">
              <a:extLst>
                <a:ext uri="{FF2B5EF4-FFF2-40B4-BE49-F238E27FC236}">
                  <a16:creationId xmlns:a16="http://schemas.microsoft.com/office/drawing/2014/main" id="{3DB0DE7C-BF6D-4059-94C4-FD4D6E7BA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497041" y="6299934"/>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Freeform 31">
              <a:extLst>
                <a:ext uri="{FF2B5EF4-FFF2-40B4-BE49-F238E27FC236}">
                  <a16:creationId xmlns:a16="http://schemas.microsoft.com/office/drawing/2014/main" id="{5B58E23E-6D06-4F24-B6F8-98AE632C2A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207517" y="633698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2">
              <a:extLst>
                <a:ext uri="{FF2B5EF4-FFF2-40B4-BE49-F238E27FC236}">
                  <a16:creationId xmlns:a16="http://schemas.microsoft.com/office/drawing/2014/main" id="{7D87D95A-4B48-4140-BB5C-9A33AACBFA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094795" y="6039831"/>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33">
              <a:extLst>
                <a:ext uri="{FF2B5EF4-FFF2-40B4-BE49-F238E27FC236}">
                  <a16:creationId xmlns:a16="http://schemas.microsoft.com/office/drawing/2014/main" id="{6D78BEA4-B995-4BEC-A3B4-C580D646AD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015443" y="608879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Freeform 34">
              <a:extLst>
                <a:ext uri="{FF2B5EF4-FFF2-40B4-BE49-F238E27FC236}">
                  <a16:creationId xmlns:a16="http://schemas.microsoft.com/office/drawing/2014/main" id="{C075F1AC-7155-4487-8B7A-0C74E2C65D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022051" y="607981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Freeform 35">
              <a:extLst>
                <a:ext uri="{FF2B5EF4-FFF2-40B4-BE49-F238E27FC236}">
                  <a16:creationId xmlns:a16="http://schemas.microsoft.com/office/drawing/2014/main" id="{2923812A-0930-464A-B863-8232CDF9BE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806684" y="6076799"/>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Freeform 36">
              <a:extLst>
                <a:ext uri="{FF2B5EF4-FFF2-40B4-BE49-F238E27FC236}">
                  <a16:creationId xmlns:a16="http://schemas.microsoft.com/office/drawing/2014/main" id="{5B22D5AF-1F95-4943-ADBD-50BF0DDC9B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345904" y="6043095"/>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37">
              <a:extLst>
                <a:ext uri="{FF2B5EF4-FFF2-40B4-BE49-F238E27FC236}">
                  <a16:creationId xmlns:a16="http://schemas.microsoft.com/office/drawing/2014/main" id="{09709304-5160-4325-BE4E-F970450FA8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337604" y="6030855"/>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Freeform 38">
              <a:extLst>
                <a:ext uri="{FF2B5EF4-FFF2-40B4-BE49-F238E27FC236}">
                  <a16:creationId xmlns:a16="http://schemas.microsoft.com/office/drawing/2014/main" id="{6086BD94-D139-4DEE-9FB6-849360DABF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517418" y="6070840"/>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Freeform 39">
              <a:extLst>
                <a:ext uri="{FF2B5EF4-FFF2-40B4-BE49-F238E27FC236}">
                  <a16:creationId xmlns:a16="http://schemas.microsoft.com/office/drawing/2014/main" id="{84B8A4B1-C709-4864-851E-6A76DE4E52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268404" y="6058600"/>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Freeform 40">
              <a:extLst>
                <a:ext uri="{FF2B5EF4-FFF2-40B4-BE49-F238E27FC236}">
                  <a16:creationId xmlns:a16="http://schemas.microsoft.com/office/drawing/2014/main" id="{51183B3E-65BA-45BB-9238-E5553DA7E2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809931" y="6055336"/>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Freeform 41">
              <a:extLst>
                <a:ext uri="{FF2B5EF4-FFF2-40B4-BE49-F238E27FC236}">
                  <a16:creationId xmlns:a16="http://schemas.microsoft.com/office/drawing/2014/main" id="{B456CBC6-D8DB-4226-8743-8355D0C1E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126136" y="6055335"/>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Freeform 42">
              <a:extLst>
                <a:ext uri="{FF2B5EF4-FFF2-40B4-BE49-F238E27FC236}">
                  <a16:creationId xmlns:a16="http://schemas.microsoft.com/office/drawing/2014/main" id="{2A43AE63-9201-415C-A88E-C52685BF9A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798736" y="6034119"/>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44">
              <a:extLst>
                <a:ext uri="{FF2B5EF4-FFF2-40B4-BE49-F238E27FC236}">
                  <a16:creationId xmlns:a16="http://schemas.microsoft.com/office/drawing/2014/main" id="{0BB8C75E-6B9A-4E95-85CF-ACD2D2AD2B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327374" y="603738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Freeform 45">
              <a:extLst>
                <a:ext uri="{FF2B5EF4-FFF2-40B4-BE49-F238E27FC236}">
                  <a16:creationId xmlns:a16="http://schemas.microsoft.com/office/drawing/2014/main" id="{F593E6EC-FB46-40CB-825C-C1305B1FB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555926" y="6012902"/>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Freeform 46">
              <a:extLst>
                <a:ext uri="{FF2B5EF4-FFF2-40B4-BE49-F238E27FC236}">
                  <a16:creationId xmlns:a16="http://schemas.microsoft.com/office/drawing/2014/main" id="{517F36F0-8630-4831-9057-6CA9B217B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583957" y="606104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Freeform 47">
              <a:extLst>
                <a:ext uri="{FF2B5EF4-FFF2-40B4-BE49-F238E27FC236}">
                  <a16:creationId xmlns:a16="http://schemas.microsoft.com/office/drawing/2014/main" id="{9614B5E6-3CE1-465E-8381-646179E1B1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553346" y="6034118"/>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48">
              <a:extLst>
                <a:ext uri="{FF2B5EF4-FFF2-40B4-BE49-F238E27FC236}">
                  <a16:creationId xmlns:a16="http://schemas.microsoft.com/office/drawing/2014/main" id="{5A40C31A-16AE-42C0-AC3B-52DCA2F5A2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804575" y="6052072"/>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49">
              <a:extLst>
                <a:ext uri="{FF2B5EF4-FFF2-40B4-BE49-F238E27FC236}">
                  <a16:creationId xmlns:a16="http://schemas.microsoft.com/office/drawing/2014/main" id="{CE95CDB5-B8FA-431B-B9BE-7791AD92C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903707" y="6016166"/>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pic>
        <p:nvPicPr>
          <p:cNvPr id="6146" name="Picture 2" descr="Image result for hadassah academic college logo">
            <a:extLst>
              <a:ext uri="{FF2B5EF4-FFF2-40B4-BE49-F238E27FC236}">
                <a16:creationId xmlns:a16="http://schemas.microsoft.com/office/drawing/2014/main" id="{1DB60D3B-9068-989A-C1E6-FD0C62516C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581532"/>
            <a:ext cx="179070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000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469E-1F91-4773-29A0-4C1C6A6DA47D}"/>
              </a:ext>
            </a:extLst>
          </p:cNvPr>
          <p:cNvSpPr>
            <a:spLocks noGrp="1"/>
          </p:cNvSpPr>
          <p:nvPr>
            <p:ph type="title"/>
          </p:nvPr>
        </p:nvSpPr>
        <p:spPr/>
        <p:txBody>
          <a:bodyPr/>
          <a:lstStyle/>
          <a:p>
            <a:r>
              <a:rPr lang="en-US" dirty="0"/>
              <a:t>Items profile</a:t>
            </a:r>
            <a:endParaRPr lang="en-IL" dirty="0"/>
          </a:p>
        </p:txBody>
      </p:sp>
      <p:sp>
        <p:nvSpPr>
          <p:cNvPr id="3" name="Content Placeholder 2">
            <a:extLst>
              <a:ext uri="{FF2B5EF4-FFF2-40B4-BE49-F238E27FC236}">
                <a16:creationId xmlns:a16="http://schemas.microsoft.com/office/drawing/2014/main" id="{ECE5BABC-AF13-4CA4-95A8-F22C89036C5F}"/>
              </a:ext>
            </a:extLst>
          </p:cNvPr>
          <p:cNvSpPr>
            <a:spLocks noGrp="1"/>
          </p:cNvSpPr>
          <p:nvPr>
            <p:ph idx="1"/>
          </p:nvPr>
        </p:nvSpPr>
        <p:spPr>
          <a:xfrm>
            <a:off x="808591" y="2290396"/>
            <a:ext cx="9634011" cy="3733178"/>
          </a:xfrm>
        </p:spPr>
        <p:txBody>
          <a:bodyPr>
            <a:normAutofit/>
          </a:bodyPr>
          <a:lstStyle/>
          <a:p>
            <a:r>
              <a:rPr lang="en-US" dirty="0"/>
              <a:t>Each item has multiple features, we can build a profile of features for each item.</a:t>
            </a:r>
            <a:endParaRPr lang="he-IL" dirty="0"/>
          </a:p>
          <a:p>
            <a:pPr marL="0" indent="0">
              <a:buNone/>
            </a:pPr>
            <a:endParaRPr lang="en-US" dirty="0"/>
          </a:p>
          <a:p>
            <a:r>
              <a:rPr lang="en-US" dirty="0"/>
              <a:t>Genre could be specified as a feature, but it is preferred not to use it.</a:t>
            </a:r>
            <a:endParaRPr lang="he-IL" dirty="0"/>
          </a:p>
          <a:p>
            <a:endParaRPr lang="en-US" dirty="0"/>
          </a:p>
          <a:p>
            <a:r>
              <a:rPr lang="en-US" dirty="0"/>
              <a:t>features for items could also be obtained from available data entered by hand from the creator of the item.</a:t>
            </a:r>
          </a:p>
        </p:txBody>
      </p:sp>
      <p:pic>
        <p:nvPicPr>
          <p:cNvPr id="5" name="Picture 4">
            <a:extLst>
              <a:ext uri="{FF2B5EF4-FFF2-40B4-BE49-F238E27FC236}">
                <a16:creationId xmlns:a16="http://schemas.microsoft.com/office/drawing/2014/main" id="{7C767826-875E-3E5B-ACD4-B0326CFE074D}"/>
              </a:ext>
            </a:extLst>
          </p:cNvPr>
          <p:cNvPicPr>
            <a:picLocks noChangeAspect="1"/>
          </p:cNvPicPr>
          <p:nvPr/>
        </p:nvPicPr>
        <p:blipFill>
          <a:blip r:embed="rId2"/>
          <a:stretch>
            <a:fillRect/>
          </a:stretch>
        </p:blipFill>
        <p:spPr>
          <a:xfrm>
            <a:off x="4731855" y="893065"/>
            <a:ext cx="1361661" cy="918362"/>
          </a:xfrm>
          <a:prstGeom prst="rect">
            <a:avLst/>
          </a:prstGeom>
        </p:spPr>
      </p:pic>
      <p:pic>
        <p:nvPicPr>
          <p:cNvPr id="7" name="Picture 6">
            <a:extLst>
              <a:ext uri="{FF2B5EF4-FFF2-40B4-BE49-F238E27FC236}">
                <a16:creationId xmlns:a16="http://schemas.microsoft.com/office/drawing/2014/main" id="{295B879C-0A6E-9468-2137-979540C8512E}"/>
              </a:ext>
            </a:extLst>
          </p:cNvPr>
          <p:cNvPicPr>
            <a:picLocks noChangeAspect="1"/>
          </p:cNvPicPr>
          <p:nvPr/>
        </p:nvPicPr>
        <p:blipFill>
          <a:blip r:embed="rId3"/>
          <a:stretch>
            <a:fillRect/>
          </a:stretch>
        </p:blipFill>
        <p:spPr>
          <a:xfrm>
            <a:off x="6400092" y="253540"/>
            <a:ext cx="1490869" cy="1031026"/>
          </a:xfrm>
          <a:prstGeom prst="rect">
            <a:avLst/>
          </a:prstGeom>
        </p:spPr>
      </p:pic>
      <p:pic>
        <p:nvPicPr>
          <p:cNvPr id="11" name="Picture 10">
            <a:extLst>
              <a:ext uri="{FF2B5EF4-FFF2-40B4-BE49-F238E27FC236}">
                <a16:creationId xmlns:a16="http://schemas.microsoft.com/office/drawing/2014/main" id="{72EBC3DE-4EF1-BCD4-8EC6-3485D0FA6C30}"/>
              </a:ext>
            </a:extLst>
          </p:cNvPr>
          <p:cNvPicPr>
            <a:picLocks noChangeAspect="1"/>
          </p:cNvPicPr>
          <p:nvPr/>
        </p:nvPicPr>
        <p:blipFill>
          <a:blip r:embed="rId4"/>
          <a:stretch>
            <a:fillRect/>
          </a:stretch>
        </p:blipFill>
        <p:spPr>
          <a:xfrm>
            <a:off x="8197537" y="893065"/>
            <a:ext cx="1388759" cy="1063487"/>
          </a:xfrm>
          <a:prstGeom prst="rect">
            <a:avLst/>
          </a:prstGeom>
        </p:spPr>
      </p:pic>
      <p:pic>
        <p:nvPicPr>
          <p:cNvPr id="3076" name="Picture 4" descr="Free Transparent Clothing Pics, Download Free Transparent Clothing Pics png  images, Free ClipArts on Clipart Library">
            <a:extLst>
              <a:ext uri="{FF2B5EF4-FFF2-40B4-BE49-F238E27FC236}">
                <a16:creationId xmlns:a16="http://schemas.microsoft.com/office/drawing/2014/main" id="{E0B83589-78B2-C707-6374-20DA541485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3378" y="253541"/>
            <a:ext cx="1361661" cy="103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721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7BA76-568E-51CF-9022-25C38C81B7B2}"/>
              </a:ext>
            </a:extLst>
          </p:cNvPr>
          <p:cNvSpPr>
            <a:spLocks noGrp="1"/>
          </p:cNvSpPr>
          <p:nvPr>
            <p:ph type="title"/>
          </p:nvPr>
        </p:nvSpPr>
        <p:spPr/>
        <p:txBody>
          <a:bodyPr/>
          <a:lstStyle/>
          <a:p>
            <a:r>
              <a:rPr lang="en-US" dirty="0"/>
              <a:t>           Items lacking features</a:t>
            </a:r>
            <a:endParaRPr lang="en-IL" dirty="0"/>
          </a:p>
        </p:txBody>
      </p:sp>
      <p:sp>
        <p:nvSpPr>
          <p:cNvPr id="3" name="Content Placeholder 2">
            <a:extLst>
              <a:ext uri="{FF2B5EF4-FFF2-40B4-BE49-F238E27FC236}">
                <a16:creationId xmlns:a16="http://schemas.microsoft.com/office/drawing/2014/main" id="{671F9647-866C-B9C8-AA12-0A1A5AF93398}"/>
              </a:ext>
            </a:extLst>
          </p:cNvPr>
          <p:cNvSpPr>
            <a:spLocks noGrp="1"/>
          </p:cNvSpPr>
          <p:nvPr>
            <p:ph idx="1"/>
          </p:nvPr>
        </p:nvSpPr>
        <p:spPr>
          <a:xfrm>
            <a:off x="771939" y="2166400"/>
            <a:ext cx="9634011" cy="4351338"/>
          </a:xfrm>
        </p:spPr>
        <p:txBody>
          <a:bodyPr/>
          <a:lstStyle/>
          <a:p>
            <a:r>
              <a:rPr lang="en-US" dirty="0"/>
              <a:t>Not all items could have features obtained easily such as documents and images.</a:t>
            </a:r>
          </a:p>
          <a:p>
            <a:r>
              <a:rPr lang="en-US" dirty="0"/>
              <a:t>Recommendation systems can’t read all documents, especially when documents are published daily, and compare them with others. </a:t>
            </a:r>
          </a:p>
          <a:p>
            <a:r>
              <a:rPr lang="en-US" dirty="0"/>
              <a:t>While Images data structure is basically an array of pixels, each pixel representing a color, the only data we can extract is the color of an image which is not very helpful for recommendation systems. </a:t>
            </a:r>
          </a:p>
          <a:p>
            <a:endParaRPr lang="en-IL" dirty="0"/>
          </a:p>
        </p:txBody>
      </p:sp>
      <p:pic>
        <p:nvPicPr>
          <p:cNvPr id="4098" name="Picture 2" descr="How to Extract IMG files on Windows 10 and Mac">
            <a:extLst>
              <a:ext uri="{FF2B5EF4-FFF2-40B4-BE49-F238E27FC236}">
                <a16:creationId xmlns:a16="http://schemas.microsoft.com/office/drawing/2014/main" id="{CB88B9D1-9B28-84E6-F339-8E4A5123CB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8565" y="496944"/>
            <a:ext cx="1639957" cy="13914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82DBFEE-02CE-108D-F88C-B102BFD37038}"/>
              </a:ext>
            </a:extLst>
          </p:cNvPr>
          <p:cNvPicPr>
            <a:picLocks noChangeAspect="1"/>
          </p:cNvPicPr>
          <p:nvPr/>
        </p:nvPicPr>
        <p:blipFill>
          <a:blip r:embed="rId3"/>
          <a:stretch>
            <a:fillRect/>
          </a:stretch>
        </p:blipFill>
        <p:spPr>
          <a:xfrm>
            <a:off x="771939" y="486991"/>
            <a:ext cx="1639958" cy="1391478"/>
          </a:xfrm>
          <a:prstGeom prst="rect">
            <a:avLst/>
          </a:prstGeom>
        </p:spPr>
      </p:pic>
    </p:spTree>
    <p:extLst>
      <p:ext uri="{BB962C8B-B14F-4D97-AF65-F5344CB8AC3E}">
        <p14:creationId xmlns:p14="http://schemas.microsoft.com/office/powerpoint/2010/main" val="2407005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D6700-7F98-5572-4B5D-2DE098B02636}"/>
              </a:ext>
            </a:extLst>
          </p:cNvPr>
          <p:cNvSpPr>
            <a:spLocks noGrp="1"/>
          </p:cNvSpPr>
          <p:nvPr>
            <p:ph type="title"/>
          </p:nvPr>
        </p:nvSpPr>
        <p:spPr/>
        <p:txBody>
          <a:bodyPr/>
          <a:lstStyle/>
          <a:p>
            <a:r>
              <a:rPr lang="en-US" dirty="0"/>
              <a:t>Discovering features for images</a:t>
            </a:r>
            <a:endParaRPr lang="en-IL" dirty="0"/>
          </a:p>
        </p:txBody>
      </p:sp>
      <p:sp>
        <p:nvSpPr>
          <p:cNvPr id="3" name="Content Placeholder 2">
            <a:extLst>
              <a:ext uri="{FF2B5EF4-FFF2-40B4-BE49-F238E27FC236}">
                <a16:creationId xmlns:a16="http://schemas.microsoft.com/office/drawing/2014/main" id="{FAC5CE7D-5A87-0BEE-70BC-2053D768C1A0}"/>
              </a:ext>
            </a:extLst>
          </p:cNvPr>
          <p:cNvSpPr>
            <a:spLocks noGrp="1"/>
          </p:cNvSpPr>
          <p:nvPr>
            <p:ph idx="1"/>
          </p:nvPr>
        </p:nvSpPr>
        <p:spPr>
          <a:xfrm>
            <a:off x="1069847" y="2003742"/>
            <a:ext cx="9634011" cy="4351338"/>
          </a:xfrm>
        </p:spPr>
        <p:txBody>
          <a:bodyPr/>
          <a:lstStyle/>
          <a:p>
            <a:r>
              <a:rPr lang="en-US" dirty="0"/>
              <a:t>As mentioned before images are arrays of pixels it is difficult to determine features defining images. </a:t>
            </a:r>
          </a:p>
          <a:p>
            <a:r>
              <a:rPr lang="en-US" dirty="0"/>
              <a:t>The most suitable way is to describe image features by tags. The purpose of this tagging is to provide meaningful comments about a certain image that we can count on as a feature. </a:t>
            </a:r>
          </a:p>
          <a:p>
            <a:r>
              <a:rPr lang="en-US" dirty="0"/>
              <a:t>The tags are given by the creators of this image or even by users, however, we can’t depend on users to give these tags since it requires their own effort.</a:t>
            </a:r>
          </a:p>
          <a:p>
            <a:r>
              <a:rPr lang="en-US" dirty="0"/>
              <a:t> Using these tags, we can recommend images that have similar topics.</a:t>
            </a:r>
            <a:endParaRPr lang="en-IL" dirty="0"/>
          </a:p>
        </p:txBody>
      </p:sp>
      <p:pic>
        <p:nvPicPr>
          <p:cNvPr id="5" name="Picture 4">
            <a:extLst>
              <a:ext uri="{FF2B5EF4-FFF2-40B4-BE49-F238E27FC236}">
                <a16:creationId xmlns:a16="http://schemas.microsoft.com/office/drawing/2014/main" id="{1C7F6DD6-5971-CD21-2DD0-74EFBF34C038}"/>
              </a:ext>
            </a:extLst>
          </p:cNvPr>
          <p:cNvPicPr>
            <a:picLocks noChangeAspect="1"/>
          </p:cNvPicPr>
          <p:nvPr/>
        </p:nvPicPr>
        <p:blipFill>
          <a:blip r:embed="rId2"/>
          <a:stretch>
            <a:fillRect/>
          </a:stretch>
        </p:blipFill>
        <p:spPr>
          <a:xfrm>
            <a:off x="9067800" y="69574"/>
            <a:ext cx="1954699" cy="1897544"/>
          </a:xfrm>
          <a:prstGeom prst="rect">
            <a:avLst/>
          </a:prstGeom>
        </p:spPr>
      </p:pic>
    </p:spTree>
    <p:extLst>
      <p:ext uri="{BB962C8B-B14F-4D97-AF65-F5344CB8AC3E}">
        <p14:creationId xmlns:p14="http://schemas.microsoft.com/office/powerpoint/2010/main" val="2275914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E1119-08EE-32A2-CA15-29F4B1D4D6AC}"/>
              </a:ext>
            </a:extLst>
          </p:cNvPr>
          <p:cNvSpPr>
            <a:spLocks noGrp="1"/>
          </p:cNvSpPr>
          <p:nvPr>
            <p:ph type="title"/>
          </p:nvPr>
        </p:nvSpPr>
        <p:spPr>
          <a:xfrm>
            <a:off x="1069848" y="0"/>
            <a:ext cx="9634011" cy="980387"/>
          </a:xfrm>
        </p:spPr>
        <p:txBody>
          <a:bodyPr/>
          <a:lstStyle/>
          <a:p>
            <a:r>
              <a:rPr lang="en-US" dirty="0"/>
              <a:t>Discovering features of documents</a:t>
            </a:r>
            <a:endParaRPr lang="en-IL" dirty="0"/>
          </a:p>
        </p:txBody>
      </p:sp>
      <p:graphicFrame>
        <p:nvGraphicFramePr>
          <p:cNvPr id="5" name="Content Placeholder 2">
            <a:extLst>
              <a:ext uri="{FF2B5EF4-FFF2-40B4-BE49-F238E27FC236}">
                <a16:creationId xmlns:a16="http://schemas.microsoft.com/office/drawing/2014/main" id="{5C76BE19-E052-4D0B-903E-B98D9AB6E63F}"/>
              </a:ext>
            </a:extLst>
          </p:cNvPr>
          <p:cNvGraphicFramePr>
            <a:graphicFrameLocks noGrp="1"/>
          </p:cNvGraphicFramePr>
          <p:nvPr>
            <p:ph idx="1"/>
            <p:extLst>
              <p:ext uri="{D42A27DB-BD31-4B8C-83A1-F6EECF244321}">
                <p14:modId xmlns:p14="http://schemas.microsoft.com/office/powerpoint/2010/main" val="614435674"/>
              </p:ext>
            </p:extLst>
          </p:nvPr>
        </p:nvGraphicFramePr>
        <p:xfrm>
          <a:off x="815325" y="1352939"/>
          <a:ext cx="9634011" cy="49638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7888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7B105-57A0-E8C7-A76D-EFB310340C39}"/>
              </a:ext>
            </a:extLst>
          </p:cNvPr>
          <p:cNvSpPr>
            <a:spLocks noGrp="1"/>
          </p:cNvSpPr>
          <p:nvPr>
            <p:ph type="title"/>
          </p:nvPr>
        </p:nvSpPr>
        <p:spPr>
          <a:xfrm>
            <a:off x="679594" y="315432"/>
            <a:ext cx="10786474" cy="1325563"/>
          </a:xfrm>
        </p:spPr>
        <p:txBody>
          <a:bodyPr>
            <a:normAutofit/>
          </a:bodyPr>
          <a:lstStyle/>
          <a:p>
            <a:r>
              <a:rPr lang="en-US" dirty="0"/>
              <a:t>TF.IDF </a:t>
            </a:r>
            <a:r>
              <a:rPr lang="en-US" sz="2400" dirty="0"/>
              <a:t>Term Frequency-Inverse Document Frequency</a:t>
            </a:r>
            <a:endParaRPr lang="en-IL" sz="2400" dirty="0"/>
          </a:p>
        </p:txBody>
      </p:sp>
      <p:pic>
        <p:nvPicPr>
          <p:cNvPr id="5" name="Content Placeholder 4">
            <a:extLst>
              <a:ext uri="{FF2B5EF4-FFF2-40B4-BE49-F238E27FC236}">
                <a16:creationId xmlns:a16="http://schemas.microsoft.com/office/drawing/2014/main" id="{937AE744-B7FD-F6DE-B2C7-11591F350521}"/>
              </a:ext>
            </a:extLst>
          </p:cNvPr>
          <p:cNvPicPr>
            <a:picLocks noGrp="1" noChangeAspect="1"/>
          </p:cNvPicPr>
          <p:nvPr>
            <p:ph idx="1"/>
          </p:nvPr>
        </p:nvPicPr>
        <p:blipFill>
          <a:blip r:embed="rId2"/>
          <a:stretch>
            <a:fillRect/>
          </a:stretch>
        </p:blipFill>
        <p:spPr>
          <a:xfrm>
            <a:off x="3617166" y="2417151"/>
            <a:ext cx="2484335" cy="906859"/>
          </a:xfrm>
        </p:spPr>
      </p:pic>
      <p:pic>
        <p:nvPicPr>
          <p:cNvPr id="7" name="Picture 6">
            <a:extLst>
              <a:ext uri="{FF2B5EF4-FFF2-40B4-BE49-F238E27FC236}">
                <a16:creationId xmlns:a16="http://schemas.microsoft.com/office/drawing/2014/main" id="{17FF3FDD-F3DE-6A75-D24E-83CDEE4CC9B0}"/>
              </a:ext>
            </a:extLst>
          </p:cNvPr>
          <p:cNvPicPr>
            <a:picLocks noChangeAspect="1"/>
          </p:cNvPicPr>
          <p:nvPr/>
        </p:nvPicPr>
        <p:blipFill>
          <a:blip r:embed="rId3"/>
          <a:stretch>
            <a:fillRect/>
          </a:stretch>
        </p:blipFill>
        <p:spPr>
          <a:xfrm>
            <a:off x="6736727" y="2745903"/>
            <a:ext cx="2118544" cy="426757"/>
          </a:xfrm>
          <a:prstGeom prst="rect">
            <a:avLst/>
          </a:prstGeom>
        </p:spPr>
      </p:pic>
      <p:pic>
        <p:nvPicPr>
          <p:cNvPr id="9" name="Picture 8">
            <a:extLst>
              <a:ext uri="{FF2B5EF4-FFF2-40B4-BE49-F238E27FC236}">
                <a16:creationId xmlns:a16="http://schemas.microsoft.com/office/drawing/2014/main" id="{F95D8965-69E7-9F08-FA33-F21754803FDB}"/>
              </a:ext>
            </a:extLst>
          </p:cNvPr>
          <p:cNvPicPr>
            <a:picLocks noChangeAspect="1"/>
          </p:cNvPicPr>
          <p:nvPr/>
        </p:nvPicPr>
        <p:blipFill>
          <a:blip r:embed="rId4"/>
          <a:stretch>
            <a:fillRect/>
          </a:stretch>
        </p:blipFill>
        <p:spPr>
          <a:xfrm>
            <a:off x="5801127" y="5287024"/>
            <a:ext cx="1871295" cy="400109"/>
          </a:xfrm>
          <a:prstGeom prst="rect">
            <a:avLst/>
          </a:prstGeom>
        </p:spPr>
      </p:pic>
      <p:pic>
        <p:nvPicPr>
          <p:cNvPr id="11" name="Picture 10">
            <a:extLst>
              <a:ext uri="{FF2B5EF4-FFF2-40B4-BE49-F238E27FC236}">
                <a16:creationId xmlns:a16="http://schemas.microsoft.com/office/drawing/2014/main" id="{942DF456-7331-71BD-8AA9-B64A2F5FAF6F}"/>
              </a:ext>
            </a:extLst>
          </p:cNvPr>
          <p:cNvPicPr>
            <a:picLocks noChangeAspect="1"/>
          </p:cNvPicPr>
          <p:nvPr/>
        </p:nvPicPr>
        <p:blipFill>
          <a:blip r:embed="rId5"/>
          <a:stretch>
            <a:fillRect/>
          </a:stretch>
        </p:blipFill>
        <p:spPr>
          <a:xfrm>
            <a:off x="4333278" y="5267013"/>
            <a:ext cx="1197387" cy="321986"/>
          </a:xfrm>
          <a:prstGeom prst="rect">
            <a:avLst/>
          </a:prstGeom>
        </p:spPr>
      </p:pic>
      <p:sp>
        <p:nvSpPr>
          <p:cNvPr id="12" name="TextBox 11">
            <a:extLst>
              <a:ext uri="{FF2B5EF4-FFF2-40B4-BE49-F238E27FC236}">
                <a16:creationId xmlns:a16="http://schemas.microsoft.com/office/drawing/2014/main" id="{8932D15E-8B06-BC66-2C5A-15E0F600DF74}"/>
              </a:ext>
            </a:extLst>
          </p:cNvPr>
          <p:cNvSpPr txBox="1"/>
          <p:nvPr/>
        </p:nvSpPr>
        <p:spPr>
          <a:xfrm>
            <a:off x="5530664" y="5227951"/>
            <a:ext cx="565335" cy="400110"/>
          </a:xfrm>
          <a:prstGeom prst="rect">
            <a:avLst/>
          </a:prstGeom>
          <a:noFill/>
        </p:spPr>
        <p:txBody>
          <a:bodyPr wrap="square" rtlCol="0">
            <a:spAutoFit/>
          </a:bodyPr>
          <a:lstStyle/>
          <a:p>
            <a:r>
              <a:rPr lang="en-US" sz="2000" dirty="0"/>
              <a:t>=</a:t>
            </a:r>
            <a:endParaRPr lang="en-IL" sz="2000" dirty="0"/>
          </a:p>
        </p:txBody>
      </p:sp>
      <p:sp>
        <p:nvSpPr>
          <p:cNvPr id="13" name="TextBox 12">
            <a:extLst>
              <a:ext uri="{FF2B5EF4-FFF2-40B4-BE49-F238E27FC236}">
                <a16:creationId xmlns:a16="http://schemas.microsoft.com/office/drawing/2014/main" id="{CCD8141B-73D4-19B4-8397-BC401F190106}"/>
              </a:ext>
            </a:extLst>
          </p:cNvPr>
          <p:cNvSpPr txBox="1"/>
          <p:nvPr/>
        </p:nvSpPr>
        <p:spPr>
          <a:xfrm>
            <a:off x="679594" y="1765748"/>
            <a:ext cx="3377976" cy="338554"/>
          </a:xfrm>
          <a:prstGeom prst="rect">
            <a:avLst/>
          </a:prstGeom>
          <a:noFill/>
        </p:spPr>
        <p:txBody>
          <a:bodyPr wrap="none" rtlCol="0">
            <a:spAutoFit/>
          </a:bodyPr>
          <a:lstStyle/>
          <a:p>
            <a:r>
              <a:rPr lang="en-US" sz="1600" dirty="0"/>
              <a:t>Frequency of word I in document j</a:t>
            </a:r>
            <a:endParaRPr lang="en-IL" sz="1600" dirty="0"/>
          </a:p>
        </p:txBody>
      </p:sp>
      <p:sp>
        <p:nvSpPr>
          <p:cNvPr id="14" name="TextBox 13">
            <a:extLst>
              <a:ext uri="{FF2B5EF4-FFF2-40B4-BE49-F238E27FC236}">
                <a16:creationId xmlns:a16="http://schemas.microsoft.com/office/drawing/2014/main" id="{A00979D1-69E6-3595-7ECF-DB37CE6B36CD}"/>
              </a:ext>
            </a:extLst>
          </p:cNvPr>
          <p:cNvSpPr txBox="1"/>
          <p:nvPr/>
        </p:nvSpPr>
        <p:spPr>
          <a:xfrm>
            <a:off x="365229" y="3650459"/>
            <a:ext cx="4006706" cy="584775"/>
          </a:xfrm>
          <a:prstGeom prst="rect">
            <a:avLst/>
          </a:prstGeom>
          <a:noFill/>
        </p:spPr>
        <p:txBody>
          <a:bodyPr wrap="square" rtlCol="0">
            <a:spAutoFit/>
          </a:bodyPr>
          <a:lstStyle/>
          <a:p>
            <a:r>
              <a:rPr lang="en-US" sz="1600" dirty="0"/>
              <a:t>The maximum number of occurrences</a:t>
            </a:r>
          </a:p>
          <a:p>
            <a:r>
              <a:rPr lang="en-US" sz="1600" dirty="0"/>
              <a:t> of any term in the same document</a:t>
            </a:r>
            <a:endParaRPr lang="en-IL" sz="1600" dirty="0"/>
          </a:p>
        </p:txBody>
      </p:sp>
      <p:sp>
        <p:nvSpPr>
          <p:cNvPr id="15" name="TextBox 14">
            <a:extLst>
              <a:ext uri="{FF2B5EF4-FFF2-40B4-BE49-F238E27FC236}">
                <a16:creationId xmlns:a16="http://schemas.microsoft.com/office/drawing/2014/main" id="{82A3C191-0917-FAD9-BCDF-EB1C7791B63B}"/>
              </a:ext>
            </a:extLst>
          </p:cNvPr>
          <p:cNvSpPr txBox="1"/>
          <p:nvPr/>
        </p:nvSpPr>
        <p:spPr>
          <a:xfrm>
            <a:off x="7883873" y="1765748"/>
            <a:ext cx="3078215" cy="338554"/>
          </a:xfrm>
          <a:prstGeom prst="rect">
            <a:avLst/>
          </a:prstGeom>
          <a:noFill/>
        </p:spPr>
        <p:txBody>
          <a:bodyPr wrap="none" rtlCol="0">
            <a:spAutoFit/>
          </a:bodyPr>
          <a:lstStyle/>
          <a:p>
            <a:r>
              <a:rPr lang="en-US" sz="1600" dirty="0"/>
              <a:t>N is the number of documents </a:t>
            </a:r>
            <a:endParaRPr lang="en-IL" sz="1600" dirty="0"/>
          </a:p>
        </p:txBody>
      </p:sp>
      <p:sp>
        <p:nvSpPr>
          <p:cNvPr id="16" name="TextBox 15">
            <a:extLst>
              <a:ext uri="{FF2B5EF4-FFF2-40B4-BE49-F238E27FC236}">
                <a16:creationId xmlns:a16="http://schemas.microsoft.com/office/drawing/2014/main" id="{EBA9480E-A59A-0610-5A6A-C9CC324410D8}"/>
              </a:ext>
            </a:extLst>
          </p:cNvPr>
          <p:cNvSpPr txBox="1"/>
          <p:nvPr/>
        </p:nvSpPr>
        <p:spPr>
          <a:xfrm>
            <a:off x="6096000" y="3573515"/>
            <a:ext cx="4529510" cy="338554"/>
          </a:xfrm>
          <a:prstGeom prst="rect">
            <a:avLst/>
          </a:prstGeom>
          <a:noFill/>
        </p:spPr>
        <p:txBody>
          <a:bodyPr wrap="none" rtlCol="0">
            <a:spAutoFit/>
          </a:bodyPr>
          <a:lstStyle/>
          <a:p>
            <a:r>
              <a:rPr lang="en-US" sz="1600" dirty="0"/>
              <a:t>Ni number of documents the word occurred in</a:t>
            </a:r>
            <a:endParaRPr lang="en-IL" sz="1600" dirty="0"/>
          </a:p>
        </p:txBody>
      </p:sp>
      <p:cxnSp>
        <p:nvCxnSpPr>
          <p:cNvPr id="18" name="Straight Arrow Connector 17">
            <a:extLst>
              <a:ext uri="{FF2B5EF4-FFF2-40B4-BE49-F238E27FC236}">
                <a16:creationId xmlns:a16="http://schemas.microsoft.com/office/drawing/2014/main" id="{D0C883F1-5F52-DE63-136D-89FB69E6241C}"/>
              </a:ext>
            </a:extLst>
          </p:cNvPr>
          <p:cNvCxnSpPr>
            <a:cxnSpLocks/>
            <a:stCxn id="13" idx="2"/>
          </p:cNvCxnSpPr>
          <p:nvPr/>
        </p:nvCxnSpPr>
        <p:spPr>
          <a:xfrm>
            <a:off x="2368582" y="2104302"/>
            <a:ext cx="2605827" cy="58145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AF20DFA-4B14-DE31-84C5-8E61FC6D3B06}"/>
              </a:ext>
            </a:extLst>
          </p:cNvPr>
          <p:cNvCxnSpPr>
            <a:cxnSpLocks/>
            <a:endCxn id="5" idx="2"/>
          </p:cNvCxnSpPr>
          <p:nvPr/>
        </p:nvCxnSpPr>
        <p:spPr>
          <a:xfrm flipV="1">
            <a:off x="2371790" y="3324010"/>
            <a:ext cx="2487544" cy="33324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0DB4F6B-A322-6A5C-7DE0-465C934B6B00}"/>
              </a:ext>
            </a:extLst>
          </p:cNvPr>
          <p:cNvCxnSpPr>
            <a:stCxn id="16" idx="0"/>
          </p:cNvCxnSpPr>
          <p:nvPr/>
        </p:nvCxnSpPr>
        <p:spPr>
          <a:xfrm flipV="1">
            <a:off x="8360755" y="3172660"/>
            <a:ext cx="273151" cy="40085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8A3CFAA-B588-0863-A504-C0E032BE4AE6}"/>
              </a:ext>
            </a:extLst>
          </p:cNvPr>
          <p:cNvCxnSpPr>
            <a:stCxn id="15" idx="2"/>
          </p:cNvCxnSpPr>
          <p:nvPr/>
        </p:nvCxnSpPr>
        <p:spPr>
          <a:xfrm flipH="1">
            <a:off x="8382000" y="2104302"/>
            <a:ext cx="1040981" cy="76627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4AB4D9E-94F8-A567-38C5-27B6415F2432}"/>
              </a:ext>
            </a:extLst>
          </p:cNvPr>
          <p:cNvSpPr txBox="1"/>
          <p:nvPr/>
        </p:nvSpPr>
        <p:spPr>
          <a:xfrm>
            <a:off x="3442567" y="2516706"/>
            <a:ext cx="6097554" cy="369332"/>
          </a:xfrm>
          <a:prstGeom prst="rect">
            <a:avLst/>
          </a:prstGeom>
          <a:noFill/>
        </p:spPr>
        <p:txBody>
          <a:bodyPr wrap="square">
            <a:spAutoFit/>
          </a:bodyPr>
          <a:lstStyle/>
          <a:p>
            <a:r>
              <a:rPr lang="en-US" dirty="0"/>
              <a:t>**</a:t>
            </a:r>
            <a:endParaRPr lang="en-IL" dirty="0"/>
          </a:p>
        </p:txBody>
      </p:sp>
    </p:spTree>
    <p:extLst>
      <p:ext uri="{BB962C8B-B14F-4D97-AF65-F5344CB8AC3E}">
        <p14:creationId xmlns:p14="http://schemas.microsoft.com/office/powerpoint/2010/main" val="760653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0BE99-0FE1-3565-7C33-A0A3CB274971}"/>
              </a:ext>
            </a:extLst>
          </p:cNvPr>
          <p:cNvSpPr>
            <a:spLocks noGrp="1"/>
          </p:cNvSpPr>
          <p:nvPr>
            <p:ph type="title"/>
          </p:nvPr>
        </p:nvSpPr>
        <p:spPr/>
        <p:txBody>
          <a:bodyPr/>
          <a:lstStyle/>
          <a:p>
            <a:r>
              <a:rPr lang="en-US" dirty="0"/>
              <a:t>TF.IDF example</a:t>
            </a:r>
            <a:endParaRPr lang="en-IL" dirty="0"/>
          </a:p>
        </p:txBody>
      </p:sp>
      <p:sp>
        <p:nvSpPr>
          <p:cNvPr id="3" name="Content Placeholder 2">
            <a:extLst>
              <a:ext uri="{FF2B5EF4-FFF2-40B4-BE49-F238E27FC236}">
                <a16:creationId xmlns:a16="http://schemas.microsoft.com/office/drawing/2014/main" id="{DD8DAD92-D0DA-4ABD-DE27-1AFE9A218896}"/>
              </a:ext>
            </a:extLst>
          </p:cNvPr>
          <p:cNvSpPr>
            <a:spLocks noGrp="1"/>
          </p:cNvSpPr>
          <p:nvPr>
            <p:ph idx="1"/>
          </p:nvPr>
        </p:nvSpPr>
        <p:spPr>
          <a:xfrm>
            <a:off x="198783" y="1874520"/>
            <a:ext cx="10853530" cy="4351338"/>
          </a:xfrm>
        </p:spPr>
        <p:txBody>
          <a:bodyPr/>
          <a:lstStyle/>
          <a:p>
            <a:pPr marL="0" indent="0">
              <a:buNone/>
            </a:pPr>
            <a:r>
              <a:rPr lang="en-US" dirty="0"/>
              <a:t>Let us assume that we have a word </a:t>
            </a:r>
            <a:r>
              <a:rPr lang="en-US" i="1" dirty="0"/>
              <a:t>w, </a:t>
            </a:r>
            <a:r>
              <a:rPr lang="en-US" dirty="0"/>
              <a:t>a document</a:t>
            </a:r>
            <a:r>
              <a:rPr lang="en-US" i="1" dirty="0"/>
              <a:t> j, </a:t>
            </a:r>
            <a:r>
              <a:rPr lang="en-US" dirty="0"/>
              <a:t>and 2^20 documents. And </a:t>
            </a:r>
            <a:r>
              <a:rPr lang="en-US" i="1" dirty="0"/>
              <a:t>w </a:t>
            </a:r>
            <a:r>
              <a:rPr lang="en-US" dirty="0"/>
              <a:t>reoccurred  2^10 times in these documents and 20 times in document </a:t>
            </a:r>
            <a:r>
              <a:rPr lang="en-US" i="1" dirty="0"/>
              <a:t>j </a:t>
            </a:r>
            <a:r>
              <a:rPr lang="en-US" dirty="0"/>
              <a:t>(max reoccurrences). </a:t>
            </a:r>
          </a:p>
          <a:p>
            <a:pPr marL="0" indent="0">
              <a:buNone/>
            </a:pPr>
            <a:endParaRPr lang="en-US" i="1" dirty="0"/>
          </a:p>
          <a:p>
            <a:pPr marL="0" indent="0">
              <a:buNone/>
            </a:pPr>
            <a:r>
              <a:rPr lang="en-US" dirty="0"/>
              <a:t>Then the TF for </a:t>
            </a:r>
            <a:r>
              <a:rPr lang="en-US" i="1" dirty="0"/>
              <a:t>w</a:t>
            </a:r>
            <a:r>
              <a:rPr lang="en-US" dirty="0"/>
              <a:t> in </a:t>
            </a:r>
            <a:r>
              <a:rPr lang="en-US" i="1" dirty="0"/>
              <a:t>j</a:t>
            </a:r>
            <a:r>
              <a:rPr lang="en-US" dirty="0"/>
              <a:t> = 20 / 20 = 1. </a:t>
            </a:r>
          </a:p>
          <a:p>
            <a:pPr marL="0" indent="0">
              <a:buNone/>
            </a:pPr>
            <a:r>
              <a:rPr lang="en-US" dirty="0"/>
              <a:t>the IDF for </a:t>
            </a:r>
            <a:r>
              <a:rPr lang="en-US" i="1" dirty="0"/>
              <a:t>w</a:t>
            </a:r>
            <a:r>
              <a:rPr lang="en-US" dirty="0"/>
              <a:t> = log(2^20/2^10) = 10. (log to the base of 2)</a:t>
            </a:r>
          </a:p>
          <a:p>
            <a:pPr marL="0" indent="0">
              <a:buNone/>
            </a:pPr>
            <a:endParaRPr lang="en-US" dirty="0"/>
          </a:p>
          <a:p>
            <a:pPr marL="0" indent="0">
              <a:buNone/>
            </a:pPr>
            <a:r>
              <a:rPr lang="en-US" dirty="0"/>
              <a:t>TF.IDF =  1 * 10 = 10.</a:t>
            </a:r>
          </a:p>
          <a:p>
            <a:pPr marL="0" indent="0">
              <a:buNone/>
            </a:pPr>
            <a:endParaRPr lang="en-US" i="1" dirty="0"/>
          </a:p>
          <a:p>
            <a:pPr marL="0" indent="0">
              <a:buNone/>
            </a:pPr>
            <a:endParaRPr lang="en-IL" dirty="0"/>
          </a:p>
        </p:txBody>
      </p:sp>
    </p:spTree>
    <p:extLst>
      <p:ext uri="{BB962C8B-B14F-4D97-AF65-F5344CB8AC3E}">
        <p14:creationId xmlns:p14="http://schemas.microsoft.com/office/powerpoint/2010/main" val="3106670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CE629-60F8-CB57-F672-876FE198F16D}"/>
              </a:ext>
            </a:extLst>
          </p:cNvPr>
          <p:cNvSpPr>
            <a:spLocks noGrp="1"/>
          </p:cNvSpPr>
          <p:nvPr>
            <p:ph type="title"/>
          </p:nvPr>
        </p:nvSpPr>
        <p:spPr/>
        <p:txBody>
          <a:bodyPr/>
          <a:lstStyle/>
          <a:p>
            <a:r>
              <a:rPr lang="en-US" dirty="0"/>
              <a:t>Representing item profiles</a:t>
            </a:r>
            <a:endParaRPr lang="en-IL" dirty="0"/>
          </a:p>
        </p:txBody>
      </p:sp>
      <p:sp>
        <p:nvSpPr>
          <p:cNvPr id="3" name="Content Placeholder 2">
            <a:extLst>
              <a:ext uri="{FF2B5EF4-FFF2-40B4-BE49-F238E27FC236}">
                <a16:creationId xmlns:a16="http://schemas.microsoft.com/office/drawing/2014/main" id="{2CF3A442-BBA8-9AFA-ADDA-93ECC15C7D5E}"/>
              </a:ext>
            </a:extLst>
          </p:cNvPr>
          <p:cNvSpPr>
            <a:spLocks noGrp="1"/>
          </p:cNvSpPr>
          <p:nvPr>
            <p:ph idx="1"/>
          </p:nvPr>
        </p:nvSpPr>
        <p:spPr>
          <a:xfrm>
            <a:off x="1069848" y="1874520"/>
            <a:ext cx="9634011" cy="4480560"/>
          </a:xfrm>
        </p:spPr>
        <p:txBody>
          <a:bodyPr/>
          <a:lstStyle/>
          <a:p>
            <a:r>
              <a:rPr lang="en-US" dirty="0"/>
              <a:t>We can represent features using vectors, 0’s and 1’s if the values are discrete, for instance, a set of actors. </a:t>
            </a:r>
          </a:p>
          <a:p>
            <a:r>
              <a:rPr lang="en-US" dirty="0"/>
              <a:t>Otherwise, features like movie ratings are represented by the numerical value given. </a:t>
            </a:r>
          </a:p>
          <a:p>
            <a:r>
              <a:rPr lang="en-US" dirty="0"/>
              <a:t>Vectors can, as well, be represented by both numerical and Boolean values.</a:t>
            </a:r>
          </a:p>
        </p:txBody>
      </p:sp>
      <p:pic>
        <p:nvPicPr>
          <p:cNvPr id="5" name="Picture 4">
            <a:extLst>
              <a:ext uri="{FF2B5EF4-FFF2-40B4-BE49-F238E27FC236}">
                <a16:creationId xmlns:a16="http://schemas.microsoft.com/office/drawing/2014/main" id="{3AA4F59D-1CD1-AA87-B0F5-2733FF9E67AD}"/>
              </a:ext>
            </a:extLst>
          </p:cNvPr>
          <p:cNvPicPr>
            <a:picLocks noChangeAspect="1"/>
          </p:cNvPicPr>
          <p:nvPr/>
        </p:nvPicPr>
        <p:blipFill>
          <a:blip r:embed="rId2"/>
          <a:stretch>
            <a:fillRect/>
          </a:stretch>
        </p:blipFill>
        <p:spPr>
          <a:xfrm>
            <a:off x="3244648" y="5283312"/>
            <a:ext cx="4061812" cy="693480"/>
          </a:xfrm>
          <a:prstGeom prst="rect">
            <a:avLst/>
          </a:prstGeom>
        </p:spPr>
      </p:pic>
      <p:sp>
        <p:nvSpPr>
          <p:cNvPr id="6" name="TextBox 5">
            <a:extLst>
              <a:ext uri="{FF2B5EF4-FFF2-40B4-BE49-F238E27FC236}">
                <a16:creationId xmlns:a16="http://schemas.microsoft.com/office/drawing/2014/main" id="{EA8769B4-7EDA-A178-FF3D-893B7806E9B1}"/>
              </a:ext>
            </a:extLst>
          </p:cNvPr>
          <p:cNvSpPr txBox="1"/>
          <p:nvPr/>
        </p:nvSpPr>
        <p:spPr>
          <a:xfrm>
            <a:off x="2838076" y="5229172"/>
            <a:ext cx="6097554" cy="369332"/>
          </a:xfrm>
          <a:prstGeom prst="rect">
            <a:avLst/>
          </a:prstGeom>
          <a:noFill/>
        </p:spPr>
        <p:txBody>
          <a:bodyPr wrap="square">
            <a:spAutoFit/>
          </a:bodyPr>
          <a:lstStyle/>
          <a:p>
            <a:r>
              <a:rPr lang="en-US" dirty="0"/>
              <a:t>**</a:t>
            </a:r>
            <a:endParaRPr lang="en-IL" dirty="0"/>
          </a:p>
        </p:txBody>
      </p:sp>
    </p:spTree>
    <p:extLst>
      <p:ext uri="{BB962C8B-B14F-4D97-AF65-F5344CB8AC3E}">
        <p14:creationId xmlns:p14="http://schemas.microsoft.com/office/powerpoint/2010/main" val="1164860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A258A-28DF-A956-A7BD-953A2607F9B5}"/>
              </a:ext>
            </a:extLst>
          </p:cNvPr>
          <p:cNvSpPr>
            <a:spLocks noGrp="1"/>
          </p:cNvSpPr>
          <p:nvPr>
            <p:ph type="title"/>
          </p:nvPr>
        </p:nvSpPr>
        <p:spPr/>
        <p:txBody>
          <a:bodyPr/>
          <a:lstStyle/>
          <a:p>
            <a:r>
              <a:rPr lang="en-US" dirty="0"/>
              <a:t>User Profiles </a:t>
            </a:r>
            <a:endParaRPr lang="en-IL" dirty="0"/>
          </a:p>
        </p:txBody>
      </p:sp>
      <p:sp>
        <p:nvSpPr>
          <p:cNvPr id="3" name="Content Placeholder 2">
            <a:extLst>
              <a:ext uri="{FF2B5EF4-FFF2-40B4-BE49-F238E27FC236}">
                <a16:creationId xmlns:a16="http://schemas.microsoft.com/office/drawing/2014/main" id="{7496B952-ACA7-0605-42E2-FAE1584850D6}"/>
              </a:ext>
            </a:extLst>
          </p:cNvPr>
          <p:cNvSpPr>
            <a:spLocks noGrp="1"/>
          </p:cNvSpPr>
          <p:nvPr>
            <p:ph idx="1"/>
          </p:nvPr>
        </p:nvSpPr>
        <p:spPr/>
        <p:txBody>
          <a:bodyPr/>
          <a:lstStyle/>
          <a:p>
            <a:r>
              <a:rPr lang="en-US" dirty="0"/>
              <a:t>We also represent user profiles as vectors, representing the user’s likings.</a:t>
            </a:r>
          </a:p>
          <a:p>
            <a:r>
              <a:rPr lang="en-US" dirty="0"/>
              <a:t>If we have a utility matrix of Boolean numbers, we can take the average of a certain feature in the item profiles to be the profile for the user of that specific feature.</a:t>
            </a:r>
          </a:p>
          <a:p>
            <a:r>
              <a:rPr lang="en-US" dirty="0"/>
              <a:t>On the other hand, if the utility matrix has non-Boolean values, such as the rating of movies (1-5), we take the average weight of the vectors representing the item profiles. </a:t>
            </a:r>
          </a:p>
        </p:txBody>
      </p:sp>
      <p:pic>
        <p:nvPicPr>
          <p:cNvPr id="7170" name="Picture 2" descr="834,477 One Person Illustrations &amp; Clip Art - iStock">
            <a:extLst>
              <a:ext uri="{FF2B5EF4-FFF2-40B4-BE49-F238E27FC236}">
                <a16:creationId xmlns:a16="http://schemas.microsoft.com/office/drawing/2014/main" id="{13DB7678-738B-C8E0-28A4-E89A50D66A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5278" y="5323412"/>
            <a:ext cx="1583767" cy="1196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008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21D1-B0D4-0DA5-D0BE-D31D5FA16FF3}"/>
              </a:ext>
            </a:extLst>
          </p:cNvPr>
          <p:cNvSpPr>
            <a:spLocks noGrp="1"/>
          </p:cNvSpPr>
          <p:nvPr>
            <p:ph type="title"/>
          </p:nvPr>
        </p:nvSpPr>
        <p:spPr/>
        <p:txBody>
          <a:bodyPr/>
          <a:lstStyle/>
          <a:p>
            <a:r>
              <a:rPr lang="en-US" dirty="0"/>
              <a:t>User Profiles</a:t>
            </a:r>
            <a:endParaRPr lang="en-IL" dirty="0"/>
          </a:p>
        </p:txBody>
      </p:sp>
      <p:sp>
        <p:nvSpPr>
          <p:cNvPr id="3" name="Content Placeholder 2">
            <a:extLst>
              <a:ext uri="{FF2B5EF4-FFF2-40B4-BE49-F238E27FC236}">
                <a16:creationId xmlns:a16="http://schemas.microsoft.com/office/drawing/2014/main" id="{1ADDB705-DB4D-FB18-1D9E-C4FF2394FC62}"/>
              </a:ext>
            </a:extLst>
          </p:cNvPr>
          <p:cNvSpPr>
            <a:spLocks noGrp="1"/>
          </p:cNvSpPr>
          <p:nvPr>
            <p:ph idx="1"/>
          </p:nvPr>
        </p:nvSpPr>
        <p:spPr/>
        <p:txBody>
          <a:bodyPr/>
          <a:lstStyle/>
          <a:p>
            <a:r>
              <a:rPr lang="en-US" dirty="0"/>
              <a:t>Example for a utility matrix consisting of Boolean numbers</a:t>
            </a:r>
          </a:p>
          <a:p>
            <a:endParaRPr lang="en-US" dirty="0"/>
          </a:p>
          <a:p>
            <a:endParaRPr lang="en-US" dirty="0"/>
          </a:p>
          <a:p>
            <a:r>
              <a:rPr lang="en-US" dirty="0"/>
              <a:t>Example for a utility matrix consisting non-Boolean numbers</a:t>
            </a:r>
          </a:p>
          <a:p>
            <a:pPr marL="0" indent="0">
              <a:buNone/>
            </a:pPr>
            <a:endParaRPr lang="en-US" dirty="0"/>
          </a:p>
          <a:p>
            <a:pPr marL="0" indent="0">
              <a:buNone/>
            </a:pPr>
            <a:endParaRPr lang="en-US" dirty="0"/>
          </a:p>
          <a:p>
            <a:pPr marL="0" indent="0">
              <a:buNone/>
            </a:pPr>
            <a:endParaRPr lang="en-US" dirty="0"/>
          </a:p>
          <a:p>
            <a:pPr marL="0" indent="0">
              <a:buNone/>
            </a:pPr>
            <a:endParaRPr lang="en-IL" dirty="0"/>
          </a:p>
        </p:txBody>
      </p:sp>
      <p:graphicFrame>
        <p:nvGraphicFramePr>
          <p:cNvPr id="4" name="Table 4">
            <a:extLst>
              <a:ext uri="{FF2B5EF4-FFF2-40B4-BE49-F238E27FC236}">
                <a16:creationId xmlns:a16="http://schemas.microsoft.com/office/drawing/2014/main" id="{A36F1B01-B638-ADB5-58E4-806DD2E1682D}"/>
              </a:ext>
            </a:extLst>
          </p:cNvPr>
          <p:cNvGraphicFramePr>
            <a:graphicFrameLocks noGrp="1"/>
          </p:cNvGraphicFramePr>
          <p:nvPr>
            <p:extLst>
              <p:ext uri="{D42A27DB-BD31-4B8C-83A1-F6EECF244321}">
                <p14:modId xmlns:p14="http://schemas.microsoft.com/office/powerpoint/2010/main" val="1562622693"/>
              </p:ext>
            </p:extLst>
          </p:nvPr>
        </p:nvGraphicFramePr>
        <p:xfrm>
          <a:off x="848749" y="2517638"/>
          <a:ext cx="5038104" cy="741680"/>
        </p:xfrm>
        <a:graphic>
          <a:graphicData uri="http://schemas.openxmlformats.org/drawingml/2006/table">
            <a:tbl>
              <a:tblPr firstRow="1" bandRow="1">
                <a:tableStyleId>{616DA210-FB5B-4158-B5E0-FEB733F419BA}</a:tableStyleId>
              </a:tblPr>
              <a:tblGrid>
                <a:gridCol w="839684">
                  <a:extLst>
                    <a:ext uri="{9D8B030D-6E8A-4147-A177-3AD203B41FA5}">
                      <a16:colId xmlns:a16="http://schemas.microsoft.com/office/drawing/2014/main" val="1068147093"/>
                    </a:ext>
                  </a:extLst>
                </a:gridCol>
                <a:gridCol w="839684">
                  <a:extLst>
                    <a:ext uri="{9D8B030D-6E8A-4147-A177-3AD203B41FA5}">
                      <a16:colId xmlns:a16="http://schemas.microsoft.com/office/drawing/2014/main" val="3888176279"/>
                    </a:ext>
                  </a:extLst>
                </a:gridCol>
                <a:gridCol w="839684">
                  <a:extLst>
                    <a:ext uri="{9D8B030D-6E8A-4147-A177-3AD203B41FA5}">
                      <a16:colId xmlns:a16="http://schemas.microsoft.com/office/drawing/2014/main" val="2958625388"/>
                    </a:ext>
                  </a:extLst>
                </a:gridCol>
                <a:gridCol w="839684">
                  <a:extLst>
                    <a:ext uri="{9D8B030D-6E8A-4147-A177-3AD203B41FA5}">
                      <a16:colId xmlns:a16="http://schemas.microsoft.com/office/drawing/2014/main" val="498698295"/>
                    </a:ext>
                  </a:extLst>
                </a:gridCol>
                <a:gridCol w="839684">
                  <a:extLst>
                    <a:ext uri="{9D8B030D-6E8A-4147-A177-3AD203B41FA5}">
                      <a16:colId xmlns:a16="http://schemas.microsoft.com/office/drawing/2014/main" val="4127004037"/>
                    </a:ext>
                  </a:extLst>
                </a:gridCol>
                <a:gridCol w="839684">
                  <a:extLst>
                    <a:ext uri="{9D8B030D-6E8A-4147-A177-3AD203B41FA5}">
                      <a16:colId xmlns:a16="http://schemas.microsoft.com/office/drawing/2014/main" val="286979742"/>
                    </a:ext>
                  </a:extLst>
                </a:gridCol>
              </a:tblGrid>
              <a:tr h="370840">
                <a:tc>
                  <a:txBody>
                    <a:bodyPr/>
                    <a:lstStyle/>
                    <a:p>
                      <a:endParaRPr lang="en-IL" dirty="0"/>
                    </a:p>
                  </a:txBody>
                  <a:tcPr/>
                </a:tc>
                <a:tc>
                  <a:txBody>
                    <a:bodyPr/>
                    <a:lstStyle/>
                    <a:p>
                      <a:r>
                        <a:rPr lang="en-US" sz="1100" dirty="0"/>
                        <a:t>Movie 1</a:t>
                      </a:r>
                      <a:endParaRPr lang="en-IL" sz="1100" dirty="0"/>
                    </a:p>
                  </a:txBody>
                  <a:tcPr/>
                </a:tc>
                <a:tc>
                  <a:txBody>
                    <a:bodyPr/>
                    <a:lstStyle/>
                    <a:p>
                      <a:r>
                        <a:rPr lang="en-US" sz="1100" dirty="0"/>
                        <a:t>Movie 2</a:t>
                      </a:r>
                      <a:endParaRPr lang="en-IL" sz="1100" dirty="0"/>
                    </a:p>
                  </a:txBody>
                  <a:tcPr/>
                </a:tc>
                <a:tc>
                  <a:txBody>
                    <a:bodyPr/>
                    <a:lstStyle/>
                    <a:p>
                      <a:r>
                        <a:rPr lang="en-US" sz="1100" dirty="0"/>
                        <a:t>Movie 3</a:t>
                      </a:r>
                      <a:endParaRPr lang="en-IL" sz="1100" dirty="0"/>
                    </a:p>
                  </a:txBody>
                  <a:tcPr/>
                </a:tc>
                <a:tc>
                  <a:txBody>
                    <a:bodyPr/>
                    <a:lstStyle/>
                    <a:p>
                      <a:r>
                        <a:rPr lang="en-US" sz="1100" dirty="0"/>
                        <a:t>Movie 4</a:t>
                      </a:r>
                      <a:endParaRPr lang="en-IL" sz="1100" dirty="0"/>
                    </a:p>
                  </a:txBody>
                  <a:tcPr/>
                </a:tc>
                <a:tc>
                  <a:txBody>
                    <a:bodyPr/>
                    <a:lstStyle/>
                    <a:p>
                      <a:r>
                        <a:rPr lang="en-US" sz="1100" dirty="0"/>
                        <a:t>Movie 5</a:t>
                      </a:r>
                      <a:endParaRPr lang="en-IL" sz="1100" dirty="0"/>
                    </a:p>
                  </a:txBody>
                  <a:tcPr/>
                </a:tc>
                <a:extLst>
                  <a:ext uri="{0D108BD9-81ED-4DB2-BD59-A6C34878D82A}">
                    <a16:rowId xmlns:a16="http://schemas.microsoft.com/office/drawing/2014/main" val="3091296204"/>
                  </a:ext>
                </a:extLst>
              </a:tr>
              <a:tr h="370840">
                <a:tc>
                  <a:txBody>
                    <a:bodyPr/>
                    <a:lstStyle/>
                    <a:p>
                      <a:r>
                        <a:rPr lang="en-US" dirty="0"/>
                        <a:t>User</a:t>
                      </a:r>
                      <a:endParaRPr lang="en-IL" dirty="0"/>
                    </a:p>
                  </a:txBody>
                  <a:tcPr/>
                </a:tc>
                <a:tc>
                  <a:txBody>
                    <a:bodyPr/>
                    <a:lstStyle/>
                    <a:p>
                      <a:r>
                        <a:rPr lang="en-US" dirty="0"/>
                        <a:t>    </a:t>
                      </a:r>
                      <a:r>
                        <a:rPr lang="en-US" b="1" dirty="0"/>
                        <a:t>1</a:t>
                      </a:r>
                      <a:endParaRPr lang="en-IL" b="1" dirty="0"/>
                    </a:p>
                  </a:txBody>
                  <a:tcPr/>
                </a:tc>
                <a:tc>
                  <a:txBody>
                    <a:bodyPr/>
                    <a:lstStyle/>
                    <a:p>
                      <a:r>
                        <a:rPr lang="en-US" b="1" dirty="0"/>
                        <a:t>   1</a:t>
                      </a:r>
                      <a:endParaRPr lang="en-IL" b="1" dirty="0"/>
                    </a:p>
                  </a:txBody>
                  <a:tcPr/>
                </a:tc>
                <a:tc>
                  <a:txBody>
                    <a:bodyPr/>
                    <a:lstStyle/>
                    <a:p>
                      <a:r>
                        <a:rPr lang="en-US" b="1" dirty="0"/>
                        <a:t>   1</a:t>
                      </a:r>
                      <a:endParaRPr lang="en-IL" b="1" dirty="0"/>
                    </a:p>
                  </a:txBody>
                  <a:tcPr/>
                </a:tc>
                <a:tc>
                  <a:txBody>
                    <a:bodyPr/>
                    <a:lstStyle/>
                    <a:p>
                      <a:r>
                        <a:rPr lang="en-US" b="1" dirty="0"/>
                        <a:t>   1</a:t>
                      </a:r>
                      <a:endParaRPr lang="en-IL" b="1" dirty="0"/>
                    </a:p>
                  </a:txBody>
                  <a:tcPr/>
                </a:tc>
                <a:tc>
                  <a:txBody>
                    <a:bodyPr/>
                    <a:lstStyle/>
                    <a:p>
                      <a:r>
                        <a:rPr lang="en-US" b="1" dirty="0"/>
                        <a:t>   1</a:t>
                      </a:r>
                      <a:endParaRPr lang="en-IL" b="1" dirty="0"/>
                    </a:p>
                  </a:txBody>
                  <a:tcPr/>
                </a:tc>
                <a:extLst>
                  <a:ext uri="{0D108BD9-81ED-4DB2-BD59-A6C34878D82A}">
                    <a16:rowId xmlns:a16="http://schemas.microsoft.com/office/drawing/2014/main" val="2224849656"/>
                  </a:ext>
                </a:extLst>
              </a:tr>
            </a:tbl>
          </a:graphicData>
        </a:graphic>
      </p:graphicFrame>
      <p:cxnSp>
        <p:nvCxnSpPr>
          <p:cNvPr id="8" name="Straight Arrow Connector 7">
            <a:extLst>
              <a:ext uri="{FF2B5EF4-FFF2-40B4-BE49-F238E27FC236}">
                <a16:creationId xmlns:a16="http://schemas.microsoft.com/office/drawing/2014/main" id="{A057E242-8ECB-117F-F05B-9A1BFF16CA64}"/>
              </a:ext>
            </a:extLst>
          </p:cNvPr>
          <p:cNvCxnSpPr>
            <a:cxnSpLocks/>
          </p:cNvCxnSpPr>
          <p:nvPr/>
        </p:nvCxnSpPr>
        <p:spPr>
          <a:xfrm>
            <a:off x="3856096" y="5282001"/>
            <a:ext cx="5179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E983952-E953-5D79-0D3F-30DBF9BE92FE}"/>
              </a:ext>
            </a:extLst>
          </p:cNvPr>
          <p:cNvSpPr txBox="1"/>
          <p:nvPr/>
        </p:nvSpPr>
        <p:spPr>
          <a:xfrm>
            <a:off x="7541442" y="2484633"/>
            <a:ext cx="3577567" cy="646331"/>
          </a:xfrm>
          <a:prstGeom prst="rect">
            <a:avLst/>
          </a:prstGeom>
          <a:noFill/>
        </p:spPr>
        <p:txBody>
          <a:bodyPr wrap="square" rtlCol="0">
            <a:spAutoFit/>
          </a:bodyPr>
          <a:lstStyle/>
          <a:p>
            <a:r>
              <a:rPr lang="en-US" dirty="0"/>
              <a:t>Kevin Hart-40%   The Rock-60%</a:t>
            </a:r>
          </a:p>
          <a:p>
            <a:r>
              <a:rPr lang="en-US" b="1" dirty="0"/>
              <a:t>[     0.4                 ,           0.6        ]</a:t>
            </a:r>
            <a:endParaRPr lang="en-IL" b="1" dirty="0"/>
          </a:p>
        </p:txBody>
      </p:sp>
      <p:graphicFrame>
        <p:nvGraphicFramePr>
          <p:cNvPr id="12" name="Table 4">
            <a:extLst>
              <a:ext uri="{FF2B5EF4-FFF2-40B4-BE49-F238E27FC236}">
                <a16:creationId xmlns:a16="http://schemas.microsoft.com/office/drawing/2014/main" id="{15E21D54-0E72-0F9E-8613-84557CD17470}"/>
              </a:ext>
            </a:extLst>
          </p:cNvPr>
          <p:cNvGraphicFramePr>
            <a:graphicFrameLocks noGrp="1"/>
          </p:cNvGraphicFramePr>
          <p:nvPr>
            <p:extLst>
              <p:ext uri="{D42A27DB-BD31-4B8C-83A1-F6EECF244321}">
                <p14:modId xmlns:p14="http://schemas.microsoft.com/office/powerpoint/2010/main" val="1375040794"/>
              </p:ext>
            </p:extLst>
          </p:nvPr>
        </p:nvGraphicFramePr>
        <p:xfrm>
          <a:off x="283461" y="4622609"/>
          <a:ext cx="3440660" cy="1112520"/>
        </p:xfrm>
        <a:graphic>
          <a:graphicData uri="http://schemas.openxmlformats.org/drawingml/2006/table">
            <a:tbl>
              <a:tblPr firstRow="1" bandRow="1">
                <a:tableStyleId>{616DA210-FB5B-4158-B5E0-FEB733F419BA}</a:tableStyleId>
              </a:tblPr>
              <a:tblGrid>
                <a:gridCol w="860165">
                  <a:extLst>
                    <a:ext uri="{9D8B030D-6E8A-4147-A177-3AD203B41FA5}">
                      <a16:colId xmlns:a16="http://schemas.microsoft.com/office/drawing/2014/main" val="1068147093"/>
                    </a:ext>
                  </a:extLst>
                </a:gridCol>
                <a:gridCol w="860165">
                  <a:extLst>
                    <a:ext uri="{9D8B030D-6E8A-4147-A177-3AD203B41FA5}">
                      <a16:colId xmlns:a16="http://schemas.microsoft.com/office/drawing/2014/main" val="3888176279"/>
                    </a:ext>
                  </a:extLst>
                </a:gridCol>
                <a:gridCol w="860165">
                  <a:extLst>
                    <a:ext uri="{9D8B030D-6E8A-4147-A177-3AD203B41FA5}">
                      <a16:colId xmlns:a16="http://schemas.microsoft.com/office/drawing/2014/main" val="2958625388"/>
                    </a:ext>
                  </a:extLst>
                </a:gridCol>
                <a:gridCol w="860165">
                  <a:extLst>
                    <a:ext uri="{9D8B030D-6E8A-4147-A177-3AD203B41FA5}">
                      <a16:colId xmlns:a16="http://schemas.microsoft.com/office/drawing/2014/main" val="498698295"/>
                    </a:ext>
                  </a:extLst>
                </a:gridCol>
              </a:tblGrid>
              <a:tr h="370840">
                <a:tc>
                  <a:txBody>
                    <a:bodyPr/>
                    <a:lstStyle/>
                    <a:p>
                      <a:endParaRPr lang="en-IL"/>
                    </a:p>
                  </a:txBody>
                  <a:tcPr/>
                </a:tc>
                <a:tc>
                  <a:txBody>
                    <a:bodyPr/>
                    <a:lstStyle/>
                    <a:p>
                      <a:r>
                        <a:rPr lang="en-US" sz="1100" dirty="0"/>
                        <a:t>Movie 1</a:t>
                      </a:r>
                      <a:endParaRPr lang="en-IL" sz="1100" dirty="0"/>
                    </a:p>
                  </a:txBody>
                  <a:tcPr/>
                </a:tc>
                <a:tc>
                  <a:txBody>
                    <a:bodyPr/>
                    <a:lstStyle/>
                    <a:p>
                      <a:r>
                        <a:rPr lang="en-US" sz="1100" dirty="0"/>
                        <a:t>Movie 2</a:t>
                      </a:r>
                      <a:endParaRPr lang="en-IL" sz="1100" dirty="0"/>
                    </a:p>
                  </a:txBody>
                  <a:tcPr/>
                </a:tc>
                <a:tc>
                  <a:txBody>
                    <a:bodyPr/>
                    <a:lstStyle/>
                    <a:p>
                      <a:r>
                        <a:rPr lang="en-US" sz="1100" dirty="0"/>
                        <a:t>Movie 3</a:t>
                      </a:r>
                      <a:endParaRPr lang="en-IL" sz="1100" dirty="0"/>
                    </a:p>
                  </a:txBody>
                  <a:tcPr/>
                </a:tc>
                <a:extLst>
                  <a:ext uri="{0D108BD9-81ED-4DB2-BD59-A6C34878D82A}">
                    <a16:rowId xmlns:a16="http://schemas.microsoft.com/office/drawing/2014/main" val="3091296204"/>
                  </a:ext>
                </a:extLst>
              </a:tr>
              <a:tr h="370840">
                <a:tc>
                  <a:txBody>
                    <a:bodyPr/>
                    <a:lstStyle/>
                    <a:p>
                      <a:r>
                        <a:rPr lang="en-US" dirty="0"/>
                        <a:t>User 1</a:t>
                      </a:r>
                      <a:endParaRPr lang="en-IL" dirty="0"/>
                    </a:p>
                  </a:txBody>
                  <a:tcPr/>
                </a:tc>
                <a:tc>
                  <a:txBody>
                    <a:bodyPr/>
                    <a:lstStyle/>
                    <a:p>
                      <a:r>
                        <a:rPr lang="en-US" dirty="0"/>
                        <a:t>    </a:t>
                      </a:r>
                      <a:r>
                        <a:rPr lang="en-US" b="1" dirty="0"/>
                        <a:t>3</a:t>
                      </a:r>
                      <a:endParaRPr lang="en-IL" b="1" dirty="0"/>
                    </a:p>
                  </a:txBody>
                  <a:tcPr/>
                </a:tc>
                <a:tc>
                  <a:txBody>
                    <a:bodyPr/>
                    <a:lstStyle/>
                    <a:p>
                      <a:r>
                        <a:rPr lang="en-US" b="1" dirty="0"/>
                        <a:t>4</a:t>
                      </a:r>
                      <a:endParaRPr lang="en-IL" b="1" dirty="0"/>
                    </a:p>
                  </a:txBody>
                  <a:tcPr/>
                </a:tc>
                <a:tc>
                  <a:txBody>
                    <a:bodyPr/>
                    <a:lstStyle/>
                    <a:p>
                      <a:r>
                        <a:rPr lang="en-US" b="1" dirty="0"/>
                        <a:t>5</a:t>
                      </a:r>
                      <a:endParaRPr lang="en-IL" b="1" dirty="0"/>
                    </a:p>
                  </a:txBody>
                  <a:tcPr/>
                </a:tc>
                <a:extLst>
                  <a:ext uri="{0D108BD9-81ED-4DB2-BD59-A6C34878D82A}">
                    <a16:rowId xmlns:a16="http://schemas.microsoft.com/office/drawing/2014/main" val="2224849656"/>
                  </a:ext>
                </a:extLst>
              </a:tr>
              <a:tr h="370840">
                <a:tc>
                  <a:txBody>
                    <a:bodyPr/>
                    <a:lstStyle/>
                    <a:p>
                      <a:r>
                        <a:rPr lang="en-US" dirty="0"/>
                        <a:t>User 2</a:t>
                      </a:r>
                      <a:endParaRPr lang="en-IL" dirty="0"/>
                    </a:p>
                  </a:txBody>
                  <a:tcPr/>
                </a:tc>
                <a:tc>
                  <a:txBody>
                    <a:bodyPr/>
                    <a:lstStyle/>
                    <a:p>
                      <a:pPr algn="ctr"/>
                      <a:r>
                        <a:rPr lang="en-US" b="1" dirty="0"/>
                        <a:t>2</a:t>
                      </a:r>
                      <a:endParaRPr lang="en-IL" b="1" dirty="0"/>
                    </a:p>
                  </a:txBody>
                  <a:tcPr/>
                </a:tc>
                <a:tc>
                  <a:txBody>
                    <a:bodyPr/>
                    <a:lstStyle/>
                    <a:p>
                      <a:r>
                        <a:rPr lang="en-US" b="1" dirty="0"/>
                        <a:t> 3</a:t>
                      </a:r>
                      <a:endParaRPr lang="en-IL" b="1" dirty="0"/>
                    </a:p>
                  </a:txBody>
                  <a:tcPr/>
                </a:tc>
                <a:tc>
                  <a:txBody>
                    <a:bodyPr/>
                    <a:lstStyle/>
                    <a:p>
                      <a:r>
                        <a:rPr lang="en-US" b="1" dirty="0"/>
                        <a:t>5</a:t>
                      </a:r>
                      <a:endParaRPr lang="en-IL" b="1" dirty="0"/>
                    </a:p>
                  </a:txBody>
                  <a:tcPr/>
                </a:tc>
                <a:extLst>
                  <a:ext uri="{0D108BD9-81ED-4DB2-BD59-A6C34878D82A}">
                    <a16:rowId xmlns:a16="http://schemas.microsoft.com/office/drawing/2014/main" val="3846355445"/>
                  </a:ext>
                </a:extLst>
              </a:tr>
            </a:tbl>
          </a:graphicData>
        </a:graphic>
      </p:graphicFrame>
      <p:cxnSp>
        <p:nvCxnSpPr>
          <p:cNvPr id="13" name="Straight Arrow Connector 12">
            <a:extLst>
              <a:ext uri="{FF2B5EF4-FFF2-40B4-BE49-F238E27FC236}">
                <a16:creationId xmlns:a16="http://schemas.microsoft.com/office/drawing/2014/main" id="{93B8C9A6-2D9E-6D9E-052A-EE9D6779580A}"/>
              </a:ext>
            </a:extLst>
          </p:cNvPr>
          <p:cNvCxnSpPr/>
          <p:nvPr/>
        </p:nvCxnSpPr>
        <p:spPr>
          <a:xfrm>
            <a:off x="6457549" y="3040878"/>
            <a:ext cx="8969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05FC758-B4D7-99EF-B564-FE02F6A6B1F4}"/>
              </a:ext>
            </a:extLst>
          </p:cNvPr>
          <p:cNvSpPr txBox="1"/>
          <p:nvPr/>
        </p:nvSpPr>
        <p:spPr>
          <a:xfrm>
            <a:off x="4374037" y="4859257"/>
            <a:ext cx="2479250" cy="646331"/>
          </a:xfrm>
          <a:prstGeom prst="rect">
            <a:avLst/>
          </a:prstGeom>
          <a:noFill/>
        </p:spPr>
        <p:txBody>
          <a:bodyPr wrap="square" rtlCol="0">
            <a:spAutoFit/>
          </a:bodyPr>
          <a:lstStyle/>
          <a:p>
            <a:r>
              <a:rPr lang="en-US" dirty="0"/>
              <a:t>User1 avg rating = 3</a:t>
            </a:r>
          </a:p>
          <a:p>
            <a:r>
              <a:rPr lang="en-US" dirty="0"/>
              <a:t>User2 avg rating =4</a:t>
            </a:r>
            <a:endParaRPr lang="en-IL" dirty="0"/>
          </a:p>
        </p:txBody>
      </p:sp>
      <p:sp>
        <p:nvSpPr>
          <p:cNvPr id="16" name="TextBox 15">
            <a:extLst>
              <a:ext uri="{FF2B5EF4-FFF2-40B4-BE49-F238E27FC236}">
                <a16:creationId xmlns:a16="http://schemas.microsoft.com/office/drawing/2014/main" id="{856F25D5-E49E-2D61-2567-FFF0F22CBA83}"/>
              </a:ext>
            </a:extLst>
          </p:cNvPr>
          <p:cNvSpPr txBox="1"/>
          <p:nvPr/>
        </p:nvSpPr>
        <p:spPr>
          <a:xfrm>
            <a:off x="7222565" y="4855703"/>
            <a:ext cx="3807453" cy="646331"/>
          </a:xfrm>
          <a:prstGeom prst="rect">
            <a:avLst/>
          </a:prstGeom>
          <a:noFill/>
        </p:spPr>
        <p:txBody>
          <a:bodyPr wrap="none" rtlCol="0">
            <a:spAutoFit/>
          </a:bodyPr>
          <a:lstStyle/>
          <a:p>
            <a:r>
              <a:rPr lang="en-US" dirty="0"/>
              <a:t>User1 = ( 3-3 + 4-3 + 5-3 ) / 3=1 </a:t>
            </a:r>
          </a:p>
          <a:p>
            <a:r>
              <a:rPr lang="en-US" dirty="0"/>
              <a:t>User2 = ( 2-4 + 3-4 + 5-4 ) / 3=-2/3</a:t>
            </a:r>
            <a:endParaRPr lang="en-IL" dirty="0"/>
          </a:p>
        </p:txBody>
      </p:sp>
      <p:sp>
        <p:nvSpPr>
          <p:cNvPr id="17" name="TextBox 16">
            <a:extLst>
              <a:ext uri="{FF2B5EF4-FFF2-40B4-BE49-F238E27FC236}">
                <a16:creationId xmlns:a16="http://schemas.microsoft.com/office/drawing/2014/main" id="{9567C7E6-1CE4-5211-FE66-6E1E8F7E5D8A}"/>
              </a:ext>
            </a:extLst>
          </p:cNvPr>
          <p:cNvSpPr txBox="1"/>
          <p:nvPr/>
        </p:nvSpPr>
        <p:spPr>
          <a:xfrm>
            <a:off x="7845057" y="6031914"/>
            <a:ext cx="2211388" cy="646331"/>
          </a:xfrm>
          <a:prstGeom prst="rect">
            <a:avLst/>
          </a:prstGeom>
          <a:noFill/>
        </p:spPr>
        <p:txBody>
          <a:bodyPr wrap="square" rtlCol="0">
            <a:spAutoFit/>
          </a:bodyPr>
          <a:lstStyle/>
          <a:p>
            <a:r>
              <a:rPr lang="en-US" dirty="0"/>
              <a:t>User1 = </a:t>
            </a:r>
            <a:r>
              <a:rPr lang="en-US" b="1" dirty="0"/>
              <a:t>[ 1, … ]</a:t>
            </a:r>
          </a:p>
          <a:p>
            <a:r>
              <a:rPr lang="en-US" dirty="0"/>
              <a:t>User2 = </a:t>
            </a:r>
            <a:r>
              <a:rPr lang="en-US" b="1" dirty="0"/>
              <a:t>[ -2/3, … ]</a:t>
            </a:r>
            <a:endParaRPr lang="en-IL" b="1" dirty="0"/>
          </a:p>
        </p:txBody>
      </p:sp>
      <p:cxnSp>
        <p:nvCxnSpPr>
          <p:cNvPr id="19" name="Straight Arrow Connector 18">
            <a:extLst>
              <a:ext uri="{FF2B5EF4-FFF2-40B4-BE49-F238E27FC236}">
                <a16:creationId xmlns:a16="http://schemas.microsoft.com/office/drawing/2014/main" id="{4CFFE515-B750-98F7-994D-10339801572A}"/>
              </a:ext>
            </a:extLst>
          </p:cNvPr>
          <p:cNvCxnSpPr>
            <a:cxnSpLocks/>
          </p:cNvCxnSpPr>
          <p:nvPr/>
        </p:nvCxnSpPr>
        <p:spPr>
          <a:xfrm>
            <a:off x="6647042" y="5282001"/>
            <a:ext cx="5179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144EEF0-48DF-75D5-ACD7-6D3083D02D33}"/>
              </a:ext>
            </a:extLst>
          </p:cNvPr>
          <p:cNvSpPr txBox="1"/>
          <p:nvPr/>
        </p:nvSpPr>
        <p:spPr>
          <a:xfrm>
            <a:off x="1380327" y="4253277"/>
            <a:ext cx="2064924" cy="369332"/>
          </a:xfrm>
          <a:prstGeom prst="rect">
            <a:avLst/>
          </a:prstGeom>
          <a:noFill/>
        </p:spPr>
        <p:txBody>
          <a:bodyPr wrap="none" rtlCol="0">
            <a:spAutoFit/>
          </a:bodyPr>
          <a:lstStyle/>
          <a:p>
            <a:r>
              <a:rPr lang="en-US" dirty="0"/>
              <a:t>Kevin Hart movies</a:t>
            </a:r>
            <a:endParaRPr lang="en-IL" dirty="0"/>
          </a:p>
        </p:txBody>
      </p:sp>
      <p:cxnSp>
        <p:nvCxnSpPr>
          <p:cNvPr id="21" name="Straight Arrow Connector 20">
            <a:extLst>
              <a:ext uri="{FF2B5EF4-FFF2-40B4-BE49-F238E27FC236}">
                <a16:creationId xmlns:a16="http://schemas.microsoft.com/office/drawing/2014/main" id="{AB7B3FF2-530B-34F6-D54A-E7664AD48BE0}"/>
              </a:ext>
            </a:extLst>
          </p:cNvPr>
          <p:cNvCxnSpPr>
            <a:cxnSpLocks/>
          </p:cNvCxnSpPr>
          <p:nvPr/>
        </p:nvCxnSpPr>
        <p:spPr>
          <a:xfrm>
            <a:off x="8925187" y="5558301"/>
            <a:ext cx="0" cy="3536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0040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A7A5A-8C30-9019-F3D2-5354171AC58C}"/>
              </a:ext>
            </a:extLst>
          </p:cNvPr>
          <p:cNvSpPr>
            <a:spLocks noGrp="1"/>
          </p:cNvSpPr>
          <p:nvPr>
            <p:ph type="title"/>
          </p:nvPr>
        </p:nvSpPr>
        <p:spPr/>
        <p:txBody>
          <a:bodyPr/>
          <a:lstStyle/>
          <a:p>
            <a:r>
              <a:rPr lang="en-US" dirty="0"/>
              <a:t>Recommending items to users</a:t>
            </a:r>
            <a:endParaRPr lang="en-IL" dirty="0"/>
          </a:p>
        </p:txBody>
      </p:sp>
      <p:sp>
        <p:nvSpPr>
          <p:cNvPr id="3" name="Content Placeholder 2">
            <a:extLst>
              <a:ext uri="{FF2B5EF4-FFF2-40B4-BE49-F238E27FC236}">
                <a16:creationId xmlns:a16="http://schemas.microsoft.com/office/drawing/2014/main" id="{ED543B46-7FBB-231D-7862-9EA6609AE2A4}"/>
              </a:ext>
            </a:extLst>
          </p:cNvPr>
          <p:cNvSpPr>
            <a:spLocks noGrp="1"/>
          </p:cNvSpPr>
          <p:nvPr>
            <p:ph idx="1"/>
          </p:nvPr>
        </p:nvSpPr>
        <p:spPr/>
        <p:txBody>
          <a:bodyPr/>
          <a:lstStyle/>
          <a:p>
            <a:r>
              <a:rPr lang="en-US" dirty="0"/>
              <a:t>Now we have two vectors each representing the profiles of users and items.</a:t>
            </a:r>
          </a:p>
          <a:p>
            <a:r>
              <a:rPr lang="en-US" dirty="0"/>
              <a:t>For example, the items are movies that have actors as features, and the profile for the user is how much he likes the actors of different movies, in order to recommend a new movie for the user, we calculate the cosine distance between the 2 vectors. The distance calculated closer to 0 is more recommended for the user.</a:t>
            </a:r>
            <a:endParaRPr lang="en-IL" dirty="0"/>
          </a:p>
        </p:txBody>
      </p:sp>
    </p:spTree>
    <p:extLst>
      <p:ext uri="{BB962C8B-B14F-4D97-AF65-F5344CB8AC3E}">
        <p14:creationId xmlns:p14="http://schemas.microsoft.com/office/powerpoint/2010/main" val="4284189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E1DD7-98E5-74E5-DFF6-7CE6DF045414}"/>
              </a:ext>
            </a:extLst>
          </p:cNvPr>
          <p:cNvSpPr>
            <a:spLocks noGrp="1"/>
          </p:cNvSpPr>
          <p:nvPr>
            <p:ph type="title"/>
          </p:nvPr>
        </p:nvSpPr>
        <p:spPr>
          <a:xfrm>
            <a:off x="1069848" y="73712"/>
            <a:ext cx="9634011" cy="1325563"/>
          </a:xfrm>
        </p:spPr>
        <p:txBody>
          <a:bodyPr/>
          <a:lstStyle/>
          <a:p>
            <a:r>
              <a:rPr lang="en-US" dirty="0"/>
              <a:t>                Table of contents</a:t>
            </a:r>
            <a:endParaRPr lang="en-IL" dirty="0"/>
          </a:p>
        </p:txBody>
      </p:sp>
      <p:sp>
        <p:nvSpPr>
          <p:cNvPr id="3" name="Content Placeholder 2">
            <a:extLst>
              <a:ext uri="{FF2B5EF4-FFF2-40B4-BE49-F238E27FC236}">
                <a16:creationId xmlns:a16="http://schemas.microsoft.com/office/drawing/2014/main" id="{F70ADCB5-46DF-D756-276E-5A31C597A4EB}"/>
              </a:ext>
            </a:extLst>
          </p:cNvPr>
          <p:cNvSpPr>
            <a:spLocks noGrp="1"/>
          </p:cNvSpPr>
          <p:nvPr>
            <p:ph idx="1"/>
          </p:nvPr>
        </p:nvSpPr>
        <p:spPr>
          <a:xfrm>
            <a:off x="223935" y="989045"/>
            <a:ext cx="10795517" cy="5795243"/>
          </a:xfrm>
        </p:spPr>
        <p:txBody>
          <a:bodyPr>
            <a:normAutofit/>
          </a:bodyPr>
          <a:lstStyle/>
          <a:p>
            <a:pPr marL="0" indent="0">
              <a:buNone/>
            </a:pPr>
            <a:r>
              <a:rPr lang="en-US" sz="1400" dirty="0"/>
              <a:t>			1.1 real-life example</a:t>
            </a:r>
          </a:p>
          <a:p>
            <a:pPr marL="0" indent="0">
              <a:buNone/>
            </a:pPr>
            <a:r>
              <a:rPr lang="en-US" sz="1400" dirty="0"/>
              <a:t>			1.2 long tail phenomenon</a:t>
            </a:r>
          </a:p>
          <a:p>
            <a:pPr marL="0" indent="0">
              <a:buNone/>
            </a:pPr>
            <a:r>
              <a:rPr lang="en-US" sz="1400" dirty="0"/>
              <a:t>			1.3 applications of recommendation systems</a:t>
            </a:r>
          </a:p>
          <a:p>
            <a:pPr marL="0" indent="0">
              <a:buNone/>
            </a:pPr>
            <a:r>
              <a:rPr lang="en-US" sz="1400" dirty="0"/>
              <a:t>			1.4 Utility matrix</a:t>
            </a:r>
          </a:p>
          <a:p>
            <a:pPr marL="0" indent="0">
              <a:buNone/>
            </a:pPr>
            <a:r>
              <a:rPr lang="en-US" sz="1400" dirty="0"/>
              <a:t>			2.0 different approaches of recommendation systems</a:t>
            </a:r>
          </a:p>
          <a:p>
            <a:pPr marL="0" indent="0">
              <a:buNone/>
            </a:pPr>
            <a:r>
              <a:rPr lang="en-US" sz="1400" dirty="0"/>
              <a:t>3.1 content-based systems						4.1 collaborative filtering systems</a:t>
            </a:r>
          </a:p>
          <a:p>
            <a:pPr marL="0" indent="0">
              <a:buNone/>
            </a:pPr>
            <a:r>
              <a:rPr lang="en-US" sz="1400" dirty="0"/>
              <a:t>3.2 item profiles							4.2 Jaccard and cosine distance in CF</a:t>
            </a:r>
          </a:p>
          <a:p>
            <a:pPr marL="0" indent="0">
              <a:buNone/>
            </a:pPr>
            <a:r>
              <a:rPr lang="en-US" sz="1400" dirty="0"/>
              <a:t>3.3 items lacking features 						4.3 rounding the data</a:t>
            </a:r>
          </a:p>
          <a:p>
            <a:pPr marL="0" indent="0">
              <a:buNone/>
            </a:pPr>
            <a:r>
              <a:rPr lang="en-US" sz="1400" dirty="0"/>
              <a:t>3.4 TF.IDF and similarity measures						4.4 normalizing ratings</a:t>
            </a:r>
          </a:p>
          <a:p>
            <a:pPr marL="0" indent="0">
              <a:buNone/>
            </a:pPr>
            <a:r>
              <a:rPr lang="en-US" sz="1400" dirty="0"/>
              <a:t>3.5 representing item profiles 						4.5 the duality of similarity</a:t>
            </a:r>
          </a:p>
          <a:p>
            <a:pPr marL="0" indent="0">
              <a:buNone/>
            </a:pPr>
            <a:r>
              <a:rPr lang="en-US" sz="1400" dirty="0"/>
              <a:t>3.6 user profiles							4.6 clustering users and items</a:t>
            </a:r>
          </a:p>
          <a:p>
            <a:pPr marL="0" indent="0">
              <a:buNone/>
            </a:pPr>
            <a:r>
              <a:rPr lang="en-US" sz="1400" dirty="0"/>
              <a:t>3.7 recommending items to users</a:t>
            </a:r>
          </a:p>
          <a:p>
            <a:pPr marL="0" indent="0">
              <a:buNone/>
            </a:pPr>
            <a:endParaRPr lang="en-US" sz="1400" dirty="0"/>
          </a:p>
          <a:p>
            <a:pPr marL="0" indent="0">
              <a:buNone/>
            </a:pPr>
            <a:endParaRPr lang="en-IL" dirty="0"/>
          </a:p>
        </p:txBody>
      </p:sp>
    </p:spTree>
    <p:extLst>
      <p:ext uri="{BB962C8B-B14F-4D97-AF65-F5344CB8AC3E}">
        <p14:creationId xmlns:p14="http://schemas.microsoft.com/office/powerpoint/2010/main" val="1943767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B009-11B7-1084-EADF-BB38CBB2EEE1}"/>
              </a:ext>
            </a:extLst>
          </p:cNvPr>
          <p:cNvSpPr>
            <a:spLocks noGrp="1"/>
          </p:cNvSpPr>
          <p:nvPr>
            <p:ph type="title"/>
          </p:nvPr>
        </p:nvSpPr>
        <p:spPr/>
        <p:txBody>
          <a:bodyPr/>
          <a:lstStyle/>
          <a:p>
            <a:r>
              <a:rPr lang="en-US" dirty="0"/>
              <a:t>Jaccard distance </a:t>
            </a:r>
            <a:endParaRPr lang="en-IL" dirty="0"/>
          </a:p>
        </p:txBody>
      </p:sp>
      <p:sp>
        <p:nvSpPr>
          <p:cNvPr id="3" name="Content Placeholder 2">
            <a:extLst>
              <a:ext uri="{FF2B5EF4-FFF2-40B4-BE49-F238E27FC236}">
                <a16:creationId xmlns:a16="http://schemas.microsoft.com/office/drawing/2014/main" id="{B4910B2B-DF04-47CB-7C3F-F6397C697E02}"/>
              </a:ext>
            </a:extLst>
          </p:cNvPr>
          <p:cNvSpPr>
            <a:spLocks noGrp="1"/>
          </p:cNvSpPr>
          <p:nvPr>
            <p:ph idx="1"/>
          </p:nvPr>
        </p:nvSpPr>
        <p:spPr/>
        <p:txBody>
          <a:bodyPr/>
          <a:lstStyle/>
          <a:p>
            <a:pPr marL="0" indent="0">
              <a:buNone/>
            </a:pPr>
            <a:r>
              <a:rPr lang="en-US" dirty="0"/>
              <a:t>The Jaccard similarity of sets S and T is  </a:t>
            </a:r>
          </a:p>
          <a:p>
            <a:endParaRPr lang="en-IL" dirty="0"/>
          </a:p>
        </p:txBody>
      </p:sp>
      <p:pic>
        <p:nvPicPr>
          <p:cNvPr id="5" name="Picture 4">
            <a:extLst>
              <a:ext uri="{FF2B5EF4-FFF2-40B4-BE49-F238E27FC236}">
                <a16:creationId xmlns:a16="http://schemas.microsoft.com/office/drawing/2014/main" id="{DFD1609F-9BDD-B4EF-FCED-FAA5C10209A4}"/>
              </a:ext>
            </a:extLst>
          </p:cNvPr>
          <p:cNvPicPr>
            <a:picLocks noChangeAspect="1"/>
          </p:cNvPicPr>
          <p:nvPr/>
        </p:nvPicPr>
        <p:blipFill>
          <a:blip r:embed="rId2"/>
          <a:stretch>
            <a:fillRect/>
          </a:stretch>
        </p:blipFill>
        <p:spPr>
          <a:xfrm>
            <a:off x="5962534" y="1876833"/>
            <a:ext cx="2531452" cy="519000"/>
          </a:xfrm>
          <a:prstGeom prst="rect">
            <a:avLst/>
          </a:prstGeom>
        </p:spPr>
      </p:pic>
      <p:pic>
        <p:nvPicPr>
          <p:cNvPr id="7" name="Picture 6">
            <a:extLst>
              <a:ext uri="{FF2B5EF4-FFF2-40B4-BE49-F238E27FC236}">
                <a16:creationId xmlns:a16="http://schemas.microsoft.com/office/drawing/2014/main" id="{DA8590FE-FBAF-A0EB-BC54-E5C929178235}"/>
              </a:ext>
            </a:extLst>
          </p:cNvPr>
          <p:cNvPicPr>
            <a:picLocks noChangeAspect="1"/>
          </p:cNvPicPr>
          <p:nvPr/>
        </p:nvPicPr>
        <p:blipFill>
          <a:blip r:embed="rId3"/>
          <a:stretch>
            <a:fillRect/>
          </a:stretch>
        </p:blipFill>
        <p:spPr>
          <a:xfrm>
            <a:off x="2250118" y="2307954"/>
            <a:ext cx="6303838" cy="3678409"/>
          </a:xfrm>
          <a:prstGeom prst="rect">
            <a:avLst/>
          </a:prstGeom>
        </p:spPr>
      </p:pic>
      <p:sp>
        <p:nvSpPr>
          <p:cNvPr id="8" name="TextBox 7">
            <a:extLst>
              <a:ext uri="{FF2B5EF4-FFF2-40B4-BE49-F238E27FC236}">
                <a16:creationId xmlns:a16="http://schemas.microsoft.com/office/drawing/2014/main" id="{2796A5F6-0EDE-190A-1FAD-B7A4F412D10C}"/>
              </a:ext>
            </a:extLst>
          </p:cNvPr>
          <p:cNvSpPr txBox="1"/>
          <p:nvPr/>
        </p:nvSpPr>
        <p:spPr>
          <a:xfrm>
            <a:off x="1069848" y="6087229"/>
            <a:ext cx="5408212" cy="400110"/>
          </a:xfrm>
          <a:prstGeom prst="rect">
            <a:avLst/>
          </a:prstGeom>
          <a:noFill/>
        </p:spPr>
        <p:txBody>
          <a:bodyPr wrap="none" rtlCol="0">
            <a:spAutoFit/>
          </a:bodyPr>
          <a:lstStyle/>
          <a:p>
            <a:r>
              <a:rPr lang="en-US" sz="2000" dirty="0"/>
              <a:t>The Jaccard distance = 1 – Jaccard Similarity </a:t>
            </a:r>
            <a:endParaRPr lang="en-IL" sz="2000" dirty="0"/>
          </a:p>
        </p:txBody>
      </p:sp>
      <p:sp>
        <p:nvSpPr>
          <p:cNvPr id="6" name="TextBox 5">
            <a:extLst>
              <a:ext uri="{FF2B5EF4-FFF2-40B4-BE49-F238E27FC236}">
                <a16:creationId xmlns:a16="http://schemas.microsoft.com/office/drawing/2014/main" id="{2010A78F-8F96-DAC7-33EB-72A61E677AF5}"/>
              </a:ext>
            </a:extLst>
          </p:cNvPr>
          <p:cNvSpPr txBox="1"/>
          <p:nvPr/>
        </p:nvSpPr>
        <p:spPr>
          <a:xfrm>
            <a:off x="2396432" y="2642288"/>
            <a:ext cx="6097554" cy="369332"/>
          </a:xfrm>
          <a:prstGeom prst="rect">
            <a:avLst/>
          </a:prstGeom>
          <a:noFill/>
        </p:spPr>
        <p:txBody>
          <a:bodyPr wrap="square">
            <a:spAutoFit/>
          </a:bodyPr>
          <a:lstStyle/>
          <a:p>
            <a:r>
              <a:rPr lang="en-US" dirty="0"/>
              <a:t>**</a:t>
            </a:r>
            <a:endParaRPr lang="en-IL" dirty="0"/>
          </a:p>
        </p:txBody>
      </p:sp>
    </p:spTree>
    <p:extLst>
      <p:ext uri="{BB962C8B-B14F-4D97-AF65-F5344CB8AC3E}">
        <p14:creationId xmlns:p14="http://schemas.microsoft.com/office/powerpoint/2010/main" val="300416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3E523-B6E0-0E0B-DB45-7563B949D00C}"/>
              </a:ext>
            </a:extLst>
          </p:cNvPr>
          <p:cNvSpPr>
            <a:spLocks noGrp="1"/>
          </p:cNvSpPr>
          <p:nvPr>
            <p:ph type="title"/>
          </p:nvPr>
        </p:nvSpPr>
        <p:spPr/>
        <p:txBody>
          <a:bodyPr/>
          <a:lstStyle/>
          <a:p>
            <a:r>
              <a:rPr lang="en-US" dirty="0"/>
              <a:t>Cosine Distance</a:t>
            </a:r>
            <a:endParaRPr lang="en-IL" dirty="0"/>
          </a:p>
        </p:txBody>
      </p:sp>
      <p:sp>
        <p:nvSpPr>
          <p:cNvPr id="3" name="Content Placeholder 2">
            <a:extLst>
              <a:ext uri="{FF2B5EF4-FFF2-40B4-BE49-F238E27FC236}">
                <a16:creationId xmlns:a16="http://schemas.microsoft.com/office/drawing/2014/main" id="{281885CA-795D-A765-6E33-17AB7ED78662}"/>
              </a:ext>
            </a:extLst>
          </p:cNvPr>
          <p:cNvSpPr>
            <a:spLocks noGrp="1"/>
          </p:cNvSpPr>
          <p:nvPr>
            <p:ph idx="1"/>
          </p:nvPr>
        </p:nvSpPr>
        <p:spPr>
          <a:xfrm>
            <a:off x="851187" y="2321780"/>
            <a:ext cx="9634011" cy="4138655"/>
          </a:xfrm>
        </p:spPr>
        <p:txBody>
          <a:bodyPr/>
          <a:lstStyle/>
          <a:p>
            <a:r>
              <a:rPr lang="en-US" dirty="0"/>
              <a:t>Given two vectors u and v.</a:t>
            </a:r>
          </a:p>
          <a:p>
            <a:r>
              <a:rPr lang="en-US" dirty="0"/>
              <a:t>We need to figure out the cosine angle between the two vectors.</a:t>
            </a:r>
          </a:p>
          <a:p>
            <a:r>
              <a:rPr lang="en-US" dirty="0"/>
              <a:t>Calculate the dot product of </a:t>
            </a:r>
            <a:r>
              <a:rPr lang="en-US" i="1" dirty="0"/>
              <a:t>u</a:t>
            </a:r>
            <a:r>
              <a:rPr lang="en-US" b="1" dirty="0"/>
              <a:t>.</a:t>
            </a:r>
            <a:r>
              <a:rPr lang="en-US" i="1" dirty="0"/>
              <a:t>v</a:t>
            </a:r>
            <a:endParaRPr lang="en-US" dirty="0"/>
          </a:p>
          <a:p>
            <a:r>
              <a:rPr lang="en-US" dirty="0"/>
              <a:t>Calculate the norm of both vectors, </a:t>
            </a:r>
            <a:r>
              <a:rPr lang="en-US" b="1" dirty="0"/>
              <a:t>L</a:t>
            </a:r>
            <a:r>
              <a:rPr lang="en-US" i="1" dirty="0"/>
              <a:t>u</a:t>
            </a:r>
            <a:r>
              <a:rPr lang="en-US" dirty="0"/>
              <a:t> and </a:t>
            </a:r>
            <a:r>
              <a:rPr lang="en-US" b="1" dirty="0"/>
              <a:t>L</a:t>
            </a:r>
            <a:r>
              <a:rPr lang="en-US" i="1" dirty="0"/>
              <a:t>v. </a:t>
            </a:r>
          </a:p>
          <a:p>
            <a:r>
              <a:rPr lang="en-US" i="1" dirty="0"/>
              <a:t>The cosine angle, in other words, the cosine similarity, is u</a:t>
            </a:r>
            <a:r>
              <a:rPr lang="en-US" b="1" dirty="0"/>
              <a:t>.</a:t>
            </a:r>
            <a:r>
              <a:rPr lang="en-US" i="1" dirty="0"/>
              <a:t>v </a:t>
            </a:r>
            <a:r>
              <a:rPr lang="en-US" dirty="0"/>
              <a:t>/</a:t>
            </a:r>
            <a:r>
              <a:rPr lang="en-US" b="1" dirty="0"/>
              <a:t> </a:t>
            </a:r>
            <a:r>
              <a:rPr lang="en-US" dirty="0"/>
              <a:t>(</a:t>
            </a:r>
            <a:r>
              <a:rPr lang="en-US" b="1" dirty="0"/>
              <a:t>L</a:t>
            </a:r>
            <a:r>
              <a:rPr lang="en-US" i="1" dirty="0"/>
              <a:t>u</a:t>
            </a:r>
            <a:r>
              <a:rPr lang="en-US" dirty="0"/>
              <a:t> * </a:t>
            </a:r>
            <a:r>
              <a:rPr lang="en-US" b="1" dirty="0"/>
              <a:t>L</a:t>
            </a:r>
            <a:r>
              <a:rPr lang="en-US" i="1" dirty="0"/>
              <a:t>v</a:t>
            </a:r>
            <a:r>
              <a:rPr lang="en-US" dirty="0"/>
              <a:t>). </a:t>
            </a:r>
          </a:p>
          <a:p>
            <a:r>
              <a:rPr lang="en-US" i="1" dirty="0"/>
              <a:t>The cosine distance = 1 – cosine similarity.</a:t>
            </a:r>
          </a:p>
          <a:p>
            <a:endParaRPr lang="en-IL" dirty="0"/>
          </a:p>
        </p:txBody>
      </p:sp>
      <p:pic>
        <p:nvPicPr>
          <p:cNvPr id="5" name="Picture 4">
            <a:extLst>
              <a:ext uri="{FF2B5EF4-FFF2-40B4-BE49-F238E27FC236}">
                <a16:creationId xmlns:a16="http://schemas.microsoft.com/office/drawing/2014/main" id="{73257701-D528-889A-784B-5CD020C72F8A}"/>
              </a:ext>
            </a:extLst>
          </p:cNvPr>
          <p:cNvPicPr>
            <a:picLocks noChangeAspect="1"/>
          </p:cNvPicPr>
          <p:nvPr/>
        </p:nvPicPr>
        <p:blipFill>
          <a:blip r:embed="rId2"/>
          <a:stretch>
            <a:fillRect/>
          </a:stretch>
        </p:blipFill>
        <p:spPr>
          <a:xfrm>
            <a:off x="7285881" y="5638405"/>
            <a:ext cx="3657917" cy="1044030"/>
          </a:xfrm>
          <a:prstGeom prst="rect">
            <a:avLst/>
          </a:prstGeom>
        </p:spPr>
      </p:pic>
      <p:pic>
        <p:nvPicPr>
          <p:cNvPr id="7" name="Picture 6">
            <a:extLst>
              <a:ext uri="{FF2B5EF4-FFF2-40B4-BE49-F238E27FC236}">
                <a16:creationId xmlns:a16="http://schemas.microsoft.com/office/drawing/2014/main" id="{C5C13408-5AEC-E1F6-758D-7BE8D943243A}"/>
              </a:ext>
            </a:extLst>
          </p:cNvPr>
          <p:cNvPicPr>
            <a:picLocks noChangeAspect="1"/>
          </p:cNvPicPr>
          <p:nvPr/>
        </p:nvPicPr>
        <p:blipFill>
          <a:blip r:embed="rId3"/>
          <a:stretch>
            <a:fillRect/>
          </a:stretch>
        </p:blipFill>
        <p:spPr>
          <a:xfrm>
            <a:off x="8747091" y="177795"/>
            <a:ext cx="3289195" cy="4404143"/>
          </a:xfrm>
          <a:prstGeom prst="rect">
            <a:avLst/>
          </a:prstGeom>
        </p:spPr>
      </p:pic>
      <p:sp>
        <p:nvSpPr>
          <p:cNvPr id="8" name="TextBox 7">
            <a:extLst>
              <a:ext uri="{FF2B5EF4-FFF2-40B4-BE49-F238E27FC236}">
                <a16:creationId xmlns:a16="http://schemas.microsoft.com/office/drawing/2014/main" id="{1D1091A8-EF31-82A7-0264-09082DD9933D}"/>
              </a:ext>
            </a:extLst>
          </p:cNvPr>
          <p:cNvSpPr txBox="1"/>
          <p:nvPr/>
        </p:nvSpPr>
        <p:spPr>
          <a:xfrm>
            <a:off x="6483385" y="175565"/>
            <a:ext cx="2263706" cy="577081"/>
          </a:xfrm>
          <a:prstGeom prst="rect">
            <a:avLst/>
          </a:prstGeom>
          <a:noFill/>
        </p:spPr>
        <p:txBody>
          <a:bodyPr wrap="square" rtlCol="0">
            <a:spAutoFit/>
          </a:bodyPr>
          <a:lstStyle/>
          <a:p>
            <a:r>
              <a:rPr lang="en-US" sz="1050" dirty="0"/>
              <a:t>Reference from </a:t>
            </a:r>
          </a:p>
          <a:p>
            <a:r>
              <a:rPr lang="en-US" sz="1050" dirty="0"/>
              <a:t>https://www.youtube.com/watch?v=m_CooIRM3UI</a:t>
            </a:r>
            <a:endParaRPr lang="en-IL" sz="1050" dirty="0"/>
          </a:p>
        </p:txBody>
      </p:sp>
      <p:sp>
        <p:nvSpPr>
          <p:cNvPr id="6" name="TextBox 5">
            <a:extLst>
              <a:ext uri="{FF2B5EF4-FFF2-40B4-BE49-F238E27FC236}">
                <a16:creationId xmlns:a16="http://schemas.microsoft.com/office/drawing/2014/main" id="{F0A6EC56-5544-1CFE-8633-71A5B3524164}"/>
              </a:ext>
            </a:extLst>
          </p:cNvPr>
          <p:cNvSpPr txBox="1"/>
          <p:nvPr/>
        </p:nvSpPr>
        <p:spPr>
          <a:xfrm>
            <a:off x="6986296" y="5707615"/>
            <a:ext cx="6097554" cy="369332"/>
          </a:xfrm>
          <a:prstGeom prst="rect">
            <a:avLst/>
          </a:prstGeom>
          <a:noFill/>
        </p:spPr>
        <p:txBody>
          <a:bodyPr wrap="square">
            <a:spAutoFit/>
          </a:bodyPr>
          <a:lstStyle/>
          <a:p>
            <a:r>
              <a:rPr lang="en-US" dirty="0"/>
              <a:t>**</a:t>
            </a:r>
            <a:endParaRPr lang="en-IL" dirty="0"/>
          </a:p>
        </p:txBody>
      </p:sp>
    </p:spTree>
    <p:extLst>
      <p:ext uri="{BB962C8B-B14F-4D97-AF65-F5344CB8AC3E}">
        <p14:creationId xmlns:p14="http://schemas.microsoft.com/office/powerpoint/2010/main" val="3439870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1878B-62A6-4767-08CD-0CD20F4CB0EB}"/>
              </a:ext>
            </a:extLst>
          </p:cNvPr>
          <p:cNvSpPr>
            <a:spLocks noGrp="1"/>
          </p:cNvSpPr>
          <p:nvPr>
            <p:ph type="title"/>
          </p:nvPr>
        </p:nvSpPr>
        <p:spPr>
          <a:xfrm>
            <a:off x="750009" y="56040"/>
            <a:ext cx="9634011" cy="1325563"/>
          </a:xfrm>
        </p:spPr>
        <p:txBody>
          <a:bodyPr/>
          <a:lstStyle/>
          <a:p>
            <a:r>
              <a:rPr lang="en-US" dirty="0"/>
              <a:t>Recommending documents to users</a:t>
            </a:r>
            <a:endParaRPr lang="en-IL" dirty="0"/>
          </a:p>
        </p:txBody>
      </p:sp>
      <p:sp>
        <p:nvSpPr>
          <p:cNvPr id="3" name="Content Placeholder 2">
            <a:extLst>
              <a:ext uri="{FF2B5EF4-FFF2-40B4-BE49-F238E27FC236}">
                <a16:creationId xmlns:a16="http://schemas.microsoft.com/office/drawing/2014/main" id="{DC6DFA5C-6D74-1B96-CC99-F59F3DEDB5F1}"/>
              </a:ext>
            </a:extLst>
          </p:cNvPr>
          <p:cNvSpPr>
            <a:spLocks noGrp="1"/>
          </p:cNvSpPr>
          <p:nvPr>
            <p:ph idx="1"/>
          </p:nvPr>
        </p:nvSpPr>
        <p:spPr/>
        <p:txBody>
          <a:bodyPr/>
          <a:lstStyle/>
          <a:p>
            <a:endParaRPr lang="en-IL"/>
          </a:p>
        </p:txBody>
      </p:sp>
      <p:sp>
        <p:nvSpPr>
          <p:cNvPr id="4" name="Title 1">
            <a:extLst>
              <a:ext uri="{FF2B5EF4-FFF2-40B4-BE49-F238E27FC236}">
                <a16:creationId xmlns:a16="http://schemas.microsoft.com/office/drawing/2014/main" id="{9DC6A4AD-E10D-C93F-8B6D-2DC121B70575}"/>
              </a:ext>
            </a:extLst>
          </p:cNvPr>
          <p:cNvSpPr txBox="1">
            <a:spLocks/>
          </p:cNvSpPr>
          <p:nvPr/>
        </p:nvSpPr>
        <p:spPr>
          <a:xfrm>
            <a:off x="1069848" y="0"/>
            <a:ext cx="9634011" cy="980387"/>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endParaRPr lang="en-IL" dirty="0"/>
          </a:p>
        </p:txBody>
      </p:sp>
      <p:graphicFrame>
        <p:nvGraphicFramePr>
          <p:cNvPr id="5" name="Content Placeholder 2">
            <a:extLst>
              <a:ext uri="{FF2B5EF4-FFF2-40B4-BE49-F238E27FC236}">
                <a16:creationId xmlns:a16="http://schemas.microsoft.com/office/drawing/2014/main" id="{854AC7BA-E0BC-AF9A-148B-D82C6013804E}"/>
              </a:ext>
            </a:extLst>
          </p:cNvPr>
          <p:cNvGraphicFramePr>
            <a:graphicFrameLocks/>
          </p:cNvGraphicFramePr>
          <p:nvPr>
            <p:extLst>
              <p:ext uri="{D42A27DB-BD31-4B8C-83A1-F6EECF244321}">
                <p14:modId xmlns:p14="http://schemas.microsoft.com/office/powerpoint/2010/main" val="252110563"/>
              </p:ext>
            </p:extLst>
          </p:nvPr>
        </p:nvGraphicFramePr>
        <p:xfrm>
          <a:off x="750010" y="1381603"/>
          <a:ext cx="9634011" cy="5756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7757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1D354-FF2B-3983-100D-4D25712E66E0}"/>
              </a:ext>
            </a:extLst>
          </p:cNvPr>
          <p:cNvSpPr>
            <a:spLocks noGrp="1"/>
          </p:cNvSpPr>
          <p:nvPr>
            <p:ph type="title"/>
          </p:nvPr>
        </p:nvSpPr>
        <p:spPr>
          <a:xfrm>
            <a:off x="902974" y="109804"/>
            <a:ext cx="9634011" cy="1325563"/>
          </a:xfrm>
        </p:spPr>
        <p:txBody>
          <a:bodyPr/>
          <a:lstStyle/>
          <a:p>
            <a:r>
              <a:rPr lang="en-US" dirty="0"/>
              <a:t>Cosine and Jaccard distance examples</a:t>
            </a:r>
            <a:endParaRPr lang="en-IL" dirty="0"/>
          </a:p>
        </p:txBody>
      </p:sp>
      <p:sp>
        <p:nvSpPr>
          <p:cNvPr id="5" name="Rectangle: Rounded Corners 4">
            <a:extLst>
              <a:ext uri="{FF2B5EF4-FFF2-40B4-BE49-F238E27FC236}">
                <a16:creationId xmlns:a16="http://schemas.microsoft.com/office/drawing/2014/main" id="{7DAB927E-2320-F23B-1400-087DF98336E6}"/>
              </a:ext>
            </a:extLst>
          </p:cNvPr>
          <p:cNvSpPr/>
          <p:nvPr/>
        </p:nvSpPr>
        <p:spPr>
          <a:xfrm>
            <a:off x="604405" y="2323046"/>
            <a:ext cx="2604052" cy="4039262"/>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6" name="Content Placeholder 5">
            <a:extLst>
              <a:ext uri="{FF2B5EF4-FFF2-40B4-BE49-F238E27FC236}">
                <a16:creationId xmlns:a16="http://schemas.microsoft.com/office/drawing/2014/main" id="{D24D2666-82FE-F775-CECE-42F9C6F67C76}"/>
              </a:ext>
            </a:extLst>
          </p:cNvPr>
          <p:cNvSpPr>
            <a:spLocks noGrp="1"/>
          </p:cNvSpPr>
          <p:nvPr>
            <p:ph idx="1"/>
          </p:nvPr>
        </p:nvSpPr>
        <p:spPr>
          <a:xfrm>
            <a:off x="7129346" y="2197815"/>
            <a:ext cx="2604053" cy="403926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L" dirty="0"/>
          </a:p>
        </p:txBody>
      </p:sp>
      <p:sp>
        <p:nvSpPr>
          <p:cNvPr id="7" name="TextBox 6">
            <a:extLst>
              <a:ext uri="{FF2B5EF4-FFF2-40B4-BE49-F238E27FC236}">
                <a16:creationId xmlns:a16="http://schemas.microsoft.com/office/drawing/2014/main" id="{85CCB6E9-8CC0-73CB-F9D6-A91C8A321C22}"/>
              </a:ext>
            </a:extLst>
          </p:cNvPr>
          <p:cNvSpPr txBox="1"/>
          <p:nvPr/>
        </p:nvSpPr>
        <p:spPr>
          <a:xfrm>
            <a:off x="604405" y="1828483"/>
            <a:ext cx="9016251" cy="369332"/>
          </a:xfrm>
          <a:prstGeom prst="rect">
            <a:avLst/>
          </a:prstGeom>
          <a:noFill/>
        </p:spPr>
        <p:txBody>
          <a:bodyPr wrap="none" rtlCol="0">
            <a:spAutoFit/>
          </a:bodyPr>
          <a:lstStyle/>
          <a:p>
            <a:r>
              <a:rPr lang="en-US" dirty="0"/>
              <a:t>       First document                                                                                     Second document</a:t>
            </a:r>
            <a:endParaRPr lang="en-IL" dirty="0"/>
          </a:p>
        </p:txBody>
      </p:sp>
      <p:sp>
        <p:nvSpPr>
          <p:cNvPr id="8" name="TextBox 7">
            <a:extLst>
              <a:ext uri="{FF2B5EF4-FFF2-40B4-BE49-F238E27FC236}">
                <a16:creationId xmlns:a16="http://schemas.microsoft.com/office/drawing/2014/main" id="{6B27E53B-35FE-CEAD-8139-4BB0F1BB037F}"/>
              </a:ext>
            </a:extLst>
          </p:cNvPr>
          <p:cNvSpPr txBox="1"/>
          <p:nvPr/>
        </p:nvSpPr>
        <p:spPr>
          <a:xfrm>
            <a:off x="882700" y="2773016"/>
            <a:ext cx="2047461" cy="3416320"/>
          </a:xfrm>
          <a:prstGeom prst="rect">
            <a:avLst/>
          </a:prstGeom>
          <a:noFill/>
        </p:spPr>
        <p:txBody>
          <a:bodyPr wrap="square" rtlCol="0">
            <a:spAutoFit/>
          </a:bodyPr>
          <a:lstStyle/>
          <a:p>
            <a:r>
              <a:rPr lang="en-US" dirty="0"/>
              <a:t>   ………………..</a:t>
            </a:r>
          </a:p>
          <a:p>
            <a:r>
              <a:rPr lang="en-US" dirty="0"/>
              <a:t>………</a:t>
            </a:r>
            <a:r>
              <a:rPr lang="en-US" dirty="0">
                <a:solidFill>
                  <a:srgbClr val="FF0000"/>
                </a:solidFill>
              </a:rPr>
              <a:t>apple</a:t>
            </a:r>
            <a:r>
              <a:rPr lang="en-US" dirty="0"/>
              <a:t>…...</a:t>
            </a:r>
          </a:p>
          <a:p>
            <a:r>
              <a:rPr lang="en-US" dirty="0"/>
              <a:t>……..</a:t>
            </a:r>
          </a:p>
          <a:p>
            <a:r>
              <a:rPr lang="en-US" dirty="0"/>
              <a:t>   ………...</a:t>
            </a:r>
            <a:r>
              <a:rPr lang="en-US" dirty="0">
                <a:solidFill>
                  <a:srgbClr val="FF0000"/>
                </a:solidFill>
              </a:rPr>
              <a:t>apple</a:t>
            </a:r>
            <a:r>
              <a:rPr lang="en-US" dirty="0"/>
              <a:t>.</a:t>
            </a:r>
          </a:p>
          <a:p>
            <a:r>
              <a:rPr lang="en-US" dirty="0"/>
              <a:t>…..</a:t>
            </a:r>
            <a:r>
              <a:rPr lang="en-US" dirty="0">
                <a:solidFill>
                  <a:srgbClr val="002060"/>
                </a:solidFill>
              </a:rPr>
              <a:t>android</a:t>
            </a:r>
            <a:r>
              <a:rPr lang="en-US" dirty="0"/>
              <a:t>…….</a:t>
            </a:r>
          </a:p>
          <a:p>
            <a:r>
              <a:rPr lang="en-US" dirty="0"/>
              <a:t>………………….</a:t>
            </a:r>
          </a:p>
          <a:p>
            <a:r>
              <a:rPr lang="en-US" dirty="0"/>
              <a:t>……</a:t>
            </a:r>
            <a:r>
              <a:rPr lang="en-US" dirty="0">
                <a:solidFill>
                  <a:srgbClr val="FF0000"/>
                </a:solidFill>
              </a:rPr>
              <a:t>apple</a:t>
            </a:r>
            <a:r>
              <a:rPr lang="en-US" dirty="0"/>
              <a:t>………</a:t>
            </a:r>
          </a:p>
          <a:p>
            <a:r>
              <a:rPr lang="en-US" dirty="0"/>
              <a:t>….</a:t>
            </a:r>
            <a:r>
              <a:rPr lang="en-US" dirty="0">
                <a:solidFill>
                  <a:srgbClr val="002060"/>
                </a:solidFill>
              </a:rPr>
              <a:t>android</a:t>
            </a:r>
            <a:r>
              <a:rPr lang="en-US" dirty="0"/>
              <a:t>..</a:t>
            </a:r>
          </a:p>
          <a:p>
            <a:r>
              <a:rPr lang="en-US" dirty="0"/>
              <a:t>…………………..</a:t>
            </a:r>
          </a:p>
          <a:p>
            <a:r>
              <a:rPr lang="en-US" dirty="0"/>
              <a:t>…..</a:t>
            </a:r>
            <a:r>
              <a:rPr lang="en-US" dirty="0" err="1">
                <a:solidFill>
                  <a:srgbClr val="00B050"/>
                </a:solidFill>
              </a:rPr>
              <a:t>ipad</a:t>
            </a:r>
            <a:r>
              <a:rPr lang="en-US" dirty="0">
                <a:solidFill>
                  <a:srgbClr val="FF0000"/>
                </a:solidFill>
              </a:rPr>
              <a:t>.</a:t>
            </a:r>
            <a:r>
              <a:rPr lang="en-US" dirty="0"/>
              <a:t>………..</a:t>
            </a:r>
          </a:p>
          <a:p>
            <a:r>
              <a:rPr lang="en-US" dirty="0"/>
              <a:t>…</a:t>
            </a:r>
            <a:r>
              <a:rPr lang="en-US" dirty="0">
                <a:solidFill>
                  <a:srgbClr val="00B0F0"/>
                </a:solidFill>
              </a:rPr>
              <a:t>watch</a:t>
            </a:r>
            <a:r>
              <a:rPr lang="en-US" dirty="0"/>
              <a:t>…………..  </a:t>
            </a:r>
            <a:endParaRPr lang="en-IL" dirty="0"/>
          </a:p>
        </p:txBody>
      </p:sp>
      <p:sp>
        <p:nvSpPr>
          <p:cNvPr id="9" name="TextBox 8">
            <a:extLst>
              <a:ext uri="{FF2B5EF4-FFF2-40B4-BE49-F238E27FC236}">
                <a16:creationId xmlns:a16="http://schemas.microsoft.com/office/drawing/2014/main" id="{98B6F83C-828B-A51D-5682-6FC0FF540039}"/>
              </a:ext>
            </a:extLst>
          </p:cNvPr>
          <p:cNvSpPr txBox="1"/>
          <p:nvPr/>
        </p:nvSpPr>
        <p:spPr>
          <a:xfrm>
            <a:off x="7407642" y="2647785"/>
            <a:ext cx="2047460" cy="3139321"/>
          </a:xfrm>
          <a:prstGeom prst="rect">
            <a:avLst/>
          </a:prstGeom>
          <a:noFill/>
        </p:spPr>
        <p:txBody>
          <a:bodyPr wrap="square" rtlCol="0">
            <a:spAutoFit/>
          </a:bodyPr>
          <a:lstStyle/>
          <a:p>
            <a:r>
              <a:rPr lang="en-US" dirty="0"/>
              <a:t>……</a:t>
            </a:r>
            <a:r>
              <a:rPr lang="en-US" dirty="0">
                <a:solidFill>
                  <a:srgbClr val="002060"/>
                </a:solidFill>
              </a:rPr>
              <a:t>android</a:t>
            </a:r>
            <a:r>
              <a:rPr lang="en-US" dirty="0"/>
              <a:t>……</a:t>
            </a:r>
          </a:p>
          <a:p>
            <a:r>
              <a:rPr lang="en-US" dirty="0"/>
              <a:t>…………………..</a:t>
            </a:r>
          </a:p>
          <a:p>
            <a:r>
              <a:rPr lang="en-US" dirty="0"/>
              <a:t>..</a:t>
            </a:r>
            <a:r>
              <a:rPr lang="en-US" dirty="0">
                <a:solidFill>
                  <a:srgbClr val="FF0000"/>
                </a:solidFill>
              </a:rPr>
              <a:t>apple</a:t>
            </a:r>
            <a:r>
              <a:rPr lang="en-US" dirty="0"/>
              <a:t>………….</a:t>
            </a:r>
          </a:p>
          <a:p>
            <a:r>
              <a:rPr lang="en-US" dirty="0"/>
              <a:t>……….</a:t>
            </a:r>
            <a:r>
              <a:rPr lang="en-US" dirty="0">
                <a:solidFill>
                  <a:srgbClr val="FF0000"/>
                </a:solidFill>
              </a:rPr>
              <a:t>apple</a:t>
            </a:r>
            <a:r>
              <a:rPr lang="en-US" dirty="0"/>
              <a:t>…..</a:t>
            </a:r>
          </a:p>
          <a:p>
            <a:r>
              <a:rPr lang="en-US" dirty="0"/>
              <a:t>..</a:t>
            </a:r>
          </a:p>
          <a:p>
            <a:r>
              <a:rPr lang="en-US" dirty="0"/>
              <a:t>  </a:t>
            </a:r>
            <a:r>
              <a:rPr lang="en-US" dirty="0">
                <a:solidFill>
                  <a:srgbClr val="002060"/>
                </a:solidFill>
              </a:rPr>
              <a:t>android</a:t>
            </a:r>
            <a:r>
              <a:rPr lang="en-US" dirty="0"/>
              <a:t>………..</a:t>
            </a:r>
          </a:p>
          <a:p>
            <a:r>
              <a:rPr lang="en-US" dirty="0"/>
              <a:t>…………</a:t>
            </a:r>
            <a:r>
              <a:rPr lang="en-US" dirty="0">
                <a:solidFill>
                  <a:srgbClr val="002060"/>
                </a:solidFill>
              </a:rPr>
              <a:t>android</a:t>
            </a:r>
            <a:r>
              <a:rPr lang="en-US" dirty="0"/>
              <a:t>.</a:t>
            </a:r>
          </a:p>
          <a:p>
            <a:r>
              <a:rPr lang="en-US" dirty="0"/>
              <a:t>…..</a:t>
            </a:r>
            <a:r>
              <a:rPr lang="en-US" dirty="0">
                <a:solidFill>
                  <a:srgbClr val="002060"/>
                </a:solidFill>
              </a:rPr>
              <a:t>android</a:t>
            </a:r>
            <a:r>
              <a:rPr lang="en-US" dirty="0"/>
              <a:t>…….</a:t>
            </a:r>
          </a:p>
          <a:p>
            <a:r>
              <a:rPr lang="en-US" dirty="0">
                <a:solidFill>
                  <a:schemeClr val="accent1">
                    <a:lumMod val="75000"/>
                  </a:schemeClr>
                </a:solidFill>
              </a:rPr>
              <a:t>tablet</a:t>
            </a:r>
            <a:r>
              <a:rPr lang="en-US" dirty="0"/>
              <a:t>.. ……</a:t>
            </a:r>
            <a:r>
              <a:rPr lang="en-US" dirty="0">
                <a:solidFill>
                  <a:schemeClr val="accent1">
                    <a:lumMod val="75000"/>
                  </a:schemeClr>
                </a:solidFill>
              </a:rPr>
              <a:t>tablet</a:t>
            </a:r>
          </a:p>
          <a:p>
            <a:r>
              <a:rPr lang="en-US" dirty="0"/>
              <a:t>.....</a:t>
            </a:r>
            <a:r>
              <a:rPr lang="en-US" dirty="0">
                <a:solidFill>
                  <a:srgbClr val="002060"/>
                </a:solidFill>
              </a:rPr>
              <a:t>android</a:t>
            </a:r>
            <a:r>
              <a:rPr lang="en-US" dirty="0"/>
              <a:t>………</a:t>
            </a:r>
          </a:p>
          <a:p>
            <a:r>
              <a:rPr lang="en-US" dirty="0"/>
              <a:t>……….</a:t>
            </a:r>
            <a:r>
              <a:rPr lang="en-US" dirty="0">
                <a:solidFill>
                  <a:schemeClr val="accent1">
                    <a:lumMod val="75000"/>
                  </a:schemeClr>
                </a:solidFill>
              </a:rPr>
              <a:t>tablet</a:t>
            </a:r>
          </a:p>
        </p:txBody>
      </p:sp>
      <p:sp>
        <p:nvSpPr>
          <p:cNvPr id="10" name="TextBox 9">
            <a:extLst>
              <a:ext uri="{FF2B5EF4-FFF2-40B4-BE49-F238E27FC236}">
                <a16:creationId xmlns:a16="http://schemas.microsoft.com/office/drawing/2014/main" id="{7F21E05A-E3F5-726E-076F-14E57A1064D3}"/>
              </a:ext>
            </a:extLst>
          </p:cNvPr>
          <p:cNvSpPr txBox="1"/>
          <p:nvPr/>
        </p:nvSpPr>
        <p:spPr>
          <a:xfrm>
            <a:off x="3466576" y="3327013"/>
            <a:ext cx="3530572" cy="1754326"/>
          </a:xfrm>
          <a:prstGeom prst="rect">
            <a:avLst/>
          </a:prstGeom>
          <a:noFill/>
        </p:spPr>
        <p:txBody>
          <a:bodyPr wrap="square" rtlCol="0">
            <a:spAutoFit/>
          </a:bodyPr>
          <a:lstStyle/>
          <a:p>
            <a:r>
              <a:rPr lang="en-US" dirty="0"/>
              <a:t>First doc vector = [</a:t>
            </a:r>
            <a:r>
              <a:rPr lang="en-US" dirty="0">
                <a:solidFill>
                  <a:srgbClr val="FF0000"/>
                </a:solidFill>
              </a:rPr>
              <a:t>3</a:t>
            </a:r>
            <a:r>
              <a:rPr lang="en-US" dirty="0"/>
              <a:t>,</a:t>
            </a:r>
            <a:r>
              <a:rPr lang="en-US" dirty="0">
                <a:solidFill>
                  <a:srgbClr val="002060"/>
                </a:solidFill>
              </a:rPr>
              <a:t>2</a:t>
            </a:r>
            <a:r>
              <a:rPr lang="en-US" dirty="0"/>
              <a:t>,</a:t>
            </a:r>
            <a:r>
              <a:rPr lang="en-US" dirty="0">
                <a:solidFill>
                  <a:srgbClr val="00B050"/>
                </a:solidFill>
              </a:rPr>
              <a:t>1</a:t>
            </a:r>
            <a:r>
              <a:rPr lang="en-US" dirty="0">
                <a:solidFill>
                  <a:schemeClr val="bg2">
                    <a:lumMod val="10000"/>
                  </a:schemeClr>
                </a:solidFill>
              </a:rPr>
              <a:t>,</a:t>
            </a:r>
            <a:r>
              <a:rPr lang="en-US" dirty="0">
                <a:solidFill>
                  <a:srgbClr val="7030A0"/>
                </a:solidFill>
              </a:rPr>
              <a:t>0,</a:t>
            </a:r>
            <a:r>
              <a:rPr lang="en-US" dirty="0">
                <a:solidFill>
                  <a:srgbClr val="00B0F0"/>
                </a:solidFill>
              </a:rPr>
              <a:t>1</a:t>
            </a:r>
            <a:r>
              <a:rPr lang="en-US" dirty="0"/>
              <a:t>]</a:t>
            </a:r>
          </a:p>
          <a:p>
            <a:r>
              <a:rPr lang="en-US" dirty="0"/>
              <a:t>Second doc vector = [</a:t>
            </a:r>
            <a:r>
              <a:rPr lang="en-US" dirty="0">
                <a:solidFill>
                  <a:srgbClr val="FF0000"/>
                </a:solidFill>
              </a:rPr>
              <a:t>2</a:t>
            </a:r>
            <a:r>
              <a:rPr lang="en-US" dirty="0"/>
              <a:t>,</a:t>
            </a:r>
            <a:r>
              <a:rPr lang="en-US" dirty="0">
                <a:solidFill>
                  <a:srgbClr val="002060"/>
                </a:solidFill>
              </a:rPr>
              <a:t>5</a:t>
            </a:r>
            <a:r>
              <a:rPr lang="en-US" dirty="0"/>
              <a:t>,</a:t>
            </a:r>
            <a:r>
              <a:rPr lang="en-US" dirty="0">
                <a:solidFill>
                  <a:srgbClr val="00B050"/>
                </a:solidFill>
              </a:rPr>
              <a:t>0</a:t>
            </a:r>
            <a:r>
              <a:rPr lang="en-US" dirty="0"/>
              <a:t>,</a:t>
            </a:r>
            <a:r>
              <a:rPr lang="en-US" dirty="0">
                <a:solidFill>
                  <a:srgbClr val="7030A0"/>
                </a:solidFill>
              </a:rPr>
              <a:t>3,</a:t>
            </a:r>
            <a:r>
              <a:rPr lang="en-US" dirty="0">
                <a:solidFill>
                  <a:srgbClr val="00B0F0"/>
                </a:solidFill>
              </a:rPr>
              <a:t>0</a:t>
            </a:r>
            <a:r>
              <a:rPr lang="en-US" dirty="0"/>
              <a:t>]</a:t>
            </a:r>
          </a:p>
          <a:p>
            <a:endParaRPr lang="en-US" dirty="0"/>
          </a:p>
          <a:p>
            <a:endParaRPr lang="en-US" dirty="0"/>
          </a:p>
          <a:p>
            <a:endParaRPr lang="en-US" dirty="0"/>
          </a:p>
          <a:p>
            <a:endParaRPr lang="en-IL" dirty="0"/>
          </a:p>
        </p:txBody>
      </p:sp>
      <p:sp>
        <p:nvSpPr>
          <p:cNvPr id="11" name="TextBox 10">
            <a:extLst>
              <a:ext uri="{FF2B5EF4-FFF2-40B4-BE49-F238E27FC236}">
                <a16:creationId xmlns:a16="http://schemas.microsoft.com/office/drawing/2014/main" id="{66091787-626B-7956-2C1B-66E0EC2DB436}"/>
              </a:ext>
            </a:extLst>
          </p:cNvPr>
          <p:cNvSpPr txBox="1"/>
          <p:nvPr/>
        </p:nvSpPr>
        <p:spPr>
          <a:xfrm>
            <a:off x="581761" y="1234166"/>
            <a:ext cx="4900380" cy="369332"/>
          </a:xfrm>
          <a:prstGeom prst="rect">
            <a:avLst/>
          </a:prstGeom>
          <a:noFill/>
        </p:spPr>
        <p:txBody>
          <a:bodyPr wrap="none" rtlCol="0">
            <a:spAutoFit/>
          </a:bodyPr>
          <a:lstStyle/>
          <a:p>
            <a:r>
              <a:rPr lang="en-US" dirty="0"/>
              <a:t>Let us assume we have two documents were:</a:t>
            </a:r>
            <a:endParaRPr lang="en-IL" dirty="0"/>
          </a:p>
        </p:txBody>
      </p:sp>
    </p:spTree>
    <p:extLst>
      <p:ext uri="{BB962C8B-B14F-4D97-AF65-F5344CB8AC3E}">
        <p14:creationId xmlns:p14="http://schemas.microsoft.com/office/powerpoint/2010/main" val="968667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FB29E-6F74-A1FF-8E8D-13CB2A52A6A6}"/>
              </a:ext>
            </a:extLst>
          </p:cNvPr>
          <p:cNvSpPr>
            <a:spLocks noGrp="1"/>
          </p:cNvSpPr>
          <p:nvPr>
            <p:ph type="title"/>
          </p:nvPr>
        </p:nvSpPr>
        <p:spPr/>
        <p:txBody>
          <a:bodyPr/>
          <a:lstStyle/>
          <a:p>
            <a:r>
              <a:rPr lang="en-US" dirty="0"/>
              <a:t>Jaccard Distance for documents</a:t>
            </a:r>
            <a:endParaRPr lang="en-IL" dirty="0"/>
          </a:p>
        </p:txBody>
      </p:sp>
      <p:sp>
        <p:nvSpPr>
          <p:cNvPr id="3" name="Content Placeholder 2">
            <a:extLst>
              <a:ext uri="{FF2B5EF4-FFF2-40B4-BE49-F238E27FC236}">
                <a16:creationId xmlns:a16="http://schemas.microsoft.com/office/drawing/2014/main" id="{B578D3A6-5667-D957-9E03-EC6C5702C155}"/>
              </a:ext>
            </a:extLst>
          </p:cNvPr>
          <p:cNvSpPr>
            <a:spLocks noGrp="1"/>
          </p:cNvSpPr>
          <p:nvPr>
            <p:ph idx="1"/>
          </p:nvPr>
        </p:nvSpPr>
        <p:spPr/>
        <p:txBody>
          <a:bodyPr/>
          <a:lstStyle/>
          <a:p>
            <a:pPr marL="0" indent="0">
              <a:buNone/>
            </a:pPr>
            <a:r>
              <a:rPr lang="en-US" dirty="0"/>
              <a:t>Let us assume we have two sets S and T</a:t>
            </a:r>
          </a:p>
          <a:p>
            <a:pPr marL="0" indent="0">
              <a:buNone/>
            </a:pPr>
            <a:r>
              <a:rPr lang="en-US" dirty="0"/>
              <a:t>Were S consists of document 1 features, and T of document 2 features.   </a:t>
            </a:r>
            <a:endParaRPr lang="en-IL" dirty="0"/>
          </a:p>
        </p:txBody>
      </p:sp>
      <p:pic>
        <p:nvPicPr>
          <p:cNvPr id="5122" name="Picture 2" descr="Image result for empty venn diagram">
            <a:extLst>
              <a:ext uri="{FF2B5EF4-FFF2-40B4-BE49-F238E27FC236}">
                <a16:creationId xmlns:a16="http://schemas.microsoft.com/office/drawing/2014/main" id="{4C8922CD-C560-4629-B13A-1A95A592CD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070" y="3737877"/>
            <a:ext cx="3707295" cy="230966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E9DAFF9-6F29-07EC-0600-96DA0BCEF6C7}"/>
              </a:ext>
            </a:extLst>
          </p:cNvPr>
          <p:cNvSpPr txBox="1"/>
          <p:nvPr/>
        </p:nvSpPr>
        <p:spPr>
          <a:xfrm>
            <a:off x="974035" y="3429000"/>
            <a:ext cx="3210431" cy="369332"/>
          </a:xfrm>
          <a:prstGeom prst="rect">
            <a:avLst/>
          </a:prstGeom>
          <a:noFill/>
        </p:spPr>
        <p:txBody>
          <a:bodyPr wrap="none" rtlCol="0">
            <a:spAutoFit/>
          </a:bodyPr>
          <a:lstStyle/>
          <a:p>
            <a:r>
              <a:rPr lang="en-US" dirty="0"/>
              <a:t>S                                                T</a:t>
            </a:r>
            <a:endParaRPr lang="en-IL" dirty="0"/>
          </a:p>
        </p:txBody>
      </p:sp>
      <p:sp>
        <p:nvSpPr>
          <p:cNvPr id="10" name="TextBox 9">
            <a:extLst>
              <a:ext uri="{FF2B5EF4-FFF2-40B4-BE49-F238E27FC236}">
                <a16:creationId xmlns:a16="http://schemas.microsoft.com/office/drawing/2014/main" id="{37C95293-4F82-5084-C4FE-F042C78F0A8C}"/>
              </a:ext>
            </a:extLst>
          </p:cNvPr>
          <p:cNvSpPr txBox="1"/>
          <p:nvPr/>
        </p:nvSpPr>
        <p:spPr>
          <a:xfrm>
            <a:off x="7655031" y="120194"/>
            <a:ext cx="6097656" cy="1754326"/>
          </a:xfrm>
          <a:prstGeom prst="rect">
            <a:avLst/>
          </a:prstGeom>
          <a:noFill/>
        </p:spPr>
        <p:txBody>
          <a:bodyPr wrap="square">
            <a:spAutoFit/>
          </a:bodyPr>
          <a:lstStyle/>
          <a:p>
            <a:r>
              <a:rPr lang="en-US" dirty="0"/>
              <a:t>First doc vector = [</a:t>
            </a:r>
            <a:r>
              <a:rPr lang="en-US" dirty="0">
                <a:solidFill>
                  <a:srgbClr val="FF0000"/>
                </a:solidFill>
              </a:rPr>
              <a:t>3</a:t>
            </a:r>
            <a:r>
              <a:rPr lang="en-US" dirty="0"/>
              <a:t>,</a:t>
            </a:r>
            <a:r>
              <a:rPr lang="en-US" dirty="0">
                <a:solidFill>
                  <a:srgbClr val="002060"/>
                </a:solidFill>
              </a:rPr>
              <a:t>2</a:t>
            </a:r>
            <a:r>
              <a:rPr lang="en-US" dirty="0"/>
              <a:t>,</a:t>
            </a:r>
            <a:r>
              <a:rPr lang="en-US" dirty="0">
                <a:solidFill>
                  <a:srgbClr val="00B050"/>
                </a:solidFill>
              </a:rPr>
              <a:t>1</a:t>
            </a:r>
            <a:r>
              <a:rPr lang="en-US" dirty="0">
                <a:solidFill>
                  <a:schemeClr val="bg2">
                    <a:lumMod val="10000"/>
                  </a:schemeClr>
                </a:solidFill>
              </a:rPr>
              <a:t>,</a:t>
            </a:r>
            <a:r>
              <a:rPr lang="en-US" dirty="0">
                <a:solidFill>
                  <a:srgbClr val="7030A0"/>
                </a:solidFill>
              </a:rPr>
              <a:t>0,</a:t>
            </a:r>
            <a:r>
              <a:rPr lang="en-US" dirty="0">
                <a:solidFill>
                  <a:srgbClr val="00B0F0"/>
                </a:solidFill>
              </a:rPr>
              <a:t>1</a:t>
            </a:r>
            <a:r>
              <a:rPr lang="en-US" dirty="0"/>
              <a:t>]</a:t>
            </a:r>
          </a:p>
          <a:p>
            <a:r>
              <a:rPr lang="en-US" dirty="0"/>
              <a:t>Second doc vector = [</a:t>
            </a:r>
            <a:r>
              <a:rPr lang="en-US" dirty="0">
                <a:solidFill>
                  <a:srgbClr val="FF0000"/>
                </a:solidFill>
              </a:rPr>
              <a:t>2</a:t>
            </a:r>
            <a:r>
              <a:rPr lang="en-US" dirty="0"/>
              <a:t>,</a:t>
            </a:r>
            <a:r>
              <a:rPr lang="en-US" dirty="0">
                <a:solidFill>
                  <a:srgbClr val="002060"/>
                </a:solidFill>
              </a:rPr>
              <a:t>5</a:t>
            </a:r>
            <a:r>
              <a:rPr lang="en-US" dirty="0"/>
              <a:t>,</a:t>
            </a:r>
            <a:r>
              <a:rPr lang="en-US" dirty="0">
                <a:solidFill>
                  <a:srgbClr val="00B050"/>
                </a:solidFill>
              </a:rPr>
              <a:t>0</a:t>
            </a:r>
            <a:r>
              <a:rPr lang="en-US" dirty="0"/>
              <a:t>,</a:t>
            </a:r>
            <a:r>
              <a:rPr lang="en-US" dirty="0">
                <a:solidFill>
                  <a:srgbClr val="7030A0"/>
                </a:solidFill>
              </a:rPr>
              <a:t>3,</a:t>
            </a:r>
            <a:r>
              <a:rPr lang="en-US" dirty="0">
                <a:solidFill>
                  <a:srgbClr val="00B0F0"/>
                </a:solidFill>
              </a:rPr>
              <a:t>0</a:t>
            </a:r>
            <a:r>
              <a:rPr lang="en-US" dirty="0"/>
              <a:t>]</a:t>
            </a:r>
          </a:p>
          <a:p>
            <a:endParaRPr lang="en-US" dirty="0"/>
          </a:p>
          <a:p>
            <a:endParaRPr lang="en-US" dirty="0"/>
          </a:p>
          <a:p>
            <a:endParaRPr lang="en-US" dirty="0"/>
          </a:p>
          <a:p>
            <a:endParaRPr lang="en-IL" dirty="0"/>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07CF4022-73DB-B592-4727-58CA2BA13B0C}"/>
                  </a:ext>
                </a:extLst>
              </p14:cNvPr>
              <p14:cNvContentPartPr/>
              <p14:nvPr/>
            </p14:nvContentPartPr>
            <p14:xfrm>
              <a:off x="2633588" y="4462184"/>
              <a:ext cx="360" cy="360"/>
            </p14:xfrm>
          </p:contentPart>
        </mc:Choice>
        <mc:Fallback xmlns="">
          <p:pic>
            <p:nvPicPr>
              <p:cNvPr id="11" name="Ink 10">
                <a:extLst>
                  <a:ext uri="{FF2B5EF4-FFF2-40B4-BE49-F238E27FC236}">
                    <a16:creationId xmlns:a16="http://schemas.microsoft.com/office/drawing/2014/main" id="{07CF4022-73DB-B592-4727-58CA2BA13B0C}"/>
                  </a:ext>
                </a:extLst>
              </p:cNvPr>
              <p:cNvPicPr/>
              <p:nvPr/>
            </p:nvPicPr>
            <p:blipFill>
              <a:blip r:embed="rId4"/>
              <a:stretch>
                <a:fillRect/>
              </a:stretch>
            </p:blipFill>
            <p:spPr>
              <a:xfrm>
                <a:off x="2570588" y="439954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F5FD33D3-1DA6-3FF0-B7BA-29E77DFE3F45}"/>
                  </a:ext>
                </a:extLst>
              </p14:cNvPr>
              <p14:cNvContentPartPr/>
              <p14:nvPr/>
            </p14:nvContentPartPr>
            <p14:xfrm>
              <a:off x="3736988" y="4144304"/>
              <a:ext cx="360" cy="360"/>
            </p14:xfrm>
          </p:contentPart>
        </mc:Choice>
        <mc:Fallback xmlns="">
          <p:pic>
            <p:nvPicPr>
              <p:cNvPr id="12" name="Ink 11">
                <a:extLst>
                  <a:ext uri="{FF2B5EF4-FFF2-40B4-BE49-F238E27FC236}">
                    <a16:creationId xmlns:a16="http://schemas.microsoft.com/office/drawing/2014/main" id="{F5FD33D3-1DA6-3FF0-B7BA-29E77DFE3F45}"/>
                  </a:ext>
                </a:extLst>
              </p:cNvPr>
              <p:cNvPicPr/>
              <p:nvPr/>
            </p:nvPicPr>
            <p:blipFill>
              <a:blip r:embed="rId6"/>
              <a:stretch>
                <a:fillRect/>
              </a:stretch>
            </p:blipFill>
            <p:spPr>
              <a:xfrm>
                <a:off x="3674348" y="40816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37E57629-C145-F220-2FD2-23EF091E02B5}"/>
                  </a:ext>
                </a:extLst>
              </p14:cNvPr>
              <p14:cNvContentPartPr/>
              <p14:nvPr/>
            </p14:nvContentPartPr>
            <p14:xfrm>
              <a:off x="2752748" y="4859984"/>
              <a:ext cx="360" cy="360"/>
            </p14:xfrm>
          </p:contentPart>
        </mc:Choice>
        <mc:Fallback xmlns="">
          <p:pic>
            <p:nvPicPr>
              <p:cNvPr id="13" name="Ink 12">
                <a:extLst>
                  <a:ext uri="{FF2B5EF4-FFF2-40B4-BE49-F238E27FC236}">
                    <a16:creationId xmlns:a16="http://schemas.microsoft.com/office/drawing/2014/main" id="{37E57629-C145-F220-2FD2-23EF091E02B5}"/>
                  </a:ext>
                </a:extLst>
              </p:cNvPr>
              <p:cNvPicPr/>
              <p:nvPr/>
            </p:nvPicPr>
            <p:blipFill>
              <a:blip r:embed="rId8"/>
              <a:stretch>
                <a:fillRect/>
              </a:stretch>
            </p:blipFill>
            <p:spPr>
              <a:xfrm>
                <a:off x="2690108" y="479734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AA6D6BA8-49B0-1C80-EF16-3629DF830D08}"/>
                  </a:ext>
                </a:extLst>
              </p14:cNvPr>
              <p14:cNvContentPartPr/>
              <p14:nvPr/>
            </p14:nvContentPartPr>
            <p14:xfrm>
              <a:off x="1928348" y="4273544"/>
              <a:ext cx="360" cy="360"/>
            </p14:xfrm>
          </p:contentPart>
        </mc:Choice>
        <mc:Fallback xmlns="">
          <p:pic>
            <p:nvPicPr>
              <p:cNvPr id="14" name="Ink 13">
                <a:extLst>
                  <a:ext uri="{FF2B5EF4-FFF2-40B4-BE49-F238E27FC236}">
                    <a16:creationId xmlns:a16="http://schemas.microsoft.com/office/drawing/2014/main" id="{AA6D6BA8-49B0-1C80-EF16-3629DF830D08}"/>
                  </a:ext>
                </a:extLst>
              </p:cNvPr>
              <p:cNvPicPr/>
              <p:nvPr/>
            </p:nvPicPr>
            <p:blipFill>
              <a:blip r:embed="rId10"/>
              <a:stretch>
                <a:fillRect/>
              </a:stretch>
            </p:blipFill>
            <p:spPr>
              <a:xfrm>
                <a:off x="1865348" y="421090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91543A0C-2302-5E13-329C-F2EC20FD25D4}"/>
                  </a:ext>
                </a:extLst>
              </p14:cNvPr>
              <p14:cNvContentPartPr/>
              <p14:nvPr/>
            </p14:nvContentPartPr>
            <p14:xfrm>
              <a:off x="1729268" y="5546144"/>
              <a:ext cx="360" cy="360"/>
            </p14:xfrm>
          </p:contentPart>
        </mc:Choice>
        <mc:Fallback xmlns="">
          <p:pic>
            <p:nvPicPr>
              <p:cNvPr id="15" name="Ink 14">
                <a:extLst>
                  <a:ext uri="{FF2B5EF4-FFF2-40B4-BE49-F238E27FC236}">
                    <a16:creationId xmlns:a16="http://schemas.microsoft.com/office/drawing/2014/main" id="{91543A0C-2302-5E13-329C-F2EC20FD25D4}"/>
                  </a:ext>
                </a:extLst>
              </p:cNvPr>
              <p:cNvPicPr/>
              <p:nvPr/>
            </p:nvPicPr>
            <p:blipFill>
              <a:blip r:embed="rId12"/>
              <a:stretch>
                <a:fillRect/>
              </a:stretch>
            </p:blipFill>
            <p:spPr>
              <a:xfrm>
                <a:off x="1666268" y="5483144"/>
                <a:ext cx="126000" cy="126000"/>
              </a:xfrm>
              <a:prstGeom prst="rect">
                <a:avLst/>
              </a:prstGeom>
            </p:spPr>
          </p:pic>
        </mc:Fallback>
      </mc:AlternateContent>
      <p:pic>
        <p:nvPicPr>
          <p:cNvPr id="17" name="Picture 16">
            <a:extLst>
              <a:ext uri="{FF2B5EF4-FFF2-40B4-BE49-F238E27FC236}">
                <a16:creationId xmlns:a16="http://schemas.microsoft.com/office/drawing/2014/main" id="{88B2395E-A204-CA04-18A9-D3AB717EDD52}"/>
              </a:ext>
            </a:extLst>
          </p:cNvPr>
          <p:cNvPicPr>
            <a:picLocks noChangeAspect="1"/>
          </p:cNvPicPr>
          <p:nvPr/>
        </p:nvPicPr>
        <p:blipFill>
          <a:blip r:embed="rId13"/>
          <a:stretch>
            <a:fillRect/>
          </a:stretch>
        </p:blipFill>
        <p:spPr>
          <a:xfrm>
            <a:off x="5688616" y="3503723"/>
            <a:ext cx="1169383" cy="413240"/>
          </a:xfrm>
          <a:prstGeom prst="rect">
            <a:avLst/>
          </a:prstGeom>
        </p:spPr>
      </p:pic>
      <p:sp>
        <p:nvSpPr>
          <p:cNvPr id="18" name="TextBox 17">
            <a:extLst>
              <a:ext uri="{FF2B5EF4-FFF2-40B4-BE49-F238E27FC236}">
                <a16:creationId xmlns:a16="http://schemas.microsoft.com/office/drawing/2014/main" id="{7122A460-1D56-D33E-309D-D0588A72D9F7}"/>
              </a:ext>
            </a:extLst>
          </p:cNvPr>
          <p:cNvSpPr txBox="1"/>
          <p:nvPr/>
        </p:nvSpPr>
        <p:spPr>
          <a:xfrm>
            <a:off x="6796670" y="3448733"/>
            <a:ext cx="811441" cy="523220"/>
          </a:xfrm>
          <a:prstGeom prst="rect">
            <a:avLst/>
          </a:prstGeom>
          <a:noFill/>
        </p:spPr>
        <p:txBody>
          <a:bodyPr wrap="none" rtlCol="0">
            <a:spAutoFit/>
          </a:bodyPr>
          <a:lstStyle/>
          <a:p>
            <a:r>
              <a:rPr lang="en-US" sz="2800" dirty="0"/>
              <a:t> = 2</a:t>
            </a:r>
            <a:endParaRPr lang="en-IL" sz="2800" dirty="0"/>
          </a:p>
        </p:txBody>
      </p:sp>
      <p:sp>
        <p:nvSpPr>
          <p:cNvPr id="20" name="TextBox 19">
            <a:extLst>
              <a:ext uri="{FF2B5EF4-FFF2-40B4-BE49-F238E27FC236}">
                <a16:creationId xmlns:a16="http://schemas.microsoft.com/office/drawing/2014/main" id="{A6594F09-1323-B47D-52E3-598E0761142F}"/>
              </a:ext>
            </a:extLst>
          </p:cNvPr>
          <p:cNvSpPr txBox="1"/>
          <p:nvPr/>
        </p:nvSpPr>
        <p:spPr>
          <a:xfrm>
            <a:off x="8989833" y="3448878"/>
            <a:ext cx="6877878" cy="523220"/>
          </a:xfrm>
          <a:prstGeom prst="rect">
            <a:avLst/>
          </a:prstGeom>
          <a:noFill/>
        </p:spPr>
        <p:txBody>
          <a:bodyPr wrap="square">
            <a:spAutoFit/>
          </a:bodyPr>
          <a:lstStyle/>
          <a:p>
            <a:r>
              <a:rPr lang="en-US" sz="2800" dirty="0"/>
              <a:t> = 3</a:t>
            </a:r>
            <a:endParaRPr lang="en-IL" sz="2800" dirty="0"/>
          </a:p>
        </p:txBody>
      </p:sp>
      <p:pic>
        <p:nvPicPr>
          <p:cNvPr id="22" name="Picture 21">
            <a:extLst>
              <a:ext uri="{FF2B5EF4-FFF2-40B4-BE49-F238E27FC236}">
                <a16:creationId xmlns:a16="http://schemas.microsoft.com/office/drawing/2014/main" id="{7AA8E17C-26EF-79B3-645F-C310F34CAD3A}"/>
              </a:ext>
            </a:extLst>
          </p:cNvPr>
          <p:cNvPicPr>
            <a:picLocks noChangeAspect="1"/>
          </p:cNvPicPr>
          <p:nvPr/>
        </p:nvPicPr>
        <p:blipFill>
          <a:blip r:embed="rId14"/>
          <a:stretch>
            <a:fillRect/>
          </a:stretch>
        </p:blipFill>
        <p:spPr>
          <a:xfrm>
            <a:off x="8065679" y="3542655"/>
            <a:ext cx="1053363" cy="391286"/>
          </a:xfrm>
          <a:prstGeom prst="rect">
            <a:avLst/>
          </a:prstGeom>
        </p:spPr>
      </p:pic>
      <p:sp>
        <p:nvSpPr>
          <p:cNvPr id="23" name="TextBox 22">
            <a:extLst>
              <a:ext uri="{FF2B5EF4-FFF2-40B4-BE49-F238E27FC236}">
                <a16:creationId xmlns:a16="http://schemas.microsoft.com/office/drawing/2014/main" id="{654674D3-5D6E-9181-3861-5CC0DA4CC34A}"/>
              </a:ext>
            </a:extLst>
          </p:cNvPr>
          <p:cNvSpPr txBox="1"/>
          <p:nvPr/>
        </p:nvSpPr>
        <p:spPr>
          <a:xfrm>
            <a:off x="5608983" y="4444485"/>
            <a:ext cx="4644861" cy="1200329"/>
          </a:xfrm>
          <a:prstGeom prst="rect">
            <a:avLst/>
          </a:prstGeom>
          <a:noFill/>
        </p:spPr>
        <p:txBody>
          <a:bodyPr wrap="none" rtlCol="0">
            <a:spAutoFit/>
          </a:bodyPr>
          <a:lstStyle/>
          <a:p>
            <a:r>
              <a:rPr lang="en-US" sz="2400" dirty="0"/>
              <a:t>Jaccard similarity = 2/3</a:t>
            </a:r>
          </a:p>
          <a:p>
            <a:endParaRPr lang="en-US" sz="2400" dirty="0"/>
          </a:p>
          <a:p>
            <a:r>
              <a:rPr lang="en-US" sz="2400" dirty="0"/>
              <a:t>Jaccard distance = 1 – 2/3 = 1/3</a:t>
            </a:r>
            <a:endParaRPr lang="en-IL" sz="2400" dirty="0"/>
          </a:p>
        </p:txBody>
      </p:sp>
    </p:spTree>
    <p:extLst>
      <p:ext uri="{BB962C8B-B14F-4D97-AF65-F5344CB8AC3E}">
        <p14:creationId xmlns:p14="http://schemas.microsoft.com/office/powerpoint/2010/main" val="2381970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8363-2594-B0AF-BDCA-1798543D56C6}"/>
              </a:ext>
            </a:extLst>
          </p:cNvPr>
          <p:cNvSpPr>
            <a:spLocks noGrp="1"/>
          </p:cNvSpPr>
          <p:nvPr>
            <p:ph type="title"/>
          </p:nvPr>
        </p:nvSpPr>
        <p:spPr/>
        <p:txBody>
          <a:bodyPr/>
          <a:lstStyle/>
          <a:p>
            <a:r>
              <a:rPr lang="en-US" dirty="0"/>
              <a:t>Cosine Distance for documents</a:t>
            </a:r>
            <a:endParaRPr lang="en-IL" dirty="0"/>
          </a:p>
        </p:txBody>
      </p:sp>
      <p:sp>
        <p:nvSpPr>
          <p:cNvPr id="3" name="Content Placeholder 2">
            <a:extLst>
              <a:ext uri="{FF2B5EF4-FFF2-40B4-BE49-F238E27FC236}">
                <a16:creationId xmlns:a16="http://schemas.microsoft.com/office/drawing/2014/main" id="{11ABB98C-E3CF-EB6D-595B-E97F27A44FE7}"/>
              </a:ext>
            </a:extLst>
          </p:cNvPr>
          <p:cNvSpPr>
            <a:spLocks noGrp="1"/>
          </p:cNvSpPr>
          <p:nvPr>
            <p:ph idx="1"/>
          </p:nvPr>
        </p:nvSpPr>
        <p:spPr>
          <a:xfrm>
            <a:off x="1069848" y="1570383"/>
            <a:ext cx="9634011" cy="5039139"/>
          </a:xfrm>
        </p:spPr>
        <p:txBody>
          <a:bodyPr>
            <a:normAutofit/>
          </a:bodyPr>
          <a:lstStyle/>
          <a:p>
            <a:pPr marL="0" indent="0">
              <a:buNone/>
            </a:pPr>
            <a:r>
              <a:rPr lang="en-US" sz="1800" dirty="0"/>
              <a:t>Let us assume that A and B are vectors.</a:t>
            </a:r>
          </a:p>
          <a:p>
            <a:pPr marL="0" indent="0">
              <a:buNone/>
            </a:pPr>
            <a:r>
              <a:rPr lang="en-US" sz="1800" dirty="0"/>
              <a:t>Where A is the vector for document 1 and B is the vector for document 2</a:t>
            </a:r>
          </a:p>
          <a:p>
            <a:pPr marL="0" indent="0">
              <a:buNone/>
            </a:pPr>
            <a:r>
              <a:rPr lang="en-US" sz="1800" dirty="0"/>
              <a:t>In order to calculate the cosine angle first we convert the vectors to Boolean values (1’s if the word is found in the document and 0 if not) thus we get:</a:t>
            </a:r>
          </a:p>
          <a:p>
            <a:pPr marL="0" indent="0">
              <a:buNone/>
            </a:pPr>
            <a:r>
              <a:rPr lang="en-US" sz="1800" dirty="0"/>
              <a:t>A = [</a:t>
            </a:r>
            <a:r>
              <a:rPr lang="en-US" sz="1800" dirty="0">
                <a:solidFill>
                  <a:srgbClr val="FF0000"/>
                </a:solidFill>
              </a:rPr>
              <a:t>3</a:t>
            </a:r>
            <a:r>
              <a:rPr lang="en-US" sz="1800" dirty="0"/>
              <a:t>,</a:t>
            </a:r>
            <a:r>
              <a:rPr lang="en-US" sz="1800" dirty="0">
                <a:solidFill>
                  <a:srgbClr val="002060"/>
                </a:solidFill>
              </a:rPr>
              <a:t>2</a:t>
            </a:r>
            <a:r>
              <a:rPr lang="en-US" sz="1800" dirty="0"/>
              <a:t>,</a:t>
            </a:r>
            <a:r>
              <a:rPr lang="en-US" sz="1800" dirty="0">
                <a:solidFill>
                  <a:srgbClr val="00B050"/>
                </a:solidFill>
              </a:rPr>
              <a:t>1</a:t>
            </a:r>
            <a:r>
              <a:rPr lang="en-US" sz="1800" dirty="0">
                <a:solidFill>
                  <a:schemeClr val="bg2">
                    <a:lumMod val="10000"/>
                  </a:schemeClr>
                </a:solidFill>
              </a:rPr>
              <a:t>,</a:t>
            </a:r>
            <a:r>
              <a:rPr lang="en-US" sz="1800" dirty="0">
                <a:solidFill>
                  <a:srgbClr val="7030A0"/>
                </a:solidFill>
              </a:rPr>
              <a:t>0,</a:t>
            </a:r>
            <a:r>
              <a:rPr lang="en-US" sz="1800" dirty="0">
                <a:solidFill>
                  <a:srgbClr val="00B0F0"/>
                </a:solidFill>
              </a:rPr>
              <a:t>1</a:t>
            </a:r>
            <a:r>
              <a:rPr lang="en-US" sz="1800" dirty="0"/>
              <a:t>] = [1,1,1,0,1]  and B = [</a:t>
            </a:r>
            <a:r>
              <a:rPr lang="en-US" sz="1800" dirty="0">
                <a:solidFill>
                  <a:srgbClr val="FF0000"/>
                </a:solidFill>
              </a:rPr>
              <a:t>2</a:t>
            </a:r>
            <a:r>
              <a:rPr lang="en-US" sz="1800" dirty="0"/>
              <a:t>,</a:t>
            </a:r>
            <a:r>
              <a:rPr lang="en-US" sz="1800" dirty="0">
                <a:solidFill>
                  <a:srgbClr val="002060"/>
                </a:solidFill>
              </a:rPr>
              <a:t>5</a:t>
            </a:r>
            <a:r>
              <a:rPr lang="en-US" sz="1800" dirty="0"/>
              <a:t>,</a:t>
            </a:r>
            <a:r>
              <a:rPr lang="en-US" sz="1800" dirty="0">
                <a:solidFill>
                  <a:srgbClr val="00B050"/>
                </a:solidFill>
              </a:rPr>
              <a:t>0</a:t>
            </a:r>
            <a:r>
              <a:rPr lang="en-US" sz="1800" dirty="0"/>
              <a:t>,</a:t>
            </a:r>
            <a:r>
              <a:rPr lang="en-US" sz="1800" dirty="0">
                <a:solidFill>
                  <a:srgbClr val="7030A0"/>
                </a:solidFill>
              </a:rPr>
              <a:t>3,</a:t>
            </a:r>
            <a:r>
              <a:rPr lang="en-US" sz="1800" dirty="0">
                <a:solidFill>
                  <a:srgbClr val="00B0F0"/>
                </a:solidFill>
              </a:rPr>
              <a:t>0</a:t>
            </a:r>
            <a:r>
              <a:rPr lang="en-US" sz="1800" dirty="0"/>
              <a:t>] = [1,1,0,1,0] then we calculate:</a:t>
            </a:r>
          </a:p>
          <a:p>
            <a:pPr marL="0" indent="0">
              <a:buNone/>
            </a:pPr>
            <a:r>
              <a:rPr lang="en-US" sz="1800" dirty="0"/>
              <a:t>A</a:t>
            </a:r>
            <a:r>
              <a:rPr lang="en-US" sz="1800" b="1" dirty="0"/>
              <a:t>.</a:t>
            </a:r>
            <a:r>
              <a:rPr lang="en-US" sz="1800" dirty="0"/>
              <a:t>B = 2,                              ||A|| = √4,                       ||B|| = √3 </a:t>
            </a:r>
          </a:p>
          <a:p>
            <a:pPr marL="0" indent="0">
              <a:buNone/>
            </a:pPr>
            <a:r>
              <a:rPr lang="en-US" sz="1800" dirty="0"/>
              <a:t>Cosine similarity = 1/√3</a:t>
            </a:r>
          </a:p>
          <a:p>
            <a:pPr marL="0" indent="0">
              <a:buNone/>
            </a:pPr>
            <a:r>
              <a:rPr lang="en-US" sz="1800" dirty="0"/>
              <a:t>Cosine distance = 1 - 1/√3 = (3 - √3)/3</a:t>
            </a:r>
          </a:p>
          <a:p>
            <a:pPr marL="0" indent="0">
              <a:buNone/>
            </a:pPr>
            <a:endParaRPr lang="en-US" sz="26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3400" dirty="0"/>
          </a:p>
          <a:p>
            <a:pPr marL="0" indent="0">
              <a:buNone/>
            </a:pPr>
            <a:endParaRPr lang="en-US" dirty="0"/>
          </a:p>
        </p:txBody>
      </p:sp>
      <p:sp>
        <p:nvSpPr>
          <p:cNvPr id="5" name="TextBox 4">
            <a:extLst>
              <a:ext uri="{FF2B5EF4-FFF2-40B4-BE49-F238E27FC236}">
                <a16:creationId xmlns:a16="http://schemas.microsoft.com/office/drawing/2014/main" id="{7E0B370B-AF5A-4F7D-481E-97E72F3E04B8}"/>
              </a:ext>
            </a:extLst>
          </p:cNvPr>
          <p:cNvSpPr txBox="1"/>
          <p:nvPr/>
        </p:nvSpPr>
        <p:spPr>
          <a:xfrm>
            <a:off x="7655031" y="120194"/>
            <a:ext cx="6097656" cy="1754326"/>
          </a:xfrm>
          <a:prstGeom prst="rect">
            <a:avLst/>
          </a:prstGeom>
          <a:noFill/>
        </p:spPr>
        <p:txBody>
          <a:bodyPr wrap="square">
            <a:spAutoFit/>
          </a:bodyPr>
          <a:lstStyle/>
          <a:p>
            <a:r>
              <a:rPr lang="en-US" dirty="0"/>
              <a:t>First doc vector = [</a:t>
            </a:r>
            <a:r>
              <a:rPr lang="en-US" dirty="0">
                <a:solidFill>
                  <a:srgbClr val="FF0000"/>
                </a:solidFill>
              </a:rPr>
              <a:t>3</a:t>
            </a:r>
            <a:r>
              <a:rPr lang="en-US" dirty="0"/>
              <a:t>,</a:t>
            </a:r>
            <a:r>
              <a:rPr lang="en-US" dirty="0">
                <a:solidFill>
                  <a:srgbClr val="002060"/>
                </a:solidFill>
              </a:rPr>
              <a:t>2</a:t>
            </a:r>
            <a:r>
              <a:rPr lang="en-US" dirty="0"/>
              <a:t>,</a:t>
            </a:r>
            <a:r>
              <a:rPr lang="en-US" dirty="0">
                <a:solidFill>
                  <a:srgbClr val="00B050"/>
                </a:solidFill>
              </a:rPr>
              <a:t>1</a:t>
            </a:r>
            <a:r>
              <a:rPr lang="en-US" dirty="0">
                <a:solidFill>
                  <a:schemeClr val="bg2">
                    <a:lumMod val="10000"/>
                  </a:schemeClr>
                </a:solidFill>
              </a:rPr>
              <a:t>,</a:t>
            </a:r>
            <a:r>
              <a:rPr lang="en-US" dirty="0">
                <a:solidFill>
                  <a:srgbClr val="7030A0"/>
                </a:solidFill>
              </a:rPr>
              <a:t>0,</a:t>
            </a:r>
            <a:r>
              <a:rPr lang="en-US" dirty="0">
                <a:solidFill>
                  <a:srgbClr val="00B0F0"/>
                </a:solidFill>
              </a:rPr>
              <a:t>1</a:t>
            </a:r>
            <a:r>
              <a:rPr lang="en-US" dirty="0"/>
              <a:t>]</a:t>
            </a:r>
          </a:p>
          <a:p>
            <a:r>
              <a:rPr lang="en-US" dirty="0"/>
              <a:t>Second doc vector = [</a:t>
            </a:r>
            <a:r>
              <a:rPr lang="en-US" dirty="0">
                <a:solidFill>
                  <a:srgbClr val="FF0000"/>
                </a:solidFill>
              </a:rPr>
              <a:t>2</a:t>
            </a:r>
            <a:r>
              <a:rPr lang="en-US" dirty="0"/>
              <a:t>,</a:t>
            </a:r>
            <a:r>
              <a:rPr lang="en-US" dirty="0">
                <a:solidFill>
                  <a:srgbClr val="002060"/>
                </a:solidFill>
              </a:rPr>
              <a:t>5</a:t>
            </a:r>
            <a:r>
              <a:rPr lang="en-US" dirty="0"/>
              <a:t>,</a:t>
            </a:r>
            <a:r>
              <a:rPr lang="en-US" dirty="0">
                <a:solidFill>
                  <a:srgbClr val="00B050"/>
                </a:solidFill>
              </a:rPr>
              <a:t>0</a:t>
            </a:r>
            <a:r>
              <a:rPr lang="en-US" dirty="0"/>
              <a:t>,</a:t>
            </a:r>
            <a:r>
              <a:rPr lang="en-US" dirty="0">
                <a:solidFill>
                  <a:srgbClr val="7030A0"/>
                </a:solidFill>
              </a:rPr>
              <a:t>3,</a:t>
            </a:r>
            <a:r>
              <a:rPr lang="en-US" dirty="0">
                <a:solidFill>
                  <a:srgbClr val="00B0F0"/>
                </a:solidFill>
              </a:rPr>
              <a:t>0</a:t>
            </a:r>
            <a:r>
              <a:rPr lang="en-US" dirty="0"/>
              <a:t>]</a:t>
            </a:r>
          </a:p>
          <a:p>
            <a:endParaRPr lang="en-US" dirty="0"/>
          </a:p>
          <a:p>
            <a:endParaRPr lang="en-US" dirty="0"/>
          </a:p>
          <a:p>
            <a:endParaRPr lang="en-US" dirty="0"/>
          </a:p>
          <a:p>
            <a:endParaRPr lang="en-IL" dirty="0"/>
          </a:p>
        </p:txBody>
      </p:sp>
    </p:spTree>
    <p:extLst>
      <p:ext uri="{BB962C8B-B14F-4D97-AF65-F5344CB8AC3E}">
        <p14:creationId xmlns:p14="http://schemas.microsoft.com/office/powerpoint/2010/main" val="1817947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11615-7ED2-C06F-C27F-3B2E792B62DA}"/>
              </a:ext>
            </a:extLst>
          </p:cNvPr>
          <p:cNvSpPr>
            <a:spLocks noGrp="1"/>
          </p:cNvSpPr>
          <p:nvPr>
            <p:ph type="title"/>
          </p:nvPr>
        </p:nvSpPr>
        <p:spPr>
          <a:xfrm>
            <a:off x="597160" y="502920"/>
            <a:ext cx="10106700" cy="1325563"/>
          </a:xfrm>
        </p:spPr>
        <p:txBody>
          <a:bodyPr/>
          <a:lstStyle/>
          <a:p>
            <a:r>
              <a:rPr lang="en-US" dirty="0"/>
              <a:t>An instance of recommendation system</a:t>
            </a:r>
            <a:endParaRPr lang="en-IL" dirty="0"/>
          </a:p>
        </p:txBody>
      </p:sp>
      <p:sp>
        <p:nvSpPr>
          <p:cNvPr id="3" name="Content Placeholder 2">
            <a:extLst>
              <a:ext uri="{FF2B5EF4-FFF2-40B4-BE49-F238E27FC236}">
                <a16:creationId xmlns:a16="http://schemas.microsoft.com/office/drawing/2014/main" id="{DEEFAA90-4C50-39B1-B1DF-148885ED22C0}"/>
              </a:ext>
            </a:extLst>
          </p:cNvPr>
          <p:cNvSpPr>
            <a:spLocks noGrp="1"/>
          </p:cNvSpPr>
          <p:nvPr>
            <p:ph idx="1"/>
          </p:nvPr>
        </p:nvSpPr>
        <p:spPr>
          <a:xfrm>
            <a:off x="597160" y="1874520"/>
            <a:ext cx="10270260" cy="4351338"/>
          </a:xfrm>
        </p:spPr>
        <p:txBody>
          <a:bodyPr/>
          <a:lstStyle/>
          <a:p>
            <a:pPr marL="0" indent="0">
              <a:buNone/>
            </a:pPr>
            <a:r>
              <a:rPr lang="en-US" dirty="0"/>
              <a:t>Let us recall a previous example, we want to recommend a new movie for this user</a:t>
            </a:r>
          </a:p>
          <a:p>
            <a:pPr marL="0" indent="0">
              <a:buNone/>
            </a:pPr>
            <a:endParaRPr lang="en-US" dirty="0"/>
          </a:p>
          <a:p>
            <a:pPr marL="0" indent="0">
              <a:buNone/>
            </a:pPr>
            <a:endParaRPr lang="en-US" dirty="0"/>
          </a:p>
          <a:p>
            <a:pPr marL="0" indent="0">
              <a:buNone/>
            </a:pPr>
            <a:r>
              <a:rPr lang="en-US" dirty="0"/>
              <a:t>Given two new movies with these item profiles of the cast only</a:t>
            </a:r>
          </a:p>
          <a:p>
            <a:pPr marL="0" indent="0">
              <a:buNone/>
            </a:pPr>
            <a:r>
              <a:rPr lang="en-US" dirty="0"/>
              <a:t>Movie 1 : [1,1,1,1], the cast of the movie: Kevin, TheRock, Jennifer Lawrence, Zendaya</a:t>
            </a:r>
          </a:p>
          <a:p>
            <a:pPr marL="0" indent="0">
              <a:buNone/>
            </a:pPr>
            <a:r>
              <a:rPr lang="en-US" dirty="0"/>
              <a:t>Movie 2 : [0,0,1,1], the cast of the movie: Jennifer Lawrence, Zendaya. </a:t>
            </a:r>
          </a:p>
          <a:p>
            <a:pPr marL="0" indent="0">
              <a:buNone/>
            </a:pPr>
            <a:r>
              <a:rPr lang="en-US" dirty="0"/>
              <a:t>And our user profile will look like this: [0.4, 0.6, 0, 0]</a:t>
            </a:r>
            <a:endParaRPr lang="en-IL" dirty="0"/>
          </a:p>
        </p:txBody>
      </p:sp>
      <p:graphicFrame>
        <p:nvGraphicFramePr>
          <p:cNvPr id="6" name="Table 4">
            <a:extLst>
              <a:ext uri="{FF2B5EF4-FFF2-40B4-BE49-F238E27FC236}">
                <a16:creationId xmlns:a16="http://schemas.microsoft.com/office/drawing/2014/main" id="{389CF30A-1413-35F0-8156-57272B42B9F9}"/>
              </a:ext>
            </a:extLst>
          </p:cNvPr>
          <p:cNvGraphicFramePr>
            <a:graphicFrameLocks noGrp="1"/>
          </p:cNvGraphicFramePr>
          <p:nvPr>
            <p:extLst>
              <p:ext uri="{D42A27DB-BD31-4B8C-83A1-F6EECF244321}">
                <p14:modId xmlns:p14="http://schemas.microsoft.com/office/powerpoint/2010/main" val="3160722281"/>
              </p:ext>
            </p:extLst>
          </p:nvPr>
        </p:nvGraphicFramePr>
        <p:xfrm>
          <a:off x="93112" y="2623385"/>
          <a:ext cx="5197346" cy="741680"/>
        </p:xfrm>
        <a:graphic>
          <a:graphicData uri="http://schemas.openxmlformats.org/drawingml/2006/table">
            <a:tbl>
              <a:tblPr firstRow="1" bandRow="1">
                <a:tableStyleId>{616DA210-FB5B-4158-B5E0-FEB733F419BA}</a:tableStyleId>
              </a:tblPr>
              <a:tblGrid>
                <a:gridCol w="742478">
                  <a:extLst>
                    <a:ext uri="{9D8B030D-6E8A-4147-A177-3AD203B41FA5}">
                      <a16:colId xmlns:a16="http://schemas.microsoft.com/office/drawing/2014/main" val="1068147093"/>
                    </a:ext>
                  </a:extLst>
                </a:gridCol>
                <a:gridCol w="742478">
                  <a:extLst>
                    <a:ext uri="{9D8B030D-6E8A-4147-A177-3AD203B41FA5}">
                      <a16:colId xmlns:a16="http://schemas.microsoft.com/office/drawing/2014/main" val="3888176279"/>
                    </a:ext>
                  </a:extLst>
                </a:gridCol>
                <a:gridCol w="742478">
                  <a:extLst>
                    <a:ext uri="{9D8B030D-6E8A-4147-A177-3AD203B41FA5}">
                      <a16:colId xmlns:a16="http://schemas.microsoft.com/office/drawing/2014/main" val="2958625388"/>
                    </a:ext>
                  </a:extLst>
                </a:gridCol>
                <a:gridCol w="742478">
                  <a:extLst>
                    <a:ext uri="{9D8B030D-6E8A-4147-A177-3AD203B41FA5}">
                      <a16:colId xmlns:a16="http://schemas.microsoft.com/office/drawing/2014/main" val="498698295"/>
                    </a:ext>
                  </a:extLst>
                </a:gridCol>
                <a:gridCol w="742478">
                  <a:extLst>
                    <a:ext uri="{9D8B030D-6E8A-4147-A177-3AD203B41FA5}">
                      <a16:colId xmlns:a16="http://schemas.microsoft.com/office/drawing/2014/main" val="4127004037"/>
                    </a:ext>
                  </a:extLst>
                </a:gridCol>
                <a:gridCol w="742478">
                  <a:extLst>
                    <a:ext uri="{9D8B030D-6E8A-4147-A177-3AD203B41FA5}">
                      <a16:colId xmlns:a16="http://schemas.microsoft.com/office/drawing/2014/main" val="286979742"/>
                    </a:ext>
                  </a:extLst>
                </a:gridCol>
                <a:gridCol w="742478">
                  <a:extLst>
                    <a:ext uri="{9D8B030D-6E8A-4147-A177-3AD203B41FA5}">
                      <a16:colId xmlns:a16="http://schemas.microsoft.com/office/drawing/2014/main" val="1087818564"/>
                    </a:ext>
                  </a:extLst>
                </a:gridCol>
              </a:tblGrid>
              <a:tr h="370840">
                <a:tc>
                  <a:txBody>
                    <a:bodyPr/>
                    <a:lstStyle/>
                    <a:p>
                      <a:endParaRPr lang="en-IL" dirty="0"/>
                    </a:p>
                  </a:txBody>
                  <a:tcPr/>
                </a:tc>
                <a:tc>
                  <a:txBody>
                    <a:bodyPr/>
                    <a:lstStyle/>
                    <a:p>
                      <a:r>
                        <a:rPr lang="en-US" sz="1100" dirty="0"/>
                        <a:t>Movie 1</a:t>
                      </a:r>
                      <a:endParaRPr lang="en-IL" sz="1100" dirty="0"/>
                    </a:p>
                  </a:txBody>
                  <a:tcPr/>
                </a:tc>
                <a:tc>
                  <a:txBody>
                    <a:bodyPr/>
                    <a:lstStyle/>
                    <a:p>
                      <a:r>
                        <a:rPr lang="en-US" sz="1100" dirty="0"/>
                        <a:t>Movie 2</a:t>
                      </a:r>
                      <a:endParaRPr lang="en-IL" sz="1100" dirty="0"/>
                    </a:p>
                  </a:txBody>
                  <a:tcPr/>
                </a:tc>
                <a:tc>
                  <a:txBody>
                    <a:bodyPr/>
                    <a:lstStyle/>
                    <a:p>
                      <a:r>
                        <a:rPr lang="en-US" sz="1100" dirty="0"/>
                        <a:t>Movie 3</a:t>
                      </a:r>
                      <a:endParaRPr lang="en-IL" sz="1100" dirty="0"/>
                    </a:p>
                  </a:txBody>
                  <a:tcPr/>
                </a:tc>
                <a:tc>
                  <a:txBody>
                    <a:bodyPr/>
                    <a:lstStyle/>
                    <a:p>
                      <a:r>
                        <a:rPr lang="en-US" sz="1100" dirty="0"/>
                        <a:t>Movie 4</a:t>
                      </a:r>
                      <a:endParaRPr lang="en-IL" sz="1100" dirty="0"/>
                    </a:p>
                  </a:txBody>
                  <a:tcPr/>
                </a:tc>
                <a:tc>
                  <a:txBody>
                    <a:bodyPr/>
                    <a:lstStyle/>
                    <a:p>
                      <a:r>
                        <a:rPr lang="en-US" sz="1100" dirty="0"/>
                        <a:t>Movie 5</a:t>
                      </a:r>
                      <a:endParaRPr lang="en-IL" sz="1100" dirty="0"/>
                    </a:p>
                  </a:txBody>
                  <a:tcPr/>
                </a:tc>
                <a:tc>
                  <a:txBody>
                    <a:bodyPr/>
                    <a:lstStyle/>
                    <a:p>
                      <a:r>
                        <a:rPr lang="en-US" sz="1100" dirty="0"/>
                        <a:t>Movie 6</a:t>
                      </a:r>
                      <a:endParaRPr lang="en-IL" sz="1100" dirty="0"/>
                    </a:p>
                  </a:txBody>
                  <a:tcPr/>
                </a:tc>
                <a:extLst>
                  <a:ext uri="{0D108BD9-81ED-4DB2-BD59-A6C34878D82A}">
                    <a16:rowId xmlns:a16="http://schemas.microsoft.com/office/drawing/2014/main" val="3091296204"/>
                  </a:ext>
                </a:extLst>
              </a:tr>
              <a:tr h="370840">
                <a:tc>
                  <a:txBody>
                    <a:bodyPr/>
                    <a:lstStyle/>
                    <a:p>
                      <a:r>
                        <a:rPr lang="en-US" dirty="0"/>
                        <a:t>User</a:t>
                      </a:r>
                      <a:endParaRPr lang="en-IL" dirty="0"/>
                    </a:p>
                  </a:txBody>
                  <a:tcPr/>
                </a:tc>
                <a:tc>
                  <a:txBody>
                    <a:bodyPr/>
                    <a:lstStyle/>
                    <a:p>
                      <a:r>
                        <a:rPr lang="en-US" dirty="0"/>
                        <a:t>    </a:t>
                      </a:r>
                      <a:r>
                        <a:rPr lang="en-US" b="1" dirty="0"/>
                        <a:t>1</a:t>
                      </a:r>
                      <a:endParaRPr lang="en-IL" b="1" dirty="0"/>
                    </a:p>
                  </a:txBody>
                  <a:tcPr/>
                </a:tc>
                <a:tc>
                  <a:txBody>
                    <a:bodyPr/>
                    <a:lstStyle/>
                    <a:p>
                      <a:r>
                        <a:rPr lang="en-US" b="1" dirty="0"/>
                        <a:t>   1</a:t>
                      </a:r>
                      <a:endParaRPr lang="en-IL" b="1" dirty="0"/>
                    </a:p>
                  </a:txBody>
                  <a:tcPr/>
                </a:tc>
                <a:tc>
                  <a:txBody>
                    <a:bodyPr/>
                    <a:lstStyle/>
                    <a:p>
                      <a:r>
                        <a:rPr lang="en-US" b="1" dirty="0"/>
                        <a:t>   1</a:t>
                      </a:r>
                      <a:endParaRPr lang="en-IL" b="1" dirty="0"/>
                    </a:p>
                  </a:txBody>
                  <a:tcPr/>
                </a:tc>
                <a:tc>
                  <a:txBody>
                    <a:bodyPr/>
                    <a:lstStyle/>
                    <a:p>
                      <a:r>
                        <a:rPr lang="en-US" b="1" dirty="0"/>
                        <a:t>   1</a:t>
                      </a:r>
                      <a:endParaRPr lang="en-IL" b="1" dirty="0"/>
                    </a:p>
                  </a:txBody>
                  <a:tcPr/>
                </a:tc>
                <a:tc>
                  <a:txBody>
                    <a:bodyPr/>
                    <a:lstStyle/>
                    <a:p>
                      <a:r>
                        <a:rPr lang="en-US" b="1" dirty="0"/>
                        <a:t>   1</a:t>
                      </a:r>
                      <a:endParaRPr lang="en-IL" b="1" dirty="0"/>
                    </a:p>
                  </a:txBody>
                  <a:tcPr/>
                </a:tc>
                <a:tc>
                  <a:txBody>
                    <a:bodyPr/>
                    <a:lstStyle/>
                    <a:p>
                      <a:r>
                        <a:rPr lang="en-US" b="1" dirty="0"/>
                        <a:t>   ?</a:t>
                      </a:r>
                      <a:endParaRPr lang="en-IL" b="1" dirty="0"/>
                    </a:p>
                  </a:txBody>
                  <a:tcPr/>
                </a:tc>
                <a:extLst>
                  <a:ext uri="{0D108BD9-81ED-4DB2-BD59-A6C34878D82A}">
                    <a16:rowId xmlns:a16="http://schemas.microsoft.com/office/drawing/2014/main" val="2224849656"/>
                  </a:ext>
                </a:extLst>
              </a:tr>
            </a:tbl>
          </a:graphicData>
        </a:graphic>
      </p:graphicFrame>
      <p:sp>
        <p:nvSpPr>
          <p:cNvPr id="7" name="TextBox 6">
            <a:extLst>
              <a:ext uri="{FF2B5EF4-FFF2-40B4-BE49-F238E27FC236}">
                <a16:creationId xmlns:a16="http://schemas.microsoft.com/office/drawing/2014/main" id="{559890EF-AC46-01C0-2FA4-7338BECDB637}"/>
              </a:ext>
            </a:extLst>
          </p:cNvPr>
          <p:cNvSpPr txBox="1"/>
          <p:nvPr/>
        </p:nvSpPr>
        <p:spPr>
          <a:xfrm>
            <a:off x="7289853" y="2437980"/>
            <a:ext cx="3577567" cy="646331"/>
          </a:xfrm>
          <a:prstGeom prst="rect">
            <a:avLst/>
          </a:prstGeom>
          <a:noFill/>
        </p:spPr>
        <p:txBody>
          <a:bodyPr wrap="square" rtlCol="0">
            <a:spAutoFit/>
          </a:bodyPr>
          <a:lstStyle/>
          <a:p>
            <a:r>
              <a:rPr lang="en-US" dirty="0"/>
              <a:t>Kevin Hart-40%   The Rock-60%</a:t>
            </a:r>
          </a:p>
          <a:p>
            <a:r>
              <a:rPr lang="en-US" b="1" dirty="0"/>
              <a:t>[     0.4                 ,           0.6        ]</a:t>
            </a:r>
            <a:endParaRPr lang="en-IL" b="1" dirty="0"/>
          </a:p>
        </p:txBody>
      </p:sp>
      <p:cxnSp>
        <p:nvCxnSpPr>
          <p:cNvPr id="8" name="Straight Arrow Connector 7">
            <a:extLst>
              <a:ext uri="{FF2B5EF4-FFF2-40B4-BE49-F238E27FC236}">
                <a16:creationId xmlns:a16="http://schemas.microsoft.com/office/drawing/2014/main" id="{974A15D4-EF3D-FCAD-69DF-261A96B9A655}"/>
              </a:ext>
            </a:extLst>
          </p:cNvPr>
          <p:cNvCxnSpPr/>
          <p:nvPr/>
        </p:nvCxnSpPr>
        <p:spPr>
          <a:xfrm>
            <a:off x="6205960" y="2994225"/>
            <a:ext cx="8969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1043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10EA-54E9-5D57-44CB-7CFDA7321934}"/>
              </a:ext>
            </a:extLst>
          </p:cNvPr>
          <p:cNvSpPr>
            <a:spLocks noGrp="1"/>
          </p:cNvSpPr>
          <p:nvPr>
            <p:ph type="title"/>
          </p:nvPr>
        </p:nvSpPr>
        <p:spPr>
          <a:xfrm>
            <a:off x="671804" y="502920"/>
            <a:ext cx="10032055" cy="1325563"/>
          </a:xfrm>
        </p:spPr>
        <p:txBody>
          <a:bodyPr/>
          <a:lstStyle/>
          <a:p>
            <a:r>
              <a:rPr lang="en-US" dirty="0"/>
              <a:t>An instance of recommendation system</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27359C-D9AC-5D59-A7BF-B66A2A8BB7F8}"/>
                  </a:ext>
                </a:extLst>
              </p:cNvPr>
              <p:cNvSpPr>
                <a:spLocks noGrp="1"/>
              </p:cNvSpPr>
              <p:nvPr>
                <p:ph idx="1"/>
              </p:nvPr>
            </p:nvSpPr>
            <p:spPr>
              <a:xfrm>
                <a:off x="522514" y="1874520"/>
                <a:ext cx="10580915" cy="4675570"/>
              </a:xfrm>
            </p:spPr>
            <p:txBody>
              <a:bodyPr/>
              <a:lstStyle/>
              <a:p>
                <a:pPr marL="0" indent="0">
                  <a:buNone/>
                </a:pPr>
                <a:r>
                  <a:rPr lang="en-US" dirty="0"/>
                  <a:t>User profile: [0.4, 0.6, 0, 0], movie 1 profile: [1,1,1,1], movie 2 profile: [0,0,1,1]</a:t>
                </a:r>
              </a:p>
              <a:p>
                <a:pPr marL="0" indent="0">
                  <a:buNone/>
                </a:pPr>
                <a:r>
                  <a:rPr lang="en-US" dirty="0"/>
                  <a:t>Now we calculate the distance between the user and both movies using Cosine distance</a:t>
                </a:r>
              </a:p>
              <a:p>
                <a:pPr marL="0" indent="0">
                  <a:buNone/>
                </a:pPr>
                <a:r>
                  <a:rPr lang="en-US" dirty="0"/>
                  <a:t>User and movie 1 distance:1 </a:t>
                </a:r>
                <a14:m>
                  <m:oMath xmlns:m="http://schemas.openxmlformats.org/officeDocument/2006/math">
                    <m:r>
                      <a:rPr lang="en-US" i="1" dirty="0">
                        <a:latin typeface="Cambria Math" panose="02040503050406030204" pitchFamily="18" charset="0"/>
                      </a:rPr>
                      <m:t>−</m:t>
                    </m:r>
                  </m:oMath>
                </a14:m>
                <a:r>
                  <a:rPr lang="en-US" dirty="0"/>
                  <a:t> </a:t>
                </a:r>
                <a14:m>
                  <m:oMath xmlns:m="http://schemas.openxmlformats.org/officeDocument/2006/math">
                    <m:f>
                      <m:fPr>
                        <m:ctrlPr>
                          <a:rPr lang="en-IL" i="1" dirty="0" smtClean="0">
                            <a:solidFill>
                              <a:srgbClr val="836967"/>
                            </a:solidFill>
                            <a:latin typeface="Cambria Math" panose="02040503050406030204" pitchFamily="18" charset="0"/>
                          </a:rPr>
                        </m:ctrlPr>
                      </m:fPr>
                      <m:num>
                        <m:r>
                          <a:rPr lang="en-IL" i="1" dirty="0">
                            <a:latin typeface="Cambria Math" panose="02040503050406030204" pitchFamily="18" charset="0"/>
                          </a:rPr>
                          <m:t>𝑢</m:t>
                        </m:r>
                        <m:r>
                          <a:rPr lang="en-IL" i="0" dirty="0">
                            <a:latin typeface="Cambria Math" panose="02040503050406030204" pitchFamily="18" charset="0"/>
                          </a:rPr>
                          <m:t>⋅</m:t>
                        </m:r>
                        <m:r>
                          <a:rPr lang="en-IL" i="1" dirty="0">
                            <a:latin typeface="Cambria Math" panose="02040503050406030204" pitchFamily="18" charset="0"/>
                          </a:rPr>
                          <m:t>𝑣</m:t>
                        </m:r>
                      </m:num>
                      <m:den>
                        <m:d>
                          <m:dPr>
                            <m:begChr m:val="‖"/>
                            <m:endChr m:val="‖"/>
                            <m:ctrlPr>
                              <a:rPr lang="en-IL" i="1" dirty="0">
                                <a:solidFill>
                                  <a:srgbClr val="836967"/>
                                </a:solidFill>
                                <a:latin typeface="Cambria Math" panose="02040503050406030204" pitchFamily="18" charset="0"/>
                              </a:rPr>
                            </m:ctrlPr>
                          </m:dPr>
                          <m:e>
                            <m:r>
                              <a:rPr lang="en-IL" i="1" dirty="0">
                                <a:latin typeface="Cambria Math" panose="02040503050406030204" pitchFamily="18" charset="0"/>
                              </a:rPr>
                              <m:t>𝑢</m:t>
                            </m:r>
                          </m:e>
                        </m:d>
                        <m:r>
                          <a:rPr lang="en-IL" i="0" dirty="0">
                            <a:latin typeface="Cambria Math" panose="02040503050406030204" pitchFamily="18" charset="0"/>
                          </a:rPr>
                          <m:t>⋅</m:t>
                        </m:r>
                        <m:d>
                          <m:dPr>
                            <m:begChr m:val="‖"/>
                            <m:endChr m:val="‖"/>
                            <m:ctrlPr>
                              <a:rPr lang="en-IL" i="1" dirty="0">
                                <a:solidFill>
                                  <a:srgbClr val="836967"/>
                                </a:solidFill>
                                <a:latin typeface="Cambria Math" panose="02040503050406030204" pitchFamily="18" charset="0"/>
                              </a:rPr>
                            </m:ctrlPr>
                          </m:dPr>
                          <m:e>
                            <m:r>
                              <a:rPr lang="en-IL" i="1" dirty="0">
                                <a:latin typeface="Cambria Math" panose="02040503050406030204" pitchFamily="18" charset="0"/>
                              </a:rPr>
                              <m:t>𝑣</m:t>
                            </m:r>
                          </m:e>
                        </m:d>
                      </m:den>
                    </m:f>
                    <m:r>
                      <a:rPr lang="en-IL" i="0" dirty="0">
                        <a:latin typeface="Cambria Math" panose="02040503050406030204" pitchFamily="18" charset="0"/>
                      </a:rPr>
                      <m:t>=</m:t>
                    </m:r>
                    <m:r>
                      <a:rPr lang="en-US" b="0" i="0" dirty="0" smtClean="0">
                        <a:latin typeface="Cambria Math" panose="02040503050406030204" pitchFamily="18" charset="0"/>
                      </a:rPr>
                      <m:t>1−</m:t>
                    </m:r>
                    <m:f>
                      <m:fPr>
                        <m:ctrlPr>
                          <a:rPr lang="en-IL" i="1" dirty="0">
                            <a:solidFill>
                              <a:srgbClr val="836967"/>
                            </a:solidFill>
                            <a:latin typeface="Cambria Math" panose="02040503050406030204" pitchFamily="18" charset="0"/>
                          </a:rPr>
                        </m:ctrlPr>
                      </m:fPr>
                      <m:num>
                        <m:r>
                          <a:rPr lang="en-IL" i="0" dirty="0">
                            <a:latin typeface="Cambria Math" panose="02040503050406030204" pitchFamily="18" charset="0"/>
                          </a:rPr>
                          <m:t>1</m:t>
                        </m:r>
                      </m:num>
                      <m:den>
                        <m:rad>
                          <m:radPr>
                            <m:degHide m:val="on"/>
                            <m:ctrlPr>
                              <a:rPr lang="en-IL" i="1" dirty="0">
                                <a:solidFill>
                                  <a:srgbClr val="836967"/>
                                </a:solidFill>
                                <a:latin typeface="Cambria Math" panose="02040503050406030204" pitchFamily="18" charset="0"/>
                              </a:rPr>
                            </m:ctrlPr>
                          </m:radPr>
                          <m:deg/>
                          <m:e>
                            <m:f>
                              <m:fPr>
                                <m:ctrlPr>
                                  <a:rPr lang="en-IL" i="1" dirty="0">
                                    <a:solidFill>
                                      <a:srgbClr val="836967"/>
                                    </a:solidFill>
                                    <a:latin typeface="Cambria Math" panose="02040503050406030204" pitchFamily="18" charset="0"/>
                                  </a:rPr>
                                </m:ctrlPr>
                              </m:fPr>
                              <m:num>
                                <m:r>
                                  <a:rPr lang="en-IL" i="0" dirty="0">
                                    <a:latin typeface="Cambria Math" panose="02040503050406030204" pitchFamily="18" charset="0"/>
                                  </a:rPr>
                                  <m:t>13</m:t>
                                </m:r>
                              </m:num>
                              <m:den>
                                <m:r>
                                  <a:rPr lang="en-IL" i="0" dirty="0">
                                    <a:latin typeface="Cambria Math" panose="02040503050406030204" pitchFamily="18" charset="0"/>
                                  </a:rPr>
                                  <m:t>25</m:t>
                                </m:r>
                              </m:den>
                            </m:f>
                          </m:e>
                        </m:rad>
                        <m:r>
                          <a:rPr lang="en-IL" i="0" dirty="0">
                            <a:latin typeface="Cambria Math" panose="02040503050406030204" pitchFamily="18" charset="0"/>
                          </a:rPr>
                          <m:t>⋅2</m:t>
                        </m:r>
                      </m:den>
                    </m:f>
                    <m:r>
                      <a:rPr lang="en-IL" i="0" dirty="0">
                        <a:latin typeface="Cambria Math" panose="02040503050406030204" pitchFamily="18" charset="0"/>
                      </a:rPr>
                      <m:t>=</m:t>
                    </m:r>
                    <m:r>
                      <a:rPr lang="en-US" b="0" i="1" dirty="0" smtClean="0">
                        <a:latin typeface="Cambria Math" panose="02040503050406030204" pitchFamily="18" charset="0"/>
                      </a:rPr>
                      <m:t>1−</m:t>
                    </m:r>
                    <m:f>
                      <m:fPr>
                        <m:ctrlPr>
                          <a:rPr lang="en-IL" i="1" dirty="0">
                            <a:solidFill>
                              <a:srgbClr val="836967"/>
                            </a:solidFill>
                            <a:latin typeface="Cambria Math" panose="02040503050406030204" pitchFamily="18" charset="0"/>
                          </a:rPr>
                        </m:ctrlPr>
                      </m:fPr>
                      <m:num>
                        <m:r>
                          <a:rPr lang="en-IL" i="0" dirty="0">
                            <a:latin typeface="Cambria Math" panose="02040503050406030204" pitchFamily="18" charset="0"/>
                          </a:rPr>
                          <m:t>1</m:t>
                        </m:r>
                      </m:num>
                      <m:den>
                        <m:r>
                          <a:rPr lang="en-IL" i="0" dirty="0">
                            <a:latin typeface="Cambria Math" panose="02040503050406030204" pitchFamily="18" charset="0"/>
                          </a:rPr>
                          <m:t>2⋅</m:t>
                        </m:r>
                        <m:rad>
                          <m:radPr>
                            <m:degHide m:val="on"/>
                            <m:ctrlPr>
                              <a:rPr lang="en-IL" i="1" dirty="0">
                                <a:solidFill>
                                  <a:srgbClr val="836967"/>
                                </a:solidFill>
                                <a:latin typeface="Cambria Math" panose="02040503050406030204" pitchFamily="18" charset="0"/>
                              </a:rPr>
                            </m:ctrlPr>
                          </m:radPr>
                          <m:deg/>
                          <m:e>
                            <m:f>
                              <m:fPr>
                                <m:ctrlPr>
                                  <a:rPr lang="en-IL" i="1" dirty="0">
                                    <a:solidFill>
                                      <a:srgbClr val="836967"/>
                                    </a:solidFill>
                                    <a:latin typeface="Cambria Math" panose="02040503050406030204" pitchFamily="18" charset="0"/>
                                  </a:rPr>
                                </m:ctrlPr>
                              </m:fPr>
                              <m:num>
                                <m:r>
                                  <a:rPr lang="en-IL" i="0" dirty="0">
                                    <a:latin typeface="Cambria Math" panose="02040503050406030204" pitchFamily="18" charset="0"/>
                                  </a:rPr>
                                  <m:t>13</m:t>
                                </m:r>
                              </m:num>
                              <m:den>
                                <m:r>
                                  <a:rPr lang="en-IL" i="0" dirty="0">
                                    <a:latin typeface="Cambria Math" panose="02040503050406030204" pitchFamily="18" charset="0"/>
                                  </a:rPr>
                                  <m:t>25</m:t>
                                </m:r>
                              </m:den>
                            </m:f>
                          </m:e>
                        </m:rad>
                      </m:den>
                    </m:f>
                    <m:r>
                      <a:rPr lang="en-US" b="0" i="1" dirty="0" smtClean="0">
                        <a:latin typeface="Cambria Math" panose="02040503050406030204" pitchFamily="18" charset="0"/>
                      </a:rPr>
                      <m:t>=0.3066</m:t>
                    </m:r>
                  </m:oMath>
                </a14:m>
                <a:endParaRPr lang="en-US" dirty="0"/>
              </a:p>
              <a:p>
                <a:pPr marL="0" indent="0">
                  <a:buNone/>
                </a:pPr>
                <a:r>
                  <a:rPr lang="en-US" dirty="0"/>
                  <a:t>User and movie 2 similarity: 1 </a:t>
                </a:r>
                <a14:m>
                  <m:oMath xmlns:m="http://schemas.openxmlformats.org/officeDocument/2006/math">
                    <m:r>
                      <a:rPr lang="en-US" i="1" dirty="0">
                        <a:latin typeface="Cambria Math" panose="02040503050406030204" pitchFamily="18" charset="0"/>
                      </a:rPr>
                      <m:t>−</m:t>
                    </m:r>
                  </m:oMath>
                </a14:m>
                <a:r>
                  <a:rPr lang="en-US" dirty="0"/>
                  <a:t> </a:t>
                </a:r>
                <a14:m>
                  <m:oMath xmlns:m="http://schemas.openxmlformats.org/officeDocument/2006/math">
                    <m:f>
                      <m:fPr>
                        <m:ctrlPr>
                          <a:rPr lang="en-IL" i="1" dirty="0" smtClean="0">
                            <a:solidFill>
                              <a:srgbClr val="836967"/>
                            </a:solidFill>
                            <a:latin typeface="Cambria Math" panose="02040503050406030204" pitchFamily="18" charset="0"/>
                          </a:rPr>
                        </m:ctrlPr>
                      </m:fPr>
                      <m:num>
                        <m:r>
                          <a:rPr lang="en-IL" i="1" dirty="0">
                            <a:latin typeface="Cambria Math" panose="02040503050406030204" pitchFamily="18" charset="0"/>
                          </a:rPr>
                          <m:t>𝑢</m:t>
                        </m:r>
                        <m:r>
                          <a:rPr lang="en-IL" i="0" dirty="0">
                            <a:latin typeface="Cambria Math" panose="02040503050406030204" pitchFamily="18" charset="0"/>
                          </a:rPr>
                          <m:t>⋅</m:t>
                        </m:r>
                        <m:r>
                          <a:rPr lang="en-IL" i="1" dirty="0">
                            <a:latin typeface="Cambria Math" panose="02040503050406030204" pitchFamily="18" charset="0"/>
                          </a:rPr>
                          <m:t>𝑣</m:t>
                        </m:r>
                      </m:num>
                      <m:den>
                        <m:d>
                          <m:dPr>
                            <m:begChr m:val="‖"/>
                            <m:endChr m:val="‖"/>
                            <m:ctrlPr>
                              <a:rPr lang="en-IL" i="1" dirty="0">
                                <a:solidFill>
                                  <a:srgbClr val="836967"/>
                                </a:solidFill>
                                <a:latin typeface="Cambria Math" panose="02040503050406030204" pitchFamily="18" charset="0"/>
                              </a:rPr>
                            </m:ctrlPr>
                          </m:dPr>
                          <m:e>
                            <m:r>
                              <a:rPr lang="en-IL" i="1" dirty="0">
                                <a:latin typeface="Cambria Math" panose="02040503050406030204" pitchFamily="18" charset="0"/>
                              </a:rPr>
                              <m:t>𝑢</m:t>
                            </m:r>
                          </m:e>
                        </m:d>
                        <m:r>
                          <a:rPr lang="en-IL" i="0" dirty="0">
                            <a:latin typeface="Cambria Math" panose="02040503050406030204" pitchFamily="18" charset="0"/>
                          </a:rPr>
                          <m:t>⋅</m:t>
                        </m:r>
                        <m:d>
                          <m:dPr>
                            <m:begChr m:val="‖"/>
                            <m:endChr m:val="‖"/>
                            <m:ctrlPr>
                              <a:rPr lang="en-IL" i="1" dirty="0">
                                <a:solidFill>
                                  <a:srgbClr val="836967"/>
                                </a:solidFill>
                                <a:latin typeface="Cambria Math" panose="02040503050406030204" pitchFamily="18" charset="0"/>
                              </a:rPr>
                            </m:ctrlPr>
                          </m:dPr>
                          <m:e>
                            <m:r>
                              <a:rPr lang="en-IL" i="1" dirty="0">
                                <a:latin typeface="Cambria Math" panose="02040503050406030204" pitchFamily="18" charset="0"/>
                              </a:rPr>
                              <m:t>𝑣</m:t>
                            </m:r>
                          </m:e>
                        </m:d>
                      </m:den>
                    </m:f>
                    <m:r>
                      <a:rPr lang="en-IL" i="0" dirty="0">
                        <a:latin typeface="Cambria Math" panose="02040503050406030204" pitchFamily="18" charset="0"/>
                      </a:rPr>
                      <m:t>=</m:t>
                    </m:r>
                    <m:r>
                      <a:rPr lang="en-US" b="0" i="1" dirty="0" smtClean="0">
                        <a:latin typeface="Cambria Math" panose="02040503050406030204" pitchFamily="18" charset="0"/>
                      </a:rPr>
                      <m:t>1−</m:t>
                    </m:r>
                    <m:f>
                      <m:fPr>
                        <m:ctrlPr>
                          <a:rPr lang="en-IL" i="1" dirty="0">
                            <a:solidFill>
                              <a:srgbClr val="836967"/>
                            </a:solidFill>
                            <a:latin typeface="Cambria Math" panose="02040503050406030204" pitchFamily="18" charset="0"/>
                          </a:rPr>
                        </m:ctrlPr>
                      </m:fPr>
                      <m:num>
                        <m:r>
                          <a:rPr lang="en-US" b="0" i="0" dirty="0" smtClean="0">
                            <a:solidFill>
                              <a:srgbClr val="836967"/>
                            </a:solidFill>
                            <a:latin typeface="Cambria Math" panose="02040503050406030204" pitchFamily="18" charset="0"/>
                          </a:rPr>
                          <m:t>0</m:t>
                        </m:r>
                      </m:num>
                      <m:den>
                        <m:rad>
                          <m:radPr>
                            <m:degHide m:val="on"/>
                            <m:ctrlPr>
                              <a:rPr lang="en-IL" i="1" dirty="0">
                                <a:solidFill>
                                  <a:srgbClr val="836967"/>
                                </a:solidFill>
                                <a:latin typeface="Cambria Math" panose="02040503050406030204" pitchFamily="18" charset="0"/>
                              </a:rPr>
                            </m:ctrlPr>
                          </m:radPr>
                          <m:deg/>
                          <m:e>
                            <m:f>
                              <m:fPr>
                                <m:ctrlPr>
                                  <a:rPr lang="en-IL" i="1" dirty="0">
                                    <a:solidFill>
                                      <a:srgbClr val="836967"/>
                                    </a:solidFill>
                                    <a:latin typeface="Cambria Math" panose="02040503050406030204" pitchFamily="18" charset="0"/>
                                  </a:rPr>
                                </m:ctrlPr>
                              </m:fPr>
                              <m:num>
                                <m:r>
                                  <a:rPr lang="en-IL" i="0" dirty="0">
                                    <a:latin typeface="Cambria Math" panose="02040503050406030204" pitchFamily="18" charset="0"/>
                                  </a:rPr>
                                  <m:t>13</m:t>
                                </m:r>
                              </m:num>
                              <m:den>
                                <m:r>
                                  <a:rPr lang="en-IL" i="0" dirty="0">
                                    <a:latin typeface="Cambria Math" panose="02040503050406030204" pitchFamily="18" charset="0"/>
                                  </a:rPr>
                                  <m:t>25</m:t>
                                </m:r>
                              </m:den>
                            </m:f>
                          </m:e>
                        </m:rad>
                        <m:r>
                          <a:rPr lang="en-IL" i="0" dirty="0">
                            <a:latin typeface="Cambria Math" panose="02040503050406030204" pitchFamily="18" charset="0"/>
                          </a:rPr>
                          <m:t>⋅</m:t>
                        </m:r>
                        <m:rad>
                          <m:radPr>
                            <m:degHide m:val="on"/>
                            <m:ctrlPr>
                              <a:rPr lang="en-IL" i="1" dirty="0">
                                <a:solidFill>
                                  <a:srgbClr val="836967"/>
                                </a:solidFill>
                                <a:latin typeface="Cambria Math" panose="02040503050406030204" pitchFamily="18" charset="0"/>
                              </a:rPr>
                            </m:ctrlPr>
                          </m:radPr>
                          <m:deg/>
                          <m:e>
                            <m:r>
                              <a:rPr lang="en-US" b="0" i="1" dirty="0" smtClean="0">
                                <a:solidFill>
                                  <a:srgbClr val="836967"/>
                                </a:solidFill>
                                <a:latin typeface="Cambria Math" panose="02040503050406030204" pitchFamily="18" charset="0"/>
                              </a:rPr>
                              <m:t>2</m:t>
                            </m:r>
                          </m:e>
                        </m:rad>
                        <m:r>
                          <a:rPr lang="en-IL" dirty="0">
                            <a:latin typeface="Cambria Math" panose="02040503050406030204" pitchFamily="18" charset="0"/>
                          </a:rPr>
                          <m:t>⋅</m:t>
                        </m:r>
                      </m:den>
                    </m:f>
                    <m:r>
                      <a:rPr lang="en-IL" i="0" dirty="0">
                        <a:latin typeface="Cambria Math" panose="02040503050406030204" pitchFamily="18" charset="0"/>
                      </a:rPr>
                      <m:t>=</m:t>
                    </m:r>
                    <m:r>
                      <a:rPr lang="en-US" b="0" i="0" dirty="0" smtClean="0">
                        <a:latin typeface="Cambria Math" panose="02040503050406030204" pitchFamily="18" charset="0"/>
                      </a:rPr>
                      <m:t>1−0=1</m:t>
                    </m:r>
                  </m:oMath>
                </a14:m>
                <a:endParaRPr lang="en-US" dirty="0"/>
              </a:p>
              <a:p>
                <a:pPr marL="0" indent="0">
                  <a:buNone/>
                </a:pPr>
                <a:r>
                  <a:rPr lang="en-US" dirty="0"/>
                  <a:t>We can conclude that movie 1 is more suitable for this user.</a:t>
                </a:r>
              </a:p>
              <a:p>
                <a:pPr marL="0" indent="0">
                  <a:buNone/>
                </a:pPr>
                <a:endParaRPr lang="en-US" dirty="0"/>
              </a:p>
              <a:p>
                <a:pPr marL="0" indent="0">
                  <a:buNone/>
                </a:pPr>
                <a:endParaRPr lang="en-IL"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B27359C-D9AC-5D59-A7BF-B66A2A8BB7F8}"/>
                  </a:ext>
                </a:extLst>
              </p:cNvPr>
              <p:cNvSpPr>
                <a:spLocks noGrp="1" noRot="1" noChangeAspect="1" noMove="1" noResize="1" noEditPoints="1" noAdjustHandles="1" noChangeArrowheads="1" noChangeShapeType="1" noTextEdit="1"/>
              </p:cNvSpPr>
              <p:nvPr>
                <p:ph idx="1"/>
              </p:nvPr>
            </p:nvSpPr>
            <p:spPr>
              <a:xfrm>
                <a:off x="522514" y="1874520"/>
                <a:ext cx="10580915" cy="4675570"/>
              </a:xfrm>
              <a:blipFill>
                <a:blip r:embed="rId2"/>
                <a:stretch>
                  <a:fillRect l="-634"/>
                </a:stretch>
              </a:blipFill>
            </p:spPr>
            <p:txBody>
              <a:bodyPr/>
              <a:lstStyle/>
              <a:p>
                <a:r>
                  <a:rPr lang="en-IL">
                    <a:noFill/>
                  </a:rPr>
                  <a:t> </a:t>
                </a:r>
              </a:p>
            </p:txBody>
          </p:sp>
        </mc:Fallback>
      </mc:AlternateContent>
    </p:spTree>
    <p:extLst>
      <p:ext uri="{BB962C8B-B14F-4D97-AF65-F5344CB8AC3E}">
        <p14:creationId xmlns:p14="http://schemas.microsoft.com/office/powerpoint/2010/main" val="790423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80BC15-6F3E-4EDC-BB73-20706F74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44AC0E-BB47-E46A-6610-74ED7B3B637D}"/>
              </a:ext>
            </a:extLst>
          </p:cNvPr>
          <p:cNvSpPr>
            <a:spLocks noGrp="1"/>
          </p:cNvSpPr>
          <p:nvPr>
            <p:ph type="title"/>
          </p:nvPr>
        </p:nvSpPr>
        <p:spPr>
          <a:xfrm>
            <a:off x="877326" y="792916"/>
            <a:ext cx="10426923" cy="846581"/>
          </a:xfrm>
        </p:spPr>
        <p:txBody>
          <a:bodyPr>
            <a:normAutofit/>
          </a:bodyPr>
          <a:lstStyle/>
          <a:p>
            <a:pPr algn="ctr">
              <a:lnSpc>
                <a:spcPct val="90000"/>
              </a:lnSpc>
            </a:pPr>
            <a:r>
              <a:rPr lang="en-US" sz="3400"/>
              <a:t>Collaborative filtering recommendation systems</a:t>
            </a:r>
            <a:endParaRPr lang="en-IL" sz="3400"/>
          </a:p>
        </p:txBody>
      </p:sp>
      <p:sp>
        <p:nvSpPr>
          <p:cNvPr id="11" name="Freeform 8">
            <a:extLst>
              <a:ext uri="{FF2B5EF4-FFF2-40B4-BE49-F238E27FC236}">
                <a16:creationId xmlns:a16="http://schemas.microsoft.com/office/drawing/2014/main" id="{E4E336B8-243A-49D9-9876-4BF3A08D3A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6018" y="169903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10">
            <a:extLst>
              <a:ext uri="{FF2B5EF4-FFF2-40B4-BE49-F238E27FC236}">
                <a16:creationId xmlns:a16="http://schemas.microsoft.com/office/drawing/2014/main" id="{05F36030-F60E-436E-81FE-74DD0776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34969" y="172350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6">
            <a:extLst>
              <a:ext uri="{FF2B5EF4-FFF2-40B4-BE49-F238E27FC236}">
                <a16:creationId xmlns:a16="http://schemas.microsoft.com/office/drawing/2014/main" id="{800D5F55-AC8B-4C26-ABB0-D8D609EC46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70691" y="170625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12">
            <a:extLst>
              <a:ext uri="{FF2B5EF4-FFF2-40B4-BE49-F238E27FC236}">
                <a16:creationId xmlns:a16="http://schemas.microsoft.com/office/drawing/2014/main" id="{2DF0B83D-C899-44CA-9B54-A9C57E8EB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5291" y="168963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08">
            <a:extLst>
              <a:ext uri="{FF2B5EF4-FFF2-40B4-BE49-F238E27FC236}">
                <a16:creationId xmlns:a16="http://schemas.microsoft.com/office/drawing/2014/main" id="{E16B2E5A-8EC8-4C56-AB77-380486FDF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83918" y="171849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11">
            <a:extLst>
              <a:ext uri="{FF2B5EF4-FFF2-40B4-BE49-F238E27FC236}">
                <a16:creationId xmlns:a16="http://schemas.microsoft.com/office/drawing/2014/main" id="{C87A69CB-2620-4628-9781-88BD40636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07232" y="173399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09">
            <a:extLst>
              <a:ext uri="{FF2B5EF4-FFF2-40B4-BE49-F238E27FC236}">
                <a16:creationId xmlns:a16="http://schemas.microsoft.com/office/drawing/2014/main" id="{CABAB4BD-890F-4563-A5CA-536788B1E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665993" y="1721756"/>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5">
            <a:extLst>
              <a:ext uri="{FF2B5EF4-FFF2-40B4-BE49-F238E27FC236}">
                <a16:creationId xmlns:a16="http://schemas.microsoft.com/office/drawing/2014/main" id="{24690199-C217-4DCB-9B31-1A45649B0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958428" y="169482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7">
            <a:extLst>
              <a:ext uri="{FF2B5EF4-FFF2-40B4-BE49-F238E27FC236}">
                <a16:creationId xmlns:a16="http://schemas.microsoft.com/office/drawing/2014/main" id="{77F70717-3071-4962-8A7C-F9A58151C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8566" y="178295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2">
            <a:extLst>
              <a:ext uri="{FF2B5EF4-FFF2-40B4-BE49-F238E27FC236}">
                <a16:creationId xmlns:a16="http://schemas.microsoft.com/office/drawing/2014/main" id="{9E870E95-FCD6-4158-861A-5CEC896F52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443340" y="171848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04">
            <a:extLst>
              <a:ext uri="{FF2B5EF4-FFF2-40B4-BE49-F238E27FC236}">
                <a16:creationId xmlns:a16="http://schemas.microsoft.com/office/drawing/2014/main" id="{6E01758F-8AEC-4155-B791-2A8CB8A48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463918" y="179572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91">
            <a:extLst>
              <a:ext uri="{FF2B5EF4-FFF2-40B4-BE49-F238E27FC236}">
                <a16:creationId xmlns:a16="http://schemas.microsoft.com/office/drawing/2014/main" id="{8379C6B3-49BE-4333-B322-AF02BBB41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699219" y="1781709"/>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5">
            <a:extLst>
              <a:ext uri="{FF2B5EF4-FFF2-40B4-BE49-F238E27FC236}">
                <a16:creationId xmlns:a16="http://schemas.microsoft.com/office/drawing/2014/main" id="{6D7188E6-F4DA-4486-938D-F45FE01A2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38154" y="17712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3">
            <a:extLst>
              <a:ext uri="{FF2B5EF4-FFF2-40B4-BE49-F238E27FC236}">
                <a16:creationId xmlns:a16="http://schemas.microsoft.com/office/drawing/2014/main" id="{CD22207C-B504-40B2-A1EB-2DC9B8162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325078" y="174104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6">
            <a:extLst>
              <a:ext uri="{FF2B5EF4-FFF2-40B4-BE49-F238E27FC236}">
                <a16:creationId xmlns:a16="http://schemas.microsoft.com/office/drawing/2014/main" id="{0FBC38BC-DE18-4960-A9D4-F24C6F60C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6561" y="1777768"/>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14">
            <a:extLst>
              <a:ext uri="{FF2B5EF4-FFF2-40B4-BE49-F238E27FC236}">
                <a16:creationId xmlns:a16="http://schemas.microsoft.com/office/drawing/2014/main" id="{BC872037-D6F5-4CE7-A090-32A977A79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18593" y="184141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0">
            <a:extLst>
              <a:ext uri="{FF2B5EF4-FFF2-40B4-BE49-F238E27FC236}">
                <a16:creationId xmlns:a16="http://schemas.microsoft.com/office/drawing/2014/main" id="{D3C4B45C-266A-45BF-98FA-CA5409C46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877354" y="178021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98">
            <a:extLst>
              <a:ext uri="{FF2B5EF4-FFF2-40B4-BE49-F238E27FC236}">
                <a16:creationId xmlns:a16="http://schemas.microsoft.com/office/drawing/2014/main" id="{76909582-A285-4EA4-AE72-9DBF0D565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31821" y="178021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5">
            <a:extLst>
              <a:ext uri="{FF2B5EF4-FFF2-40B4-BE49-F238E27FC236}">
                <a16:creationId xmlns:a16="http://schemas.microsoft.com/office/drawing/2014/main" id="{A620CFBF-D373-4BA6-BE41-62B50B945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81447" y="184713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99">
            <a:extLst>
              <a:ext uri="{FF2B5EF4-FFF2-40B4-BE49-F238E27FC236}">
                <a16:creationId xmlns:a16="http://schemas.microsoft.com/office/drawing/2014/main" id="{700BC7B2-0C3D-459F-92C1-3605AA3F09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25006" y="178021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23">
            <a:extLst>
              <a:ext uri="{FF2B5EF4-FFF2-40B4-BE49-F238E27FC236}">
                <a16:creationId xmlns:a16="http://schemas.microsoft.com/office/drawing/2014/main" id="{24F4B005-B785-4A57-9E5A-82D85F00D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0621" y="1958820"/>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30">
            <a:extLst>
              <a:ext uri="{FF2B5EF4-FFF2-40B4-BE49-F238E27FC236}">
                <a16:creationId xmlns:a16="http://schemas.microsoft.com/office/drawing/2014/main" id="{196ED9B6-969E-4AC4-ACD0-95A421BAB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67876" y="1912264"/>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4">
            <a:extLst>
              <a:ext uri="{FF2B5EF4-FFF2-40B4-BE49-F238E27FC236}">
                <a16:creationId xmlns:a16="http://schemas.microsoft.com/office/drawing/2014/main" id="{E317ADBB-3E4F-42D2-B7F2-A15924AD5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255785" y="18271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5">
            <a:extLst>
              <a:ext uri="{FF2B5EF4-FFF2-40B4-BE49-F238E27FC236}">
                <a16:creationId xmlns:a16="http://schemas.microsoft.com/office/drawing/2014/main" id="{2E9B2055-E384-472D-91D3-74775CDA1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16796" y="1938826"/>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97">
            <a:extLst>
              <a:ext uri="{FF2B5EF4-FFF2-40B4-BE49-F238E27FC236}">
                <a16:creationId xmlns:a16="http://schemas.microsoft.com/office/drawing/2014/main" id="{1F8EFF99-76BF-4F9B-ADAA-B8D310153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41150" y="182274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13">
            <a:extLst>
              <a:ext uri="{FF2B5EF4-FFF2-40B4-BE49-F238E27FC236}">
                <a16:creationId xmlns:a16="http://schemas.microsoft.com/office/drawing/2014/main" id="{626F1B89-B88E-4CE3-90BF-3704BAF48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52139" y="1841417"/>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01">
            <a:extLst>
              <a:ext uri="{FF2B5EF4-FFF2-40B4-BE49-F238E27FC236}">
                <a16:creationId xmlns:a16="http://schemas.microsoft.com/office/drawing/2014/main" id="{C72C1CB8-8213-4EE7-AFFF-B0A74E7A7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074567" y="178674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02">
            <a:extLst>
              <a:ext uri="{FF2B5EF4-FFF2-40B4-BE49-F238E27FC236}">
                <a16:creationId xmlns:a16="http://schemas.microsoft.com/office/drawing/2014/main" id="{2FF32C41-49E2-459E-9AC4-64269039B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734759" y="17900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03">
            <a:extLst>
              <a:ext uri="{FF2B5EF4-FFF2-40B4-BE49-F238E27FC236}">
                <a16:creationId xmlns:a16="http://schemas.microsoft.com/office/drawing/2014/main" id="{06B5D5F0-EA51-440D-81A0-FE60CCFBA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14652" y="179572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17">
            <a:extLst>
              <a:ext uri="{FF2B5EF4-FFF2-40B4-BE49-F238E27FC236}">
                <a16:creationId xmlns:a16="http://schemas.microsoft.com/office/drawing/2014/main" id="{B7CA6C2F-61C2-486F-B691-E8EB4BA27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76684" y="185937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20">
            <a:extLst>
              <a:ext uri="{FF2B5EF4-FFF2-40B4-BE49-F238E27FC236}">
                <a16:creationId xmlns:a16="http://schemas.microsoft.com/office/drawing/2014/main" id="{A6727626-8944-4EB7-B327-B696FE484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137524" y="179917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06">
            <a:extLst>
              <a:ext uri="{FF2B5EF4-FFF2-40B4-BE49-F238E27FC236}">
                <a16:creationId xmlns:a16="http://schemas.microsoft.com/office/drawing/2014/main" id="{CFBBE0E2-8BDF-4B26-BEBC-DB799B8F6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99" y="188359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37">
            <a:extLst>
              <a:ext uri="{FF2B5EF4-FFF2-40B4-BE49-F238E27FC236}">
                <a16:creationId xmlns:a16="http://schemas.microsoft.com/office/drawing/2014/main" id="{8EB99B25-2662-42DE-8F5D-E0F6F28C8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56267" y="181979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31">
            <a:extLst>
              <a:ext uri="{FF2B5EF4-FFF2-40B4-BE49-F238E27FC236}">
                <a16:creationId xmlns:a16="http://schemas.microsoft.com/office/drawing/2014/main" id="{496BF3B0-761A-4454-BE3C-86B4675DC0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43018" y="1943167"/>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41">
            <a:extLst>
              <a:ext uri="{FF2B5EF4-FFF2-40B4-BE49-F238E27FC236}">
                <a16:creationId xmlns:a16="http://schemas.microsoft.com/office/drawing/2014/main" id="{B519F0F1-B284-44D5-91E9-5018219AFF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277721" y="197106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22">
            <a:extLst>
              <a:ext uri="{FF2B5EF4-FFF2-40B4-BE49-F238E27FC236}">
                <a16:creationId xmlns:a16="http://schemas.microsoft.com/office/drawing/2014/main" id="{0ED49C08-BE23-43F9-A421-6CD45C780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572383" y="1946023"/>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19">
            <a:extLst>
              <a:ext uri="{FF2B5EF4-FFF2-40B4-BE49-F238E27FC236}">
                <a16:creationId xmlns:a16="http://schemas.microsoft.com/office/drawing/2014/main" id="{92F171FA-0CB2-4F4C-A2F3-1B7B6B028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54193" y="1803359"/>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18">
            <a:extLst>
              <a:ext uri="{FF2B5EF4-FFF2-40B4-BE49-F238E27FC236}">
                <a16:creationId xmlns:a16="http://schemas.microsoft.com/office/drawing/2014/main" id="{A0073675-5E26-428E-A2F7-2A952D314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37628" y="186263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20">
            <a:extLst>
              <a:ext uri="{FF2B5EF4-FFF2-40B4-BE49-F238E27FC236}">
                <a16:creationId xmlns:a16="http://schemas.microsoft.com/office/drawing/2014/main" id="{D8C4C7E6-114C-4D16-9FC6-1260653C2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19407" y="180796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10">
            <a:extLst>
              <a:ext uri="{FF2B5EF4-FFF2-40B4-BE49-F238E27FC236}">
                <a16:creationId xmlns:a16="http://schemas.microsoft.com/office/drawing/2014/main" id="{5FB2CD0B-BF87-4FEC-B6B6-0DA50B931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51575" y="182431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06">
            <a:extLst>
              <a:ext uri="{FF2B5EF4-FFF2-40B4-BE49-F238E27FC236}">
                <a16:creationId xmlns:a16="http://schemas.microsoft.com/office/drawing/2014/main" id="{D12EC8B9-DE60-44BC-9911-A9CD8EF50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30164" y="180706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12">
            <a:extLst>
              <a:ext uri="{FF2B5EF4-FFF2-40B4-BE49-F238E27FC236}">
                <a16:creationId xmlns:a16="http://schemas.microsoft.com/office/drawing/2014/main" id="{9B0D6CF6-D17B-4DC7-828A-773636910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51876" y="176280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08">
            <a:extLst>
              <a:ext uri="{FF2B5EF4-FFF2-40B4-BE49-F238E27FC236}">
                <a16:creationId xmlns:a16="http://schemas.microsoft.com/office/drawing/2014/main" id="{8C6933FD-FAB6-403B-9CD4-EF0E06CF7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43391" y="1759541"/>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11">
            <a:extLst>
              <a:ext uri="{FF2B5EF4-FFF2-40B4-BE49-F238E27FC236}">
                <a16:creationId xmlns:a16="http://schemas.microsoft.com/office/drawing/2014/main" id="{5C2A4452-6B00-411C-80AB-29AE135B4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066705" y="1775047"/>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9">
            <a:extLst>
              <a:ext uri="{FF2B5EF4-FFF2-40B4-BE49-F238E27FC236}">
                <a16:creationId xmlns:a16="http://schemas.microsoft.com/office/drawing/2014/main" id="{3F4D3F48-1D65-45EB-91E2-BEFFB2440C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334906" y="179218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5">
            <a:extLst>
              <a:ext uri="{FF2B5EF4-FFF2-40B4-BE49-F238E27FC236}">
                <a16:creationId xmlns:a16="http://schemas.microsoft.com/office/drawing/2014/main" id="{F5A66334-17A8-4594-AB17-4C33A95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578638" y="1792714"/>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07">
            <a:extLst>
              <a:ext uri="{FF2B5EF4-FFF2-40B4-BE49-F238E27FC236}">
                <a16:creationId xmlns:a16="http://schemas.microsoft.com/office/drawing/2014/main" id="{FB7FEAD3-708C-4B79-B452-4445C277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858039" y="1824004"/>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92">
            <a:extLst>
              <a:ext uri="{FF2B5EF4-FFF2-40B4-BE49-F238E27FC236}">
                <a16:creationId xmlns:a16="http://schemas.microsoft.com/office/drawing/2014/main" id="{41281533-9B25-42A4-9F50-34B4F24C0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02813" y="175954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14">
            <a:extLst>
              <a:ext uri="{FF2B5EF4-FFF2-40B4-BE49-F238E27FC236}">
                <a16:creationId xmlns:a16="http://schemas.microsoft.com/office/drawing/2014/main" id="{007246F1-084B-45D9-BDD9-99BB53F6C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278066" y="1804776"/>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13">
            <a:extLst>
              <a:ext uri="{FF2B5EF4-FFF2-40B4-BE49-F238E27FC236}">
                <a16:creationId xmlns:a16="http://schemas.microsoft.com/office/drawing/2014/main" id="{77CDD712-F443-4EDC-B663-5EC5ACD7D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511612" y="1804776"/>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4">
            <a:extLst>
              <a:ext uri="{FF2B5EF4-FFF2-40B4-BE49-F238E27FC236}">
                <a16:creationId xmlns:a16="http://schemas.microsoft.com/office/drawing/2014/main" id="{4A695BE5-DE27-460F-845F-45BB814FE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23391" y="183677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91">
            <a:extLst>
              <a:ext uri="{FF2B5EF4-FFF2-40B4-BE49-F238E27FC236}">
                <a16:creationId xmlns:a16="http://schemas.microsoft.com/office/drawing/2014/main" id="{DE28BE4E-1A59-46FF-810A-A8F9A46F7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358692" y="182276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95">
            <a:extLst>
              <a:ext uri="{FF2B5EF4-FFF2-40B4-BE49-F238E27FC236}">
                <a16:creationId xmlns:a16="http://schemas.microsoft.com/office/drawing/2014/main" id="{A3CF799A-9839-4CB1-9381-DCC0C1FE1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697627" y="1812291"/>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15">
            <a:extLst>
              <a:ext uri="{FF2B5EF4-FFF2-40B4-BE49-F238E27FC236}">
                <a16:creationId xmlns:a16="http://schemas.microsoft.com/office/drawing/2014/main" id="{1EFA42E9-27C0-423D-93C8-794A9683F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40920" y="1810489"/>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93">
            <a:extLst>
              <a:ext uri="{FF2B5EF4-FFF2-40B4-BE49-F238E27FC236}">
                <a16:creationId xmlns:a16="http://schemas.microsoft.com/office/drawing/2014/main" id="{E5B56BED-7578-4E42-889D-34AA58F67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28451" y="182976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96">
            <a:extLst>
              <a:ext uri="{FF2B5EF4-FFF2-40B4-BE49-F238E27FC236}">
                <a16:creationId xmlns:a16="http://schemas.microsoft.com/office/drawing/2014/main" id="{FCC7DD6E-E0E5-46B9-81B7-3B2F7B333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216034" y="1818819"/>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00">
            <a:extLst>
              <a:ext uri="{FF2B5EF4-FFF2-40B4-BE49-F238E27FC236}">
                <a16:creationId xmlns:a16="http://schemas.microsoft.com/office/drawing/2014/main" id="{9C83D9FD-E06E-407B-BA7C-2C2AD5B16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536827" y="1821266"/>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98">
            <a:extLst>
              <a:ext uri="{FF2B5EF4-FFF2-40B4-BE49-F238E27FC236}">
                <a16:creationId xmlns:a16="http://schemas.microsoft.com/office/drawing/2014/main" id="{3C1174EE-071E-4421-BD9C-2C2D84190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891294" y="182126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99">
            <a:extLst>
              <a:ext uri="{FF2B5EF4-FFF2-40B4-BE49-F238E27FC236}">
                <a16:creationId xmlns:a16="http://schemas.microsoft.com/office/drawing/2014/main" id="{6F280CAD-1F1B-4F43-99A3-B2EC2A7F3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84479" y="18212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97">
            <a:extLst>
              <a:ext uri="{FF2B5EF4-FFF2-40B4-BE49-F238E27FC236}">
                <a16:creationId xmlns:a16="http://schemas.microsoft.com/office/drawing/2014/main" id="{0D5C974E-4B43-4FFA-8230-DB0E1993C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409702" y="1821267"/>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01">
            <a:extLst>
              <a:ext uri="{FF2B5EF4-FFF2-40B4-BE49-F238E27FC236}">
                <a16:creationId xmlns:a16="http://schemas.microsoft.com/office/drawing/2014/main" id="{A1CACEBA-A7A9-45FB-897A-888150011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34040" y="1827796"/>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94">
            <a:extLst>
              <a:ext uri="{FF2B5EF4-FFF2-40B4-BE49-F238E27FC236}">
                <a16:creationId xmlns:a16="http://schemas.microsoft.com/office/drawing/2014/main" id="{583E2F4A-E235-4600-A80D-18C1C36EE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915258" y="186818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32">
            <a:extLst>
              <a:ext uri="{FF2B5EF4-FFF2-40B4-BE49-F238E27FC236}">
                <a16:creationId xmlns:a16="http://schemas.microsoft.com/office/drawing/2014/main" id="{F16259CF-A0BC-4673-91C7-A7D3CDF7C7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80494" y="198458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34">
            <a:extLst>
              <a:ext uri="{FF2B5EF4-FFF2-40B4-BE49-F238E27FC236}">
                <a16:creationId xmlns:a16="http://schemas.microsoft.com/office/drawing/2014/main" id="{B09A934A-4464-4C9B-ACAD-9128E0B61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076791" y="1990554"/>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25">
            <a:extLst>
              <a:ext uri="{FF2B5EF4-FFF2-40B4-BE49-F238E27FC236}">
                <a16:creationId xmlns:a16="http://schemas.microsoft.com/office/drawing/2014/main" id="{CB010BB8-6FD4-498C-994D-53C8DC749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314022" y="2016723"/>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25">
            <a:extLst>
              <a:ext uri="{FF2B5EF4-FFF2-40B4-BE49-F238E27FC236}">
                <a16:creationId xmlns:a16="http://schemas.microsoft.com/office/drawing/2014/main" id="{2D373437-2902-4D8A-B887-F6941556C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28670" y="2009731"/>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28">
            <a:extLst>
              <a:ext uri="{FF2B5EF4-FFF2-40B4-BE49-F238E27FC236}">
                <a16:creationId xmlns:a16="http://schemas.microsoft.com/office/drawing/2014/main" id="{217D616F-FDFA-439E-8B09-E55F8234B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752808" y="2031819"/>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40">
            <a:extLst>
              <a:ext uri="{FF2B5EF4-FFF2-40B4-BE49-F238E27FC236}">
                <a16:creationId xmlns:a16="http://schemas.microsoft.com/office/drawing/2014/main" id="{0F74D32E-67FC-452C-A52B-988DB4984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995484" y="1997173"/>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26">
            <a:extLst>
              <a:ext uri="{FF2B5EF4-FFF2-40B4-BE49-F238E27FC236}">
                <a16:creationId xmlns:a16="http://schemas.microsoft.com/office/drawing/2014/main" id="{B8F74E45-2803-4A11-9333-3639A1C2F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50834" y="2028557"/>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21">
            <a:extLst>
              <a:ext uri="{FF2B5EF4-FFF2-40B4-BE49-F238E27FC236}">
                <a16:creationId xmlns:a16="http://schemas.microsoft.com/office/drawing/2014/main" id="{106009C3-0971-47AF-8BD9-2EC8A6A4B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37067" y="2038617"/>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20">
            <a:extLst>
              <a:ext uri="{FF2B5EF4-FFF2-40B4-BE49-F238E27FC236}">
                <a16:creationId xmlns:a16="http://schemas.microsoft.com/office/drawing/2014/main" id="{ED29B115-F34D-4E41-A4A2-C0CE41C697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822857" y="2027626"/>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6">
            <a:extLst>
              <a:ext uri="{FF2B5EF4-FFF2-40B4-BE49-F238E27FC236}">
                <a16:creationId xmlns:a16="http://schemas.microsoft.com/office/drawing/2014/main" id="{19D4861C-7907-48BF-84E7-96C0E098D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32866" y="2045318"/>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27">
            <a:extLst>
              <a:ext uri="{FF2B5EF4-FFF2-40B4-BE49-F238E27FC236}">
                <a16:creationId xmlns:a16="http://schemas.microsoft.com/office/drawing/2014/main" id="{AEF03EB9-6D77-4E55-BCF2-4402550D3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25618" y="2028556"/>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33">
            <a:extLst>
              <a:ext uri="{FF2B5EF4-FFF2-40B4-BE49-F238E27FC236}">
                <a16:creationId xmlns:a16="http://schemas.microsoft.com/office/drawing/2014/main" id="{1C9C3C8B-A28D-44DF-AA29-02B28AED7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507420" y="2040797"/>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29">
            <a:extLst>
              <a:ext uri="{FF2B5EF4-FFF2-40B4-BE49-F238E27FC236}">
                <a16:creationId xmlns:a16="http://schemas.microsoft.com/office/drawing/2014/main" id="{1EB7CB2D-F6AA-4861-B158-DA3E6B923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00604" y="2031819"/>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42">
            <a:extLst>
              <a:ext uri="{FF2B5EF4-FFF2-40B4-BE49-F238E27FC236}">
                <a16:creationId xmlns:a16="http://schemas.microsoft.com/office/drawing/2014/main" id="{48203367-1F19-4C4F-B38D-929816F78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66179" y="2095470"/>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38">
            <a:extLst>
              <a:ext uri="{FF2B5EF4-FFF2-40B4-BE49-F238E27FC236}">
                <a16:creationId xmlns:a16="http://schemas.microsoft.com/office/drawing/2014/main" id="{B89B3B49-0A7E-4573-9B52-D1B065983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016079" y="205875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37">
            <a:extLst>
              <a:ext uri="{FF2B5EF4-FFF2-40B4-BE49-F238E27FC236}">
                <a16:creationId xmlns:a16="http://schemas.microsoft.com/office/drawing/2014/main" id="{0288BD39-0846-445A-BD81-1E34E0E99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268636" y="2056301"/>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36">
            <a:extLst>
              <a:ext uri="{FF2B5EF4-FFF2-40B4-BE49-F238E27FC236}">
                <a16:creationId xmlns:a16="http://schemas.microsoft.com/office/drawing/2014/main" id="{BA82150B-D747-458F-8C52-72FBA52BC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568517" y="205266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43">
            <a:extLst>
              <a:ext uri="{FF2B5EF4-FFF2-40B4-BE49-F238E27FC236}">
                <a16:creationId xmlns:a16="http://schemas.microsoft.com/office/drawing/2014/main" id="{FEBB9D94-7802-4607-9BA4-62FB212BF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793248" y="2045573"/>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44">
            <a:extLst>
              <a:ext uri="{FF2B5EF4-FFF2-40B4-BE49-F238E27FC236}">
                <a16:creationId xmlns:a16="http://schemas.microsoft.com/office/drawing/2014/main" id="{24743784-06E3-4913-9DFD-2FCBF9D92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029200" y="204304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45">
            <a:extLst>
              <a:ext uri="{FF2B5EF4-FFF2-40B4-BE49-F238E27FC236}">
                <a16:creationId xmlns:a16="http://schemas.microsoft.com/office/drawing/2014/main" id="{25CD3315-6611-406F-AF95-2EF9F5A5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92025" y="202746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39">
            <a:extLst>
              <a:ext uri="{FF2B5EF4-FFF2-40B4-BE49-F238E27FC236}">
                <a16:creationId xmlns:a16="http://schemas.microsoft.com/office/drawing/2014/main" id="{EB447648-FE0A-4D8E-86B8-D38D5F938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37627" y="2065277"/>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8">
            <a:extLst>
              <a:ext uri="{FF2B5EF4-FFF2-40B4-BE49-F238E27FC236}">
                <a16:creationId xmlns:a16="http://schemas.microsoft.com/office/drawing/2014/main" id="{4B0A51D7-FF65-4E97-9E1A-8C4688E86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27269" y="205915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30">
            <a:extLst>
              <a:ext uri="{FF2B5EF4-FFF2-40B4-BE49-F238E27FC236}">
                <a16:creationId xmlns:a16="http://schemas.microsoft.com/office/drawing/2014/main" id="{008FF77B-AC18-4E35-BB9B-0CA39278F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50053" y="2062420"/>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35">
            <a:extLst>
              <a:ext uri="{FF2B5EF4-FFF2-40B4-BE49-F238E27FC236}">
                <a16:creationId xmlns:a16="http://schemas.microsoft.com/office/drawing/2014/main" id="{E71F6428-AC25-4A5A-8439-04768A17B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9601" y="2004283"/>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31">
            <a:extLst>
              <a:ext uri="{FF2B5EF4-FFF2-40B4-BE49-F238E27FC236}">
                <a16:creationId xmlns:a16="http://schemas.microsoft.com/office/drawing/2014/main" id="{F237A1D4-9D62-4DEA-BD39-E5EC93B33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635670" y="1985929"/>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41">
            <a:extLst>
              <a:ext uri="{FF2B5EF4-FFF2-40B4-BE49-F238E27FC236}">
                <a16:creationId xmlns:a16="http://schemas.microsoft.com/office/drawing/2014/main" id="{87E919CC-AC41-4F0D-A842-792D7A418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16961" y="1988004"/>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136">
            <a:extLst>
              <a:ext uri="{FF2B5EF4-FFF2-40B4-BE49-F238E27FC236}">
                <a16:creationId xmlns:a16="http://schemas.microsoft.com/office/drawing/2014/main" id="{965D7305-50C2-4D93-8832-19DC70C5B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081089" y="2011634"/>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22">
            <a:extLst>
              <a:ext uri="{FF2B5EF4-FFF2-40B4-BE49-F238E27FC236}">
                <a16:creationId xmlns:a16="http://schemas.microsoft.com/office/drawing/2014/main" id="{E0E5EA9F-6192-466D-BF45-46D9BCE3B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264051" y="1999395"/>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132">
            <a:extLst>
              <a:ext uri="{FF2B5EF4-FFF2-40B4-BE49-F238E27FC236}">
                <a16:creationId xmlns:a16="http://schemas.microsoft.com/office/drawing/2014/main" id="{CFF6BE31-4842-4659-8D68-63423F826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92157" y="2025636"/>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34">
            <a:extLst>
              <a:ext uri="{FF2B5EF4-FFF2-40B4-BE49-F238E27FC236}">
                <a16:creationId xmlns:a16="http://schemas.microsoft.com/office/drawing/2014/main" id="{3EC2112B-E2EC-492A-8AF9-D78F4B4A9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688454" y="2031605"/>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125">
            <a:extLst>
              <a:ext uri="{FF2B5EF4-FFF2-40B4-BE49-F238E27FC236}">
                <a16:creationId xmlns:a16="http://schemas.microsoft.com/office/drawing/2014/main" id="{EB635BC8-61BC-44D5-AA11-9A308B3BA4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925685" y="2057774"/>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125">
            <a:extLst>
              <a:ext uri="{FF2B5EF4-FFF2-40B4-BE49-F238E27FC236}">
                <a16:creationId xmlns:a16="http://schemas.microsoft.com/office/drawing/2014/main" id="{7E9ACE65-00C6-4A75-8F61-CCADAF3EC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40333" y="2050782"/>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128">
            <a:extLst>
              <a:ext uri="{FF2B5EF4-FFF2-40B4-BE49-F238E27FC236}">
                <a16:creationId xmlns:a16="http://schemas.microsoft.com/office/drawing/2014/main" id="{5D7163FE-5ADD-41E7-985B-F95E7E048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364471" y="2072870"/>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140">
            <a:extLst>
              <a:ext uri="{FF2B5EF4-FFF2-40B4-BE49-F238E27FC236}">
                <a16:creationId xmlns:a16="http://schemas.microsoft.com/office/drawing/2014/main" id="{DCD7108A-C70D-4FD9-B91A-0E9F9501A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607147" y="2055076"/>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126">
            <a:extLst>
              <a:ext uri="{FF2B5EF4-FFF2-40B4-BE49-F238E27FC236}">
                <a16:creationId xmlns:a16="http://schemas.microsoft.com/office/drawing/2014/main" id="{3C0CF799-2713-48A8-94DF-F8CB5F332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862497" y="2069608"/>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121">
            <a:extLst>
              <a:ext uri="{FF2B5EF4-FFF2-40B4-BE49-F238E27FC236}">
                <a16:creationId xmlns:a16="http://schemas.microsoft.com/office/drawing/2014/main" id="{00B8B62E-6551-4805-BD5A-5188FE5D3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139671" y="2062635"/>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20">
            <a:extLst>
              <a:ext uri="{FF2B5EF4-FFF2-40B4-BE49-F238E27FC236}">
                <a16:creationId xmlns:a16="http://schemas.microsoft.com/office/drawing/2014/main" id="{DFCCEBA8-5961-480A-9134-51605F650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443822" y="203941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6">
            <a:extLst>
              <a:ext uri="{FF2B5EF4-FFF2-40B4-BE49-F238E27FC236}">
                <a16:creationId xmlns:a16="http://schemas.microsoft.com/office/drawing/2014/main" id="{724D4F80-B109-4438-BC6D-ABB522B44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35678" y="2029214"/>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27">
            <a:extLst>
              <a:ext uri="{FF2B5EF4-FFF2-40B4-BE49-F238E27FC236}">
                <a16:creationId xmlns:a16="http://schemas.microsoft.com/office/drawing/2014/main" id="{52A7149F-5A3F-4537-981A-974C7409C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837281" y="206960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133">
            <a:extLst>
              <a:ext uri="{FF2B5EF4-FFF2-40B4-BE49-F238E27FC236}">
                <a16:creationId xmlns:a16="http://schemas.microsoft.com/office/drawing/2014/main" id="{89A8D3E3-3518-4738-B94E-F7DD9818D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9083" y="2081848"/>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129">
            <a:extLst>
              <a:ext uri="{FF2B5EF4-FFF2-40B4-BE49-F238E27FC236}">
                <a16:creationId xmlns:a16="http://schemas.microsoft.com/office/drawing/2014/main" id="{FA796F21-7CE5-4483-A137-919B3D433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12267" y="2072870"/>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42">
            <a:extLst>
              <a:ext uri="{FF2B5EF4-FFF2-40B4-BE49-F238E27FC236}">
                <a16:creationId xmlns:a16="http://schemas.microsoft.com/office/drawing/2014/main" id="{57FC30BB-0D8F-43B0-910E-7DDE8C933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77842" y="2136521"/>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38">
            <a:extLst>
              <a:ext uri="{FF2B5EF4-FFF2-40B4-BE49-F238E27FC236}">
                <a16:creationId xmlns:a16="http://schemas.microsoft.com/office/drawing/2014/main" id="{D938207F-A865-48E5-A15D-FD578BC59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27742" y="2099801"/>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37">
            <a:extLst>
              <a:ext uri="{FF2B5EF4-FFF2-40B4-BE49-F238E27FC236}">
                <a16:creationId xmlns:a16="http://schemas.microsoft.com/office/drawing/2014/main" id="{04637E45-0880-40BC-B488-4EA4CA435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880299" y="2097352"/>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aphicFrame>
        <p:nvGraphicFramePr>
          <p:cNvPr id="5" name="Content Placeholder 2">
            <a:extLst>
              <a:ext uri="{FF2B5EF4-FFF2-40B4-BE49-F238E27FC236}">
                <a16:creationId xmlns:a16="http://schemas.microsoft.com/office/drawing/2014/main" id="{230C0074-AFFA-EB13-E528-A5D7CA43E717}"/>
              </a:ext>
            </a:extLst>
          </p:cNvPr>
          <p:cNvGraphicFramePr>
            <a:graphicFrameLocks noGrp="1"/>
          </p:cNvGraphicFramePr>
          <p:nvPr>
            <p:ph idx="1"/>
            <p:extLst>
              <p:ext uri="{D42A27DB-BD31-4B8C-83A1-F6EECF244321}">
                <p14:modId xmlns:p14="http://schemas.microsoft.com/office/powerpoint/2010/main" val="1307814364"/>
              </p:ext>
            </p:extLst>
          </p:nvPr>
        </p:nvGraphicFramePr>
        <p:xfrm>
          <a:off x="877326" y="2599512"/>
          <a:ext cx="10722902" cy="36460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9206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5563F-AA35-2EB7-3E7C-D9F541B6D527}"/>
              </a:ext>
            </a:extLst>
          </p:cNvPr>
          <p:cNvSpPr>
            <a:spLocks noGrp="1"/>
          </p:cNvSpPr>
          <p:nvPr>
            <p:ph type="title"/>
          </p:nvPr>
        </p:nvSpPr>
        <p:spPr/>
        <p:txBody>
          <a:bodyPr/>
          <a:lstStyle/>
          <a:p>
            <a:r>
              <a:rPr lang="en-US" dirty="0"/>
              <a:t>Jaccard distance in </a:t>
            </a:r>
            <a:br>
              <a:rPr lang="en-US" dirty="0"/>
            </a:br>
            <a:r>
              <a:rPr lang="en-US" dirty="0"/>
              <a:t>collaborative filtering</a:t>
            </a:r>
            <a:endParaRPr lang="en-IL" dirty="0"/>
          </a:p>
        </p:txBody>
      </p:sp>
      <p:sp>
        <p:nvSpPr>
          <p:cNvPr id="3" name="Content Placeholder 2">
            <a:extLst>
              <a:ext uri="{FF2B5EF4-FFF2-40B4-BE49-F238E27FC236}">
                <a16:creationId xmlns:a16="http://schemas.microsoft.com/office/drawing/2014/main" id="{166C12CB-1A9D-F646-5946-C43B75AF9040}"/>
              </a:ext>
            </a:extLst>
          </p:cNvPr>
          <p:cNvSpPr>
            <a:spLocks noGrp="1"/>
          </p:cNvSpPr>
          <p:nvPr>
            <p:ph idx="1"/>
          </p:nvPr>
        </p:nvSpPr>
        <p:spPr>
          <a:xfrm>
            <a:off x="1069848" y="1874520"/>
            <a:ext cx="9634011" cy="4573414"/>
          </a:xfrm>
        </p:spPr>
        <p:txBody>
          <a:bodyPr>
            <a:normAutofit/>
          </a:bodyPr>
          <a:lstStyle/>
          <a:p>
            <a:endParaRPr lang="en-US" dirty="0"/>
          </a:p>
          <a:p>
            <a:endParaRPr lang="en-US" dirty="0"/>
          </a:p>
          <a:p>
            <a:endParaRPr lang="en-US" dirty="0"/>
          </a:p>
          <a:p>
            <a:r>
              <a:rPr lang="en-US" dirty="0"/>
              <a:t>Blank values could be ignored</a:t>
            </a:r>
          </a:p>
          <a:p>
            <a:r>
              <a:rPr lang="en-US" dirty="0"/>
              <a:t>A ^ B = 1, A v B = 5 =&gt; Jaccard similarity = 1/5, Jaccard Distance = 4/5.</a:t>
            </a:r>
          </a:p>
          <a:p>
            <a:r>
              <a:rPr lang="en-US" dirty="0"/>
              <a:t>A ^ C = 2, A v C = 4 =&gt; Jaccard similarity = 2/4, Jaccard Distance = 2/4.</a:t>
            </a:r>
          </a:p>
          <a:p>
            <a:r>
              <a:rPr lang="en-US" dirty="0"/>
              <a:t>Even though, A is closer to B than C intuitively, the distance between A and C is closer than the distance to B.</a:t>
            </a:r>
          </a:p>
        </p:txBody>
      </p:sp>
      <p:pic>
        <p:nvPicPr>
          <p:cNvPr id="5" name="Picture 4">
            <a:extLst>
              <a:ext uri="{FF2B5EF4-FFF2-40B4-BE49-F238E27FC236}">
                <a16:creationId xmlns:a16="http://schemas.microsoft.com/office/drawing/2014/main" id="{B111D77B-380E-7FDE-7EE3-DAB30CE293C6}"/>
              </a:ext>
            </a:extLst>
          </p:cNvPr>
          <p:cNvPicPr>
            <a:picLocks noChangeAspect="1"/>
          </p:cNvPicPr>
          <p:nvPr/>
        </p:nvPicPr>
        <p:blipFill>
          <a:blip r:embed="rId2"/>
          <a:stretch>
            <a:fillRect/>
          </a:stretch>
        </p:blipFill>
        <p:spPr>
          <a:xfrm>
            <a:off x="842481" y="1874520"/>
            <a:ext cx="6340389" cy="1821338"/>
          </a:xfrm>
          <a:prstGeom prst="rect">
            <a:avLst/>
          </a:prstGeom>
        </p:spPr>
      </p:pic>
      <p:sp>
        <p:nvSpPr>
          <p:cNvPr id="6" name="TextBox 5">
            <a:extLst>
              <a:ext uri="{FF2B5EF4-FFF2-40B4-BE49-F238E27FC236}">
                <a16:creationId xmlns:a16="http://schemas.microsoft.com/office/drawing/2014/main" id="{F4C775CE-08BF-D0CA-7933-7F9908EE2AD5}"/>
              </a:ext>
            </a:extLst>
          </p:cNvPr>
          <p:cNvSpPr txBox="1"/>
          <p:nvPr/>
        </p:nvSpPr>
        <p:spPr>
          <a:xfrm>
            <a:off x="697464" y="1828483"/>
            <a:ext cx="6097554" cy="369332"/>
          </a:xfrm>
          <a:prstGeom prst="rect">
            <a:avLst/>
          </a:prstGeom>
          <a:noFill/>
        </p:spPr>
        <p:txBody>
          <a:bodyPr wrap="square">
            <a:spAutoFit/>
          </a:bodyPr>
          <a:lstStyle/>
          <a:p>
            <a:r>
              <a:rPr lang="en-US" dirty="0"/>
              <a:t>**</a:t>
            </a:r>
            <a:endParaRPr lang="en-IL" dirty="0"/>
          </a:p>
        </p:txBody>
      </p:sp>
    </p:spTree>
    <p:extLst>
      <p:ext uri="{BB962C8B-B14F-4D97-AF65-F5344CB8AC3E}">
        <p14:creationId xmlns:p14="http://schemas.microsoft.com/office/powerpoint/2010/main" val="2941997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EFCAB-DAB9-2887-2F01-055181B55BCC}"/>
              </a:ext>
            </a:extLst>
          </p:cNvPr>
          <p:cNvSpPr>
            <a:spLocks noGrp="1"/>
          </p:cNvSpPr>
          <p:nvPr>
            <p:ph type="title"/>
          </p:nvPr>
        </p:nvSpPr>
        <p:spPr/>
        <p:txBody>
          <a:bodyPr/>
          <a:lstStyle/>
          <a:p>
            <a:r>
              <a:rPr lang="en-US" dirty="0"/>
              <a:t>Let’s begin with an example</a:t>
            </a:r>
            <a:endParaRPr lang="en-IL" dirty="0"/>
          </a:p>
        </p:txBody>
      </p:sp>
      <p:sp>
        <p:nvSpPr>
          <p:cNvPr id="3" name="Content Placeholder 2">
            <a:extLst>
              <a:ext uri="{FF2B5EF4-FFF2-40B4-BE49-F238E27FC236}">
                <a16:creationId xmlns:a16="http://schemas.microsoft.com/office/drawing/2014/main" id="{40006603-B97A-0244-A073-9135021A40C3}"/>
              </a:ext>
            </a:extLst>
          </p:cNvPr>
          <p:cNvSpPr>
            <a:spLocks noGrp="1"/>
          </p:cNvSpPr>
          <p:nvPr>
            <p:ph idx="1"/>
          </p:nvPr>
        </p:nvSpPr>
        <p:spPr>
          <a:xfrm>
            <a:off x="1069847" y="2247744"/>
            <a:ext cx="9634011" cy="3406607"/>
          </a:xfrm>
        </p:spPr>
        <p:txBody>
          <a:bodyPr>
            <a:normAutofit/>
          </a:bodyPr>
          <a:lstStyle/>
          <a:p>
            <a:r>
              <a:rPr lang="en-US" dirty="0"/>
              <a:t>Physical stores have limited storage; Thus, they suggest a fairly small quantity of items for a customer, not depending on each customer’s preferences. But rather provides the items with the highest ranking and more popular in the world. </a:t>
            </a:r>
          </a:p>
          <a:p>
            <a:r>
              <a:rPr lang="en-US" dirty="0"/>
              <a:t>On the other hand, online stores do not have such issues, they can provide a vast amount of resources and items. </a:t>
            </a:r>
          </a:p>
          <a:p>
            <a:pPr marL="0" indent="0">
              <a:buNone/>
            </a:pPr>
            <a:endParaRPr lang="en-US" dirty="0"/>
          </a:p>
        </p:txBody>
      </p:sp>
      <p:pic>
        <p:nvPicPr>
          <p:cNvPr id="5" name="Picture 4">
            <a:extLst>
              <a:ext uri="{FF2B5EF4-FFF2-40B4-BE49-F238E27FC236}">
                <a16:creationId xmlns:a16="http://schemas.microsoft.com/office/drawing/2014/main" id="{B3E68F80-DDF3-B16C-36C1-93C140465A9D}"/>
              </a:ext>
            </a:extLst>
          </p:cNvPr>
          <p:cNvPicPr>
            <a:picLocks noChangeAspect="1"/>
          </p:cNvPicPr>
          <p:nvPr/>
        </p:nvPicPr>
        <p:blipFill>
          <a:blip r:embed="rId2"/>
          <a:stretch>
            <a:fillRect/>
          </a:stretch>
        </p:blipFill>
        <p:spPr>
          <a:xfrm>
            <a:off x="7822096" y="5396948"/>
            <a:ext cx="2881763" cy="1461052"/>
          </a:xfrm>
          <a:prstGeom prst="rect">
            <a:avLst/>
          </a:prstGeom>
        </p:spPr>
      </p:pic>
    </p:spTree>
    <p:extLst>
      <p:ext uri="{BB962C8B-B14F-4D97-AF65-F5344CB8AC3E}">
        <p14:creationId xmlns:p14="http://schemas.microsoft.com/office/powerpoint/2010/main" val="32116617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C6ED-4737-BACD-2DE0-56FD615DECB4}"/>
              </a:ext>
            </a:extLst>
          </p:cNvPr>
          <p:cNvSpPr>
            <a:spLocks noGrp="1"/>
          </p:cNvSpPr>
          <p:nvPr>
            <p:ph type="title"/>
          </p:nvPr>
        </p:nvSpPr>
        <p:spPr>
          <a:xfrm>
            <a:off x="1069848" y="238952"/>
            <a:ext cx="9634011" cy="1325563"/>
          </a:xfrm>
        </p:spPr>
        <p:txBody>
          <a:bodyPr/>
          <a:lstStyle/>
          <a:p>
            <a:r>
              <a:rPr lang="en-US" dirty="0"/>
              <a:t>Cosine distance in </a:t>
            </a:r>
            <a:br>
              <a:rPr lang="en-US" dirty="0"/>
            </a:br>
            <a:r>
              <a:rPr lang="en-US" dirty="0"/>
              <a:t>collaborative filtering </a:t>
            </a:r>
            <a:endParaRPr lang="en-IL" dirty="0"/>
          </a:p>
        </p:txBody>
      </p:sp>
      <p:sp>
        <p:nvSpPr>
          <p:cNvPr id="3" name="Content Placeholder 2">
            <a:extLst>
              <a:ext uri="{FF2B5EF4-FFF2-40B4-BE49-F238E27FC236}">
                <a16:creationId xmlns:a16="http://schemas.microsoft.com/office/drawing/2014/main" id="{0302AA45-8001-DC4E-A8DC-EC9ACCD6CD11}"/>
              </a:ext>
            </a:extLst>
          </p:cNvPr>
          <p:cNvSpPr>
            <a:spLocks noGrp="1"/>
          </p:cNvSpPr>
          <p:nvPr>
            <p:ph idx="1"/>
          </p:nvPr>
        </p:nvSpPr>
        <p:spPr>
          <a:xfrm>
            <a:off x="1069848" y="1874520"/>
            <a:ext cx="9634011" cy="4874150"/>
          </a:xfrm>
        </p:spPr>
        <p:txBody>
          <a:bodyPr/>
          <a:lstStyle/>
          <a:p>
            <a:endParaRPr lang="en-US" dirty="0"/>
          </a:p>
          <a:p>
            <a:endParaRPr lang="en-US" dirty="0"/>
          </a:p>
          <a:p>
            <a:pPr marL="0" indent="0">
              <a:buNone/>
            </a:pPr>
            <a:endParaRPr lang="en-US" dirty="0"/>
          </a:p>
          <a:p>
            <a:r>
              <a:rPr lang="en-US" dirty="0"/>
              <a:t>We treat blanks as 0’s.</a:t>
            </a:r>
          </a:p>
          <a:p>
            <a:r>
              <a:rPr lang="en-US" dirty="0"/>
              <a:t>Cosine angle between A and B</a:t>
            </a:r>
          </a:p>
          <a:p>
            <a:r>
              <a:rPr lang="en-US" dirty="0"/>
              <a:t>Cosine angle between A and C</a:t>
            </a:r>
          </a:p>
          <a:p>
            <a:r>
              <a:rPr lang="en-US" dirty="0"/>
              <a:t> A is closer to  B than C, however the distance is similar.</a:t>
            </a:r>
          </a:p>
        </p:txBody>
      </p:sp>
      <p:pic>
        <p:nvPicPr>
          <p:cNvPr id="7" name="Picture 6">
            <a:extLst>
              <a:ext uri="{FF2B5EF4-FFF2-40B4-BE49-F238E27FC236}">
                <a16:creationId xmlns:a16="http://schemas.microsoft.com/office/drawing/2014/main" id="{3EEDB7C0-2E39-56C6-3CDE-06C4D3C78CD0}"/>
              </a:ext>
            </a:extLst>
          </p:cNvPr>
          <p:cNvPicPr>
            <a:picLocks noChangeAspect="1"/>
          </p:cNvPicPr>
          <p:nvPr/>
        </p:nvPicPr>
        <p:blipFill>
          <a:blip r:embed="rId2"/>
          <a:stretch>
            <a:fillRect/>
          </a:stretch>
        </p:blipFill>
        <p:spPr>
          <a:xfrm>
            <a:off x="964651" y="1667850"/>
            <a:ext cx="6287045" cy="1775614"/>
          </a:xfrm>
          <a:prstGeom prst="rect">
            <a:avLst/>
          </a:prstGeom>
        </p:spPr>
      </p:pic>
      <p:pic>
        <p:nvPicPr>
          <p:cNvPr id="9" name="Picture 8">
            <a:extLst>
              <a:ext uri="{FF2B5EF4-FFF2-40B4-BE49-F238E27FC236}">
                <a16:creationId xmlns:a16="http://schemas.microsoft.com/office/drawing/2014/main" id="{B59C0247-9643-9A36-452D-1C70723A0D50}"/>
              </a:ext>
            </a:extLst>
          </p:cNvPr>
          <p:cNvPicPr>
            <a:picLocks noChangeAspect="1"/>
          </p:cNvPicPr>
          <p:nvPr/>
        </p:nvPicPr>
        <p:blipFill>
          <a:blip r:embed="rId3"/>
          <a:stretch>
            <a:fillRect/>
          </a:stretch>
        </p:blipFill>
        <p:spPr>
          <a:xfrm>
            <a:off x="5319401" y="3897524"/>
            <a:ext cx="4336156" cy="830652"/>
          </a:xfrm>
          <a:prstGeom prst="rect">
            <a:avLst/>
          </a:prstGeom>
        </p:spPr>
      </p:pic>
      <p:pic>
        <p:nvPicPr>
          <p:cNvPr id="11" name="Picture 10">
            <a:extLst>
              <a:ext uri="{FF2B5EF4-FFF2-40B4-BE49-F238E27FC236}">
                <a16:creationId xmlns:a16="http://schemas.microsoft.com/office/drawing/2014/main" id="{D014FDDF-4E01-EC81-4CEC-1CBED7010B2A}"/>
              </a:ext>
            </a:extLst>
          </p:cNvPr>
          <p:cNvPicPr>
            <a:picLocks noChangeAspect="1"/>
          </p:cNvPicPr>
          <p:nvPr/>
        </p:nvPicPr>
        <p:blipFill>
          <a:blip r:embed="rId4"/>
          <a:stretch>
            <a:fillRect/>
          </a:stretch>
        </p:blipFill>
        <p:spPr>
          <a:xfrm>
            <a:off x="5319401" y="4608394"/>
            <a:ext cx="4305673" cy="784928"/>
          </a:xfrm>
          <a:prstGeom prst="rect">
            <a:avLst/>
          </a:prstGeom>
        </p:spPr>
      </p:pic>
      <p:sp>
        <p:nvSpPr>
          <p:cNvPr id="8" name="TextBox 7">
            <a:extLst>
              <a:ext uri="{FF2B5EF4-FFF2-40B4-BE49-F238E27FC236}">
                <a16:creationId xmlns:a16="http://schemas.microsoft.com/office/drawing/2014/main" id="{344BDE17-151E-D58A-6EB7-DC240DDDA28D}"/>
              </a:ext>
            </a:extLst>
          </p:cNvPr>
          <p:cNvSpPr txBox="1"/>
          <p:nvPr/>
        </p:nvSpPr>
        <p:spPr>
          <a:xfrm>
            <a:off x="964651" y="1534852"/>
            <a:ext cx="6097554" cy="369332"/>
          </a:xfrm>
          <a:prstGeom prst="rect">
            <a:avLst/>
          </a:prstGeom>
          <a:noFill/>
        </p:spPr>
        <p:txBody>
          <a:bodyPr wrap="square">
            <a:spAutoFit/>
          </a:bodyPr>
          <a:lstStyle/>
          <a:p>
            <a:r>
              <a:rPr lang="en-US" dirty="0"/>
              <a:t>**</a:t>
            </a:r>
            <a:endParaRPr lang="en-IL" dirty="0"/>
          </a:p>
        </p:txBody>
      </p:sp>
    </p:spTree>
    <p:extLst>
      <p:ext uri="{BB962C8B-B14F-4D97-AF65-F5344CB8AC3E}">
        <p14:creationId xmlns:p14="http://schemas.microsoft.com/office/powerpoint/2010/main" val="596558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0B5E2-9BB9-50E3-CFFD-CB2C5F43A5C1}"/>
              </a:ext>
            </a:extLst>
          </p:cNvPr>
          <p:cNvSpPr>
            <a:spLocks noGrp="1"/>
          </p:cNvSpPr>
          <p:nvPr>
            <p:ph type="title"/>
          </p:nvPr>
        </p:nvSpPr>
        <p:spPr/>
        <p:txBody>
          <a:bodyPr/>
          <a:lstStyle/>
          <a:p>
            <a:r>
              <a:rPr lang="en-US" dirty="0"/>
              <a:t>Rounding the data</a:t>
            </a:r>
            <a:endParaRPr lang="en-IL" dirty="0"/>
          </a:p>
        </p:txBody>
      </p:sp>
      <p:sp>
        <p:nvSpPr>
          <p:cNvPr id="3" name="Content Placeholder 2">
            <a:extLst>
              <a:ext uri="{FF2B5EF4-FFF2-40B4-BE49-F238E27FC236}">
                <a16:creationId xmlns:a16="http://schemas.microsoft.com/office/drawing/2014/main" id="{EEEF4C04-8277-F848-A155-5CF9105649C4}"/>
              </a:ext>
            </a:extLst>
          </p:cNvPr>
          <p:cNvSpPr>
            <a:spLocks noGrp="1"/>
          </p:cNvSpPr>
          <p:nvPr>
            <p:ph idx="1"/>
          </p:nvPr>
        </p:nvSpPr>
        <p:spPr>
          <a:xfrm>
            <a:off x="1069848" y="1874519"/>
            <a:ext cx="9634011" cy="4658255"/>
          </a:xfrm>
        </p:spPr>
        <p:txBody>
          <a:bodyPr>
            <a:normAutofit/>
          </a:bodyPr>
          <a:lstStyle/>
          <a:p>
            <a:r>
              <a:rPr lang="en-US" dirty="0"/>
              <a:t>In order to get more accurate results, we can round up the data in the matrix.</a:t>
            </a:r>
          </a:p>
          <a:p>
            <a:r>
              <a:rPr lang="en-US" dirty="0"/>
              <a:t>For the same example as before, rating of 3, 4, and 5 are rounded up to 1, the ratings of 1 and 2 are unrated.</a:t>
            </a:r>
          </a:p>
          <a:p>
            <a:endParaRPr lang="en-US" dirty="0"/>
          </a:p>
          <a:p>
            <a:endParaRPr lang="en-US" dirty="0"/>
          </a:p>
          <a:p>
            <a:endParaRPr lang="en-US" dirty="0"/>
          </a:p>
          <a:p>
            <a:r>
              <a:rPr lang="en-US" dirty="0"/>
              <a:t>A ^ B = 1, A v B = 4 =&gt; Jaccard similarity = 1/4, Jaccard Distance = 3/4.</a:t>
            </a:r>
          </a:p>
          <a:p>
            <a:r>
              <a:rPr lang="en-US" dirty="0"/>
              <a:t>A ^ C = 0, A v C = 4 =&gt; Jaccard similarity = 0, Jaccard Distance = 1.</a:t>
            </a:r>
          </a:p>
          <a:p>
            <a:endParaRPr lang="en-US" dirty="0"/>
          </a:p>
        </p:txBody>
      </p:sp>
      <p:pic>
        <p:nvPicPr>
          <p:cNvPr id="5" name="Picture 4">
            <a:extLst>
              <a:ext uri="{FF2B5EF4-FFF2-40B4-BE49-F238E27FC236}">
                <a16:creationId xmlns:a16="http://schemas.microsoft.com/office/drawing/2014/main" id="{C903AF0F-4272-EFD5-5BF3-E81A2B93C2E1}"/>
              </a:ext>
            </a:extLst>
          </p:cNvPr>
          <p:cNvPicPr>
            <a:picLocks noChangeAspect="1"/>
          </p:cNvPicPr>
          <p:nvPr/>
        </p:nvPicPr>
        <p:blipFill>
          <a:blip r:embed="rId2"/>
          <a:stretch>
            <a:fillRect/>
          </a:stretch>
        </p:blipFill>
        <p:spPr>
          <a:xfrm>
            <a:off x="836213" y="3429000"/>
            <a:ext cx="6469941" cy="1542283"/>
          </a:xfrm>
          <a:prstGeom prst="rect">
            <a:avLst/>
          </a:prstGeom>
        </p:spPr>
      </p:pic>
      <p:sp>
        <p:nvSpPr>
          <p:cNvPr id="6" name="TextBox 5">
            <a:extLst>
              <a:ext uri="{FF2B5EF4-FFF2-40B4-BE49-F238E27FC236}">
                <a16:creationId xmlns:a16="http://schemas.microsoft.com/office/drawing/2014/main" id="{9C25C40E-6D52-4A6C-CE15-C037BABF795B}"/>
              </a:ext>
            </a:extLst>
          </p:cNvPr>
          <p:cNvSpPr txBox="1"/>
          <p:nvPr/>
        </p:nvSpPr>
        <p:spPr>
          <a:xfrm>
            <a:off x="1022406" y="3429000"/>
            <a:ext cx="6097554" cy="369332"/>
          </a:xfrm>
          <a:prstGeom prst="rect">
            <a:avLst/>
          </a:prstGeom>
          <a:noFill/>
        </p:spPr>
        <p:txBody>
          <a:bodyPr wrap="square">
            <a:spAutoFit/>
          </a:bodyPr>
          <a:lstStyle/>
          <a:p>
            <a:r>
              <a:rPr lang="en-US" dirty="0"/>
              <a:t>**</a:t>
            </a:r>
            <a:endParaRPr lang="en-IL" dirty="0"/>
          </a:p>
        </p:txBody>
      </p:sp>
    </p:spTree>
    <p:extLst>
      <p:ext uri="{BB962C8B-B14F-4D97-AF65-F5344CB8AC3E}">
        <p14:creationId xmlns:p14="http://schemas.microsoft.com/office/powerpoint/2010/main" val="2342511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F3570-241D-C633-F5F6-A044E59A4772}"/>
              </a:ext>
            </a:extLst>
          </p:cNvPr>
          <p:cNvSpPr>
            <a:spLocks noGrp="1"/>
          </p:cNvSpPr>
          <p:nvPr>
            <p:ph type="title"/>
          </p:nvPr>
        </p:nvSpPr>
        <p:spPr/>
        <p:txBody>
          <a:bodyPr/>
          <a:lstStyle/>
          <a:p>
            <a:r>
              <a:rPr lang="en-US" dirty="0"/>
              <a:t>Normalizing ratings</a:t>
            </a:r>
            <a:endParaRPr lang="en-IL" dirty="0"/>
          </a:p>
        </p:txBody>
      </p:sp>
      <p:sp>
        <p:nvSpPr>
          <p:cNvPr id="3" name="Content Placeholder 2">
            <a:extLst>
              <a:ext uri="{FF2B5EF4-FFF2-40B4-BE49-F238E27FC236}">
                <a16:creationId xmlns:a16="http://schemas.microsoft.com/office/drawing/2014/main" id="{4AC2E3BA-B41B-2783-5228-A12FAB8CDBAD}"/>
              </a:ext>
            </a:extLst>
          </p:cNvPr>
          <p:cNvSpPr>
            <a:spLocks noGrp="1"/>
          </p:cNvSpPr>
          <p:nvPr>
            <p:ph idx="1"/>
          </p:nvPr>
        </p:nvSpPr>
        <p:spPr/>
        <p:txBody>
          <a:bodyPr/>
          <a:lstStyle/>
          <a:p>
            <a:r>
              <a:rPr lang="en-US" dirty="0"/>
              <a:t>We have seen improvements in the Jaccard calculations.</a:t>
            </a:r>
          </a:p>
          <a:p>
            <a:r>
              <a:rPr lang="en-US" dirty="0"/>
              <a:t>However, this method improves the calculations for cosine distance.</a:t>
            </a:r>
          </a:p>
          <a:p>
            <a:r>
              <a:rPr lang="en-US" dirty="0"/>
              <a:t>We normalize ratings, meaning, giving weight by subtracting each rate from the average rating of that user and dividing the number of items.</a:t>
            </a:r>
          </a:p>
          <a:p>
            <a:r>
              <a:rPr lang="en-US" dirty="0"/>
              <a:t>This will give each low rating a negative value while higher ratings are positive.</a:t>
            </a:r>
            <a:endParaRPr lang="en-IL" dirty="0"/>
          </a:p>
        </p:txBody>
      </p:sp>
    </p:spTree>
    <p:extLst>
      <p:ext uri="{BB962C8B-B14F-4D97-AF65-F5344CB8AC3E}">
        <p14:creationId xmlns:p14="http://schemas.microsoft.com/office/powerpoint/2010/main" val="1216876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5F1A5-5308-F005-8E9A-669B6E1E181F}"/>
              </a:ext>
            </a:extLst>
          </p:cNvPr>
          <p:cNvSpPr>
            <a:spLocks noGrp="1"/>
          </p:cNvSpPr>
          <p:nvPr>
            <p:ph type="title"/>
          </p:nvPr>
        </p:nvSpPr>
        <p:spPr>
          <a:xfrm>
            <a:off x="1069848" y="502921"/>
            <a:ext cx="9634011" cy="1126763"/>
          </a:xfrm>
        </p:spPr>
        <p:txBody>
          <a:bodyPr/>
          <a:lstStyle/>
          <a:p>
            <a:r>
              <a:rPr lang="en-US" dirty="0"/>
              <a:t>Normalizing ratings</a:t>
            </a:r>
            <a:endParaRPr lang="en-IL" dirty="0"/>
          </a:p>
        </p:txBody>
      </p:sp>
      <p:sp>
        <p:nvSpPr>
          <p:cNvPr id="3" name="Content Placeholder 2">
            <a:extLst>
              <a:ext uri="{FF2B5EF4-FFF2-40B4-BE49-F238E27FC236}">
                <a16:creationId xmlns:a16="http://schemas.microsoft.com/office/drawing/2014/main" id="{ABC138AD-42E2-E95B-5390-206DF5681ADE}"/>
              </a:ext>
            </a:extLst>
          </p:cNvPr>
          <p:cNvSpPr>
            <a:spLocks noGrp="1"/>
          </p:cNvSpPr>
          <p:nvPr>
            <p:ph idx="1"/>
          </p:nvPr>
        </p:nvSpPr>
        <p:spPr>
          <a:xfrm>
            <a:off x="1069848" y="1874520"/>
            <a:ext cx="9634011" cy="4864210"/>
          </a:xfrm>
        </p:spPr>
        <p:txBody>
          <a:bodyPr>
            <a:normAutofit/>
          </a:bodyPr>
          <a:lstStyle/>
          <a:p>
            <a:endParaRPr lang="en-US" dirty="0"/>
          </a:p>
          <a:p>
            <a:endParaRPr lang="en-US" dirty="0"/>
          </a:p>
          <a:p>
            <a:r>
              <a:rPr lang="en-US" dirty="0"/>
              <a:t>Cosine angle between A and B</a:t>
            </a:r>
          </a:p>
          <a:p>
            <a:endParaRPr lang="en-US" dirty="0"/>
          </a:p>
          <a:p>
            <a:r>
              <a:rPr lang="en-US" dirty="0"/>
              <a:t>Cosine angle between A and C</a:t>
            </a:r>
          </a:p>
          <a:p>
            <a:endParaRPr lang="en-US" dirty="0"/>
          </a:p>
          <a:p>
            <a:r>
              <a:rPr lang="en-US" dirty="0"/>
              <a:t>We can conclude that the distance between A and B is </a:t>
            </a:r>
            <a:r>
              <a:rPr lang="en-US" b="1" dirty="0"/>
              <a:t>way</a:t>
            </a:r>
            <a:r>
              <a:rPr lang="en-US" dirty="0"/>
              <a:t> closer than A to C. </a:t>
            </a:r>
          </a:p>
          <a:p>
            <a:endParaRPr lang="en-US" dirty="0"/>
          </a:p>
          <a:p>
            <a:endParaRPr lang="en-IL" dirty="0"/>
          </a:p>
        </p:txBody>
      </p:sp>
      <p:pic>
        <p:nvPicPr>
          <p:cNvPr id="4" name="Picture 3">
            <a:extLst>
              <a:ext uri="{FF2B5EF4-FFF2-40B4-BE49-F238E27FC236}">
                <a16:creationId xmlns:a16="http://schemas.microsoft.com/office/drawing/2014/main" id="{C7E99582-B699-AE16-62DC-C43B12F91A85}"/>
              </a:ext>
            </a:extLst>
          </p:cNvPr>
          <p:cNvPicPr>
            <a:picLocks noChangeAspect="1"/>
          </p:cNvPicPr>
          <p:nvPr/>
        </p:nvPicPr>
        <p:blipFill>
          <a:blip r:embed="rId2"/>
          <a:stretch>
            <a:fillRect/>
          </a:stretch>
        </p:blipFill>
        <p:spPr>
          <a:xfrm>
            <a:off x="39756" y="1458246"/>
            <a:ext cx="4830418" cy="1775614"/>
          </a:xfrm>
          <a:prstGeom prst="rect">
            <a:avLst/>
          </a:prstGeom>
        </p:spPr>
      </p:pic>
      <p:pic>
        <p:nvPicPr>
          <p:cNvPr id="6" name="Picture 5">
            <a:extLst>
              <a:ext uri="{FF2B5EF4-FFF2-40B4-BE49-F238E27FC236}">
                <a16:creationId xmlns:a16="http://schemas.microsoft.com/office/drawing/2014/main" id="{4EF12ECE-EFED-6495-5FB0-8AC21F78706E}"/>
              </a:ext>
            </a:extLst>
          </p:cNvPr>
          <p:cNvPicPr>
            <a:picLocks noChangeAspect="1"/>
          </p:cNvPicPr>
          <p:nvPr/>
        </p:nvPicPr>
        <p:blipFill>
          <a:blip r:embed="rId3"/>
          <a:stretch>
            <a:fillRect/>
          </a:stretch>
        </p:blipFill>
        <p:spPr>
          <a:xfrm>
            <a:off x="5886853" y="1383936"/>
            <a:ext cx="5148469" cy="1849924"/>
          </a:xfrm>
          <a:prstGeom prst="rect">
            <a:avLst/>
          </a:prstGeom>
        </p:spPr>
      </p:pic>
      <p:pic>
        <p:nvPicPr>
          <p:cNvPr id="8" name="Picture 7">
            <a:extLst>
              <a:ext uri="{FF2B5EF4-FFF2-40B4-BE49-F238E27FC236}">
                <a16:creationId xmlns:a16="http://schemas.microsoft.com/office/drawing/2014/main" id="{BB009396-DDE2-C351-6B3D-BF69CEFF1D61}"/>
              </a:ext>
            </a:extLst>
          </p:cNvPr>
          <p:cNvPicPr>
            <a:picLocks noChangeAspect="1"/>
          </p:cNvPicPr>
          <p:nvPr/>
        </p:nvPicPr>
        <p:blipFill>
          <a:blip r:embed="rId4"/>
          <a:stretch>
            <a:fillRect/>
          </a:stretch>
        </p:blipFill>
        <p:spPr>
          <a:xfrm>
            <a:off x="2589650" y="3478696"/>
            <a:ext cx="7430144" cy="784928"/>
          </a:xfrm>
          <a:prstGeom prst="rect">
            <a:avLst/>
          </a:prstGeom>
        </p:spPr>
      </p:pic>
      <p:pic>
        <p:nvPicPr>
          <p:cNvPr id="10" name="Picture 9">
            <a:extLst>
              <a:ext uri="{FF2B5EF4-FFF2-40B4-BE49-F238E27FC236}">
                <a16:creationId xmlns:a16="http://schemas.microsoft.com/office/drawing/2014/main" id="{223E9952-6400-F36A-005F-48E276217BCD}"/>
              </a:ext>
            </a:extLst>
          </p:cNvPr>
          <p:cNvPicPr>
            <a:picLocks noChangeAspect="1"/>
          </p:cNvPicPr>
          <p:nvPr/>
        </p:nvPicPr>
        <p:blipFill>
          <a:blip r:embed="rId5"/>
          <a:stretch>
            <a:fillRect/>
          </a:stretch>
        </p:blipFill>
        <p:spPr>
          <a:xfrm>
            <a:off x="2671804" y="4775947"/>
            <a:ext cx="7643522" cy="678239"/>
          </a:xfrm>
          <a:prstGeom prst="rect">
            <a:avLst/>
          </a:prstGeom>
        </p:spPr>
      </p:pic>
      <p:sp>
        <p:nvSpPr>
          <p:cNvPr id="7" name="TextBox 6">
            <a:extLst>
              <a:ext uri="{FF2B5EF4-FFF2-40B4-BE49-F238E27FC236}">
                <a16:creationId xmlns:a16="http://schemas.microsoft.com/office/drawing/2014/main" id="{FB0A5487-02BC-DD70-80AC-D0D79273C0C1}"/>
              </a:ext>
            </a:extLst>
          </p:cNvPr>
          <p:cNvSpPr txBox="1"/>
          <p:nvPr/>
        </p:nvSpPr>
        <p:spPr>
          <a:xfrm>
            <a:off x="5213480" y="1458246"/>
            <a:ext cx="6097554" cy="369332"/>
          </a:xfrm>
          <a:prstGeom prst="rect">
            <a:avLst/>
          </a:prstGeom>
          <a:noFill/>
        </p:spPr>
        <p:txBody>
          <a:bodyPr wrap="square">
            <a:spAutoFit/>
          </a:bodyPr>
          <a:lstStyle/>
          <a:p>
            <a:r>
              <a:rPr lang="en-US" dirty="0"/>
              <a:t>**</a:t>
            </a:r>
            <a:endParaRPr lang="en-IL" dirty="0"/>
          </a:p>
        </p:txBody>
      </p:sp>
    </p:spTree>
    <p:extLst>
      <p:ext uri="{BB962C8B-B14F-4D97-AF65-F5344CB8AC3E}">
        <p14:creationId xmlns:p14="http://schemas.microsoft.com/office/powerpoint/2010/main" val="14402535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AF738-3A69-ECA4-9876-AB2210AF1ADD}"/>
              </a:ext>
            </a:extLst>
          </p:cNvPr>
          <p:cNvSpPr>
            <a:spLocks noGrp="1"/>
          </p:cNvSpPr>
          <p:nvPr>
            <p:ph type="title"/>
          </p:nvPr>
        </p:nvSpPr>
        <p:spPr/>
        <p:txBody>
          <a:bodyPr/>
          <a:lstStyle/>
          <a:p>
            <a:r>
              <a:rPr lang="en-US" dirty="0"/>
              <a:t>The Duality of Similarity</a:t>
            </a:r>
            <a:endParaRPr lang="en-IL" dirty="0"/>
          </a:p>
        </p:txBody>
      </p:sp>
      <p:sp>
        <p:nvSpPr>
          <p:cNvPr id="3" name="Content Placeholder 2">
            <a:extLst>
              <a:ext uri="{FF2B5EF4-FFF2-40B4-BE49-F238E27FC236}">
                <a16:creationId xmlns:a16="http://schemas.microsoft.com/office/drawing/2014/main" id="{AE15D6E4-B1DB-AF79-1345-5FC84AEF34F4}"/>
              </a:ext>
            </a:extLst>
          </p:cNvPr>
          <p:cNvSpPr>
            <a:spLocks noGrp="1"/>
          </p:cNvSpPr>
          <p:nvPr>
            <p:ph idx="1"/>
          </p:nvPr>
        </p:nvSpPr>
        <p:spPr/>
        <p:txBody>
          <a:bodyPr/>
          <a:lstStyle/>
          <a:p>
            <a:r>
              <a:rPr lang="en-US" dirty="0"/>
              <a:t>There are 2 ways of predicting an empty cell of a utility matrix.</a:t>
            </a:r>
            <a:endParaRPr lang="en-IL" dirty="0"/>
          </a:p>
          <a:p>
            <a:r>
              <a:rPr lang="en-US" b="1" dirty="0"/>
              <a:t>User-user CF: </a:t>
            </a:r>
            <a:r>
              <a:rPr lang="en-US" dirty="0"/>
              <a:t>for a given user U and item I (that we need to recommend for user U); It is better to normalize the matrix first.</a:t>
            </a:r>
          </a:p>
          <a:p>
            <a:r>
              <a:rPr lang="en-US" dirty="0"/>
              <a:t>We find </a:t>
            </a:r>
            <a:r>
              <a:rPr lang="en-US" i="1" dirty="0"/>
              <a:t>n</a:t>
            </a:r>
            <a:r>
              <a:rPr lang="en-US" dirty="0"/>
              <a:t> users that are most similar to U.</a:t>
            </a:r>
          </a:p>
          <a:p>
            <a:r>
              <a:rPr lang="en-US" dirty="0"/>
              <a:t>Calculate the average for the users rating for item I.</a:t>
            </a:r>
          </a:p>
          <a:p>
            <a:r>
              <a:rPr lang="en-US" dirty="0"/>
              <a:t>Average the differences for those users who have rated I and then add this average to the average ratings that U gives for all items.</a:t>
            </a:r>
            <a:endParaRPr lang="en-IL" dirty="0"/>
          </a:p>
        </p:txBody>
      </p:sp>
    </p:spTree>
    <p:extLst>
      <p:ext uri="{BB962C8B-B14F-4D97-AF65-F5344CB8AC3E}">
        <p14:creationId xmlns:p14="http://schemas.microsoft.com/office/powerpoint/2010/main" val="13275897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999EB-C42B-2E68-E682-CAED1EEFFE99}"/>
              </a:ext>
            </a:extLst>
          </p:cNvPr>
          <p:cNvSpPr>
            <a:spLocks noGrp="1"/>
          </p:cNvSpPr>
          <p:nvPr>
            <p:ph type="title"/>
          </p:nvPr>
        </p:nvSpPr>
        <p:spPr/>
        <p:txBody>
          <a:bodyPr/>
          <a:lstStyle/>
          <a:p>
            <a:r>
              <a:rPr lang="en-US" dirty="0"/>
              <a:t>The Duality of Similarity</a:t>
            </a:r>
            <a:endParaRPr lang="en-IL" dirty="0"/>
          </a:p>
        </p:txBody>
      </p:sp>
      <p:sp>
        <p:nvSpPr>
          <p:cNvPr id="3" name="Content Placeholder 2">
            <a:extLst>
              <a:ext uri="{FF2B5EF4-FFF2-40B4-BE49-F238E27FC236}">
                <a16:creationId xmlns:a16="http://schemas.microsoft.com/office/drawing/2014/main" id="{08752E1A-DBDA-ABB3-6D5D-963C111521EB}"/>
              </a:ext>
            </a:extLst>
          </p:cNvPr>
          <p:cNvSpPr>
            <a:spLocks noGrp="1"/>
          </p:cNvSpPr>
          <p:nvPr>
            <p:ph idx="1"/>
          </p:nvPr>
        </p:nvSpPr>
        <p:spPr/>
        <p:txBody>
          <a:bodyPr/>
          <a:lstStyle/>
          <a:p>
            <a:r>
              <a:rPr lang="en-US" b="1" dirty="0"/>
              <a:t>Item-item CF: </a:t>
            </a:r>
            <a:r>
              <a:rPr lang="en-US" dirty="0"/>
              <a:t>for a given user U and item I (that we need to recommend for user U); It is better to normalize the matrix first.</a:t>
            </a:r>
          </a:p>
          <a:p>
            <a:r>
              <a:rPr lang="en-US" dirty="0"/>
              <a:t>Find the </a:t>
            </a:r>
            <a:r>
              <a:rPr lang="en-US" i="1" dirty="0"/>
              <a:t> m </a:t>
            </a:r>
            <a:r>
              <a:rPr lang="en-US" dirty="0"/>
              <a:t>items that are similar to I.</a:t>
            </a:r>
          </a:p>
          <a:p>
            <a:r>
              <a:rPr lang="en-US" dirty="0"/>
              <a:t>Take the average rating among the </a:t>
            </a:r>
            <a:r>
              <a:rPr lang="en-US" i="1" dirty="0"/>
              <a:t>m</a:t>
            </a:r>
            <a:r>
              <a:rPr lang="en-US" dirty="0"/>
              <a:t> items of the ratings that U has given.</a:t>
            </a:r>
          </a:p>
          <a:p>
            <a:r>
              <a:rPr lang="en-US" dirty="0"/>
              <a:t>Then fill in the blank with the average we got.</a:t>
            </a:r>
          </a:p>
          <a:p>
            <a:pPr marL="0" indent="0">
              <a:buNone/>
            </a:pPr>
            <a:endParaRPr lang="en-US" dirty="0"/>
          </a:p>
          <a:p>
            <a:endParaRPr lang="en-US" dirty="0"/>
          </a:p>
          <a:p>
            <a:endParaRPr lang="en-IL" dirty="0"/>
          </a:p>
        </p:txBody>
      </p:sp>
    </p:spTree>
    <p:extLst>
      <p:ext uri="{BB962C8B-B14F-4D97-AF65-F5344CB8AC3E}">
        <p14:creationId xmlns:p14="http://schemas.microsoft.com/office/powerpoint/2010/main" val="18409417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C8849-0993-6D36-F3E1-F522340C8CEA}"/>
              </a:ext>
            </a:extLst>
          </p:cNvPr>
          <p:cNvSpPr>
            <a:spLocks noGrp="1"/>
          </p:cNvSpPr>
          <p:nvPr>
            <p:ph type="title"/>
          </p:nvPr>
        </p:nvSpPr>
        <p:spPr/>
        <p:txBody>
          <a:bodyPr/>
          <a:lstStyle/>
          <a:p>
            <a:r>
              <a:rPr lang="en-US" dirty="0"/>
              <a:t>Clustering Users and Items</a:t>
            </a:r>
            <a:endParaRPr lang="en-IL" dirty="0"/>
          </a:p>
        </p:txBody>
      </p:sp>
      <p:sp>
        <p:nvSpPr>
          <p:cNvPr id="3" name="Content Placeholder 2">
            <a:extLst>
              <a:ext uri="{FF2B5EF4-FFF2-40B4-BE49-F238E27FC236}">
                <a16:creationId xmlns:a16="http://schemas.microsoft.com/office/drawing/2014/main" id="{3C3DE8B8-A4F1-4CA2-E096-45187A14CA96}"/>
              </a:ext>
            </a:extLst>
          </p:cNvPr>
          <p:cNvSpPr>
            <a:spLocks noGrp="1"/>
          </p:cNvSpPr>
          <p:nvPr>
            <p:ph idx="1"/>
          </p:nvPr>
        </p:nvSpPr>
        <p:spPr/>
        <p:txBody>
          <a:bodyPr/>
          <a:lstStyle/>
          <a:p>
            <a:r>
              <a:rPr lang="en-US" dirty="0"/>
              <a:t>In collaborative filtering it is hard to distinguish user-item pairs, since we have limited information about these pairs in a sparse utility matrix.</a:t>
            </a:r>
          </a:p>
          <a:p>
            <a:r>
              <a:rPr lang="en-US" dirty="0"/>
              <a:t>Few users would buy or rate the same couple of items even if they are from the same genre.</a:t>
            </a:r>
          </a:p>
          <a:p>
            <a:r>
              <a:rPr lang="en-US" dirty="0"/>
              <a:t>On the same note, even if similar users have the same favorite genre or genres, does not mean they have to buy the same items of this genre or genres.</a:t>
            </a:r>
          </a:p>
          <a:p>
            <a:r>
              <a:rPr lang="en-US" dirty="0"/>
              <a:t>Clustering users and items will help us solve this issue.</a:t>
            </a:r>
            <a:endParaRPr lang="en-IL" dirty="0"/>
          </a:p>
        </p:txBody>
      </p:sp>
    </p:spTree>
    <p:extLst>
      <p:ext uri="{BB962C8B-B14F-4D97-AF65-F5344CB8AC3E}">
        <p14:creationId xmlns:p14="http://schemas.microsoft.com/office/powerpoint/2010/main" val="5571525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0AE9C-2526-93DB-7174-19E497634E54}"/>
              </a:ext>
            </a:extLst>
          </p:cNvPr>
          <p:cNvSpPr>
            <a:spLocks noGrp="1"/>
          </p:cNvSpPr>
          <p:nvPr>
            <p:ph type="title"/>
          </p:nvPr>
        </p:nvSpPr>
        <p:spPr/>
        <p:txBody>
          <a:bodyPr/>
          <a:lstStyle/>
          <a:p>
            <a:r>
              <a:rPr lang="en-US" dirty="0"/>
              <a:t>Clustering Users and Items</a:t>
            </a:r>
            <a:endParaRPr lang="en-IL" dirty="0"/>
          </a:p>
        </p:txBody>
      </p:sp>
      <p:sp>
        <p:nvSpPr>
          <p:cNvPr id="3" name="Content Placeholder 2">
            <a:extLst>
              <a:ext uri="{FF2B5EF4-FFF2-40B4-BE49-F238E27FC236}">
                <a16:creationId xmlns:a16="http://schemas.microsoft.com/office/drawing/2014/main" id="{E3EE43E5-74DD-CC6A-2A3E-7CD7F9B5C72A}"/>
              </a:ext>
            </a:extLst>
          </p:cNvPr>
          <p:cNvSpPr>
            <a:spLocks noGrp="1"/>
          </p:cNvSpPr>
          <p:nvPr>
            <p:ph idx="1"/>
          </p:nvPr>
        </p:nvSpPr>
        <p:spPr>
          <a:xfrm>
            <a:off x="942309" y="1440887"/>
            <a:ext cx="9761550" cy="5157876"/>
          </a:xfrm>
        </p:spPr>
        <p:txBody>
          <a:bodyPr>
            <a:normAutofit lnSpcReduction="10000"/>
          </a:bodyPr>
          <a:lstStyle/>
          <a:p>
            <a:r>
              <a:rPr lang="en-US" dirty="0"/>
              <a:t>Using one of the distance measures, we can cluster similar item groups or/and similar user groups using a hierarchical approach, meaning, clustering the groups until we have at least half the number of items in that group.</a:t>
            </a:r>
          </a:p>
          <a:p>
            <a:r>
              <a:rPr lang="en-US" dirty="0"/>
              <a:t>In this instance we have clustered similar movies, such </a:t>
            </a:r>
          </a:p>
          <a:p>
            <a:pPr marL="0" indent="0">
              <a:buNone/>
            </a:pPr>
            <a:r>
              <a:rPr lang="en-US" dirty="0"/>
              <a:t>As all the harry potter franchise to one cluster. </a:t>
            </a:r>
          </a:p>
          <a:p>
            <a:pPr marL="0" indent="0">
              <a:buNone/>
            </a:pPr>
            <a:r>
              <a:rPr lang="en-US" dirty="0"/>
              <a:t>We can even cluster similar users. This will reduce the </a:t>
            </a:r>
          </a:p>
          <a:p>
            <a:pPr marL="0" indent="0">
              <a:buNone/>
            </a:pPr>
            <a:r>
              <a:rPr lang="en-US" dirty="0"/>
              <a:t>Number of empty blanks. In order to find the entry I for user U in the original matrix we need to find the clusters to which U and I belong. If the cell found was not blank use the value to fill the original matrix, if the cell is blank, we can use the method of duality of similarity.</a:t>
            </a:r>
          </a:p>
          <a:p>
            <a:pPr marL="0" indent="0">
              <a:buNone/>
            </a:pPr>
            <a:endParaRPr lang="en-IL" dirty="0"/>
          </a:p>
        </p:txBody>
      </p:sp>
      <p:pic>
        <p:nvPicPr>
          <p:cNvPr id="5" name="Picture 4">
            <a:extLst>
              <a:ext uri="{FF2B5EF4-FFF2-40B4-BE49-F238E27FC236}">
                <a16:creationId xmlns:a16="http://schemas.microsoft.com/office/drawing/2014/main" id="{7CBECCBE-33F8-6D57-426B-247947A6EDB8}"/>
              </a:ext>
            </a:extLst>
          </p:cNvPr>
          <p:cNvPicPr>
            <a:picLocks noChangeAspect="1"/>
          </p:cNvPicPr>
          <p:nvPr/>
        </p:nvPicPr>
        <p:blipFill>
          <a:blip r:embed="rId2"/>
          <a:stretch>
            <a:fillRect/>
          </a:stretch>
        </p:blipFill>
        <p:spPr>
          <a:xfrm>
            <a:off x="7496528" y="2766450"/>
            <a:ext cx="2933954" cy="1787013"/>
          </a:xfrm>
          <a:prstGeom prst="rect">
            <a:avLst/>
          </a:prstGeom>
        </p:spPr>
      </p:pic>
      <p:pic>
        <p:nvPicPr>
          <p:cNvPr id="8194" name="Picture 2" descr="Hierarchy Clipart Transparent Background, Leadership And Corporate Hierarchy  Concept Icon, Leadership Icons, Corporate Icons, Concept Icons PNG Image  For Free Download">
            <a:extLst>
              <a:ext uri="{FF2B5EF4-FFF2-40B4-BE49-F238E27FC236}">
                <a16:creationId xmlns:a16="http://schemas.microsoft.com/office/drawing/2014/main" id="{EF9571B5-59A9-E280-AB24-F20F9F039B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2583" y="115326"/>
            <a:ext cx="3289851" cy="13255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9FD69C6-7675-7D45-5F41-E3C9A40E2E4D}"/>
              </a:ext>
            </a:extLst>
          </p:cNvPr>
          <p:cNvSpPr txBox="1"/>
          <p:nvPr/>
        </p:nvSpPr>
        <p:spPr>
          <a:xfrm>
            <a:off x="7518394" y="2766449"/>
            <a:ext cx="6097554" cy="369332"/>
          </a:xfrm>
          <a:prstGeom prst="rect">
            <a:avLst/>
          </a:prstGeom>
          <a:noFill/>
        </p:spPr>
        <p:txBody>
          <a:bodyPr wrap="square">
            <a:spAutoFit/>
          </a:bodyPr>
          <a:lstStyle/>
          <a:p>
            <a:r>
              <a:rPr lang="en-US" dirty="0"/>
              <a:t>**</a:t>
            </a:r>
            <a:endParaRPr lang="en-IL" dirty="0"/>
          </a:p>
        </p:txBody>
      </p:sp>
    </p:spTree>
    <p:extLst>
      <p:ext uri="{BB962C8B-B14F-4D97-AF65-F5344CB8AC3E}">
        <p14:creationId xmlns:p14="http://schemas.microsoft.com/office/powerpoint/2010/main" val="18058043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DB6AB-E874-5581-8A2A-64E1A081D3D1}"/>
              </a:ext>
            </a:extLst>
          </p:cNvPr>
          <p:cNvSpPr>
            <a:spLocks noGrp="1"/>
          </p:cNvSpPr>
          <p:nvPr>
            <p:ph type="title"/>
          </p:nvPr>
        </p:nvSpPr>
        <p:spPr>
          <a:xfrm>
            <a:off x="3573624" y="502920"/>
            <a:ext cx="7130235" cy="1325563"/>
          </a:xfrm>
        </p:spPr>
        <p:txBody>
          <a:bodyPr/>
          <a:lstStyle/>
          <a:p>
            <a:r>
              <a:rPr lang="en-US" dirty="0"/>
              <a:t>References </a:t>
            </a:r>
            <a:endParaRPr lang="en-IL" dirty="0"/>
          </a:p>
        </p:txBody>
      </p:sp>
      <p:sp>
        <p:nvSpPr>
          <p:cNvPr id="3" name="Content Placeholder 2">
            <a:extLst>
              <a:ext uri="{FF2B5EF4-FFF2-40B4-BE49-F238E27FC236}">
                <a16:creationId xmlns:a16="http://schemas.microsoft.com/office/drawing/2014/main" id="{8A2C4C64-05B7-0E8F-7B5C-8F5FF160BAFE}"/>
              </a:ext>
            </a:extLst>
          </p:cNvPr>
          <p:cNvSpPr>
            <a:spLocks noGrp="1"/>
          </p:cNvSpPr>
          <p:nvPr>
            <p:ph idx="1"/>
          </p:nvPr>
        </p:nvSpPr>
        <p:spPr>
          <a:xfrm>
            <a:off x="1069848" y="1874520"/>
            <a:ext cx="9634011" cy="2436223"/>
          </a:xfrm>
        </p:spPr>
        <p:txBody>
          <a:bodyPr/>
          <a:lstStyle/>
          <a:p>
            <a:pPr marL="0" indent="0">
              <a:buNone/>
            </a:pPr>
            <a:r>
              <a:rPr lang="en-US" dirty="0"/>
              <a:t>Everything we mentioned in this project was solely understood from this book</a:t>
            </a:r>
          </a:p>
          <a:p>
            <a:pPr marL="0" indent="0">
              <a:buNone/>
            </a:pPr>
            <a:r>
              <a:rPr lang="en-US" dirty="0"/>
              <a:t>-http://infolab.stanford.edu/~</a:t>
            </a:r>
            <a:r>
              <a:rPr lang="en-US" dirty="0" err="1"/>
              <a:t>ullman</a:t>
            </a:r>
            <a:r>
              <a:rPr lang="en-US" dirty="0"/>
              <a:t>/</a:t>
            </a:r>
            <a:r>
              <a:rPr lang="en-US" dirty="0" err="1"/>
              <a:t>mmds</a:t>
            </a:r>
            <a:r>
              <a:rPr lang="en-US" dirty="0"/>
              <a:t>/book.pdf</a:t>
            </a:r>
          </a:p>
          <a:p>
            <a:pPr marL="0" indent="0">
              <a:buNone/>
            </a:pPr>
            <a:r>
              <a:rPr lang="en-US" dirty="0"/>
              <a:t>all pictures that have ** near them are also from the same book above </a:t>
            </a:r>
          </a:p>
          <a:p>
            <a:pPr marL="0" indent="0">
              <a:buNone/>
            </a:pPr>
            <a:r>
              <a:rPr lang="en-US" dirty="0"/>
              <a:t>Other pictures in examples are self-made.</a:t>
            </a:r>
            <a:endParaRPr lang="en-IL" dirty="0"/>
          </a:p>
        </p:txBody>
      </p:sp>
    </p:spTree>
    <p:extLst>
      <p:ext uri="{BB962C8B-B14F-4D97-AF65-F5344CB8AC3E}">
        <p14:creationId xmlns:p14="http://schemas.microsoft.com/office/powerpoint/2010/main" val="42187650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3F916-227A-E095-1461-9AD815FD3A03}"/>
              </a:ext>
            </a:extLst>
          </p:cNvPr>
          <p:cNvSpPr>
            <a:spLocks noGrp="1"/>
          </p:cNvSpPr>
          <p:nvPr>
            <p:ph type="title"/>
          </p:nvPr>
        </p:nvSpPr>
        <p:spPr>
          <a:xfrm>
            <a:off x="4110087" y="502920"/>
            <a:ext cx="6593772" cy="5722938"/>
          </a:xfrm>
        </p:spPr>
        <p:txBody>
          <a:bodyPr>
            <a:normAutofit/>
          </a:bodyPr>
          <a:lstStyle/>
          <a:p>
            <a:r>
              <a:rPr lang="en-US" sz="9600" dirty="0"/>
              <a:t>Q&amp;A</a:t>
            </a:r>
            <a:endParaRPr lang="en-IL" sz="9600" dirty="0"/>
          </a:p>
        </p:txBody>
      </p:sp>
      <p:sp>
        <p:nvSpPr>
          <p:cNvPr id="3" name="Content Placeholder 2">
            <a:extLst>
              <a:ext uri="{FF2B5EF4-FFF2-40B4-BE49-F238E27FC236}">
                <a16:creationId xmlns:a16="http://schemas.microsoft.com/office/drawing/2014/main" id="{B93B6B52-774A-748A-CEB1-E6EB18DB43C6}"/>
              </a:ext>
            </a:extLst>
          </p:cNvPr>
          <p:cNvSpPr>
            <a:spLocks noGrp="1"/>
          </p:cNvSpPr>
          <p:nvPr>
            <p:ph idx="1"/>
          </p:nvPr>
        </p:nvSpPr>
        <p:spPr/>
        <p:txBody>
          <a:bodyPr/>
          <a:lstStyle/>
          <a:p>
            <a:pPr marL="0" indent="0">
              <a:buNone/>
            </a:pPr>
            <a:endParaRPr lang="en-IL" dirty="0"/>
          </a:p>
        </p:txBody>
      </p:sp>
      <p:sp>
        <p:nvSpPr>
          <p:cNvPr id="4" name="TextBox 3">
            <a:extLst>
              <a:ext uri="{FF2B5EF4-FFF2-40B4-BE49-F238E27FC236}">
                <a16:creationId xmlns:a16="http://schemas.microsoft.com/office/drawing/2014/main" id="{4A99B38B-04EF-E3FA-700E-9D73FCEF3C1C}"/>
              </a:ext>
            </a:extLst>
          </p:cNvPr>
          <p:cNvSpPr txBox="1"/>
          <p:nvPr/>
        </p:nvSpPr>
        <p:spPr>
          <a:xfrm>
            <a:off x="7884368" y="5579527"/>
            <a:ext cx="2914259" cy="646331"/>
          </a:xfrm>
          <a:prstGeom prst="rect">
            <a:avLst/>
          </a:prstGeom>
          <a:noFill/>
        </p:spPr>
        <p:txBody>
          <a:bodyPr wrap="none" rtlCol="0">
            <a:spAutoFit/>
          </a:bodyPr>
          <a:lstStyle/>
          <a:p>
            <a:r>
              <a:rPr lang="en-US" dirty="0"/>
              <a:t>Thank you for your time.. </a:t>
            </a:r>
          </a:p>
          <a:p>
            <a:r>
              <a:rPr lang="en-US" dirty="0"/>
              <a:t>Sincerely Anton &amp; Sameer</a:t>
            </a:r>
          </a:p>
        </p:txBody>
      </p:sp>
    </p:spTree>
    <p:extLst>
      <p:ext uri="{BB962C8B-B14F-4D97-AF65-F5344CB8AC3E}">
        <p14:creationId xmlns:p14="http://schemas.microsoft.com/office/powerpoint/2010/main" val="2664493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24E56-7FF0-7F93-AC11-9A174A04ACEC}"/>
              </a:ext>
            </a:extLst>
          </p:cNvPr>
          <p:cNvSpPr>
            <a:spLocks noGrp="1"/>
          </p:cNvSpPr>
          <p:nvPr>
            <p:ph type="title"/>
          </p:nvPr>
        </p:nvSpPr>
        <p:spPr>
          <a:xfrm>
            <a:off x="1069848" y="521582"/>
            <a:ext cx="9634011" cy="1325563"/>
          </a:xfrm>
        </p:spPr>
        <p:txBody>
          <a:bodyPr/>
          <a:lstStyle/>
          <a:p>
            <a:r>
              <a:rPr lang="en-US" dirty="0"/>
              <a:t>Long-tail Phenomenon</a:t>
            </a:r>
            <a:endParaRPr lang="en-IL" dirty="0"/>
          </a:p>
        </p:txBody>
      </p:sp>
      <p:sp>
        <p:nvSpPr>
          <p:cNvPr id="3" name="Content Placeholder 2">
            <a:extLst>
              <a:ext uri="{FF2B5EF4-FFF2-40B4-BE49-F238E27FC236}">
                <a16:creationId xmlns:a16="http://schemas.microsoft.com/office/drawing/2014/main" id="{03274A26-8891-9778-2A6C-10BE00ACB217}"/>
              </a:ext>
            </a:extLst>
          </p:cNvPr>
          <p:cNvSpPr>
            <a:spLocks noGrp="1"/>
          </p:cNvSpPr>
          <p:nvPr>
            <p:ph idx="1"/>
          </p:nvPr>
        </p:nvSpPr>
        <p:spPr/>
        <p:txBody>
          <a:bodyPr/>
          <a:lstStyle/>
          <a:p>
            <a:r>
              <a:rPr lang="en-US" sz="1600" dirty="0"/>
              <a:t>in this vast amount of resources, it is difficult for a customer to explore new items, thus we need a recommendation system. This is the Long-tail Phenomenon.</a:t>
            </a:r>
          </a:p>
          <a:p>
            <a:endParaRPr lang="en-US" dirty="0"/>
          </a:p>
          <a:p>
            <a:endParaRPr lang="en-IL" dirty="0"/>
          </a:p>
        </p:txBody>
      </p:sp>
      <p:pic>
        <p:nvPicPr>
          <p:cNvPr id="5" name="Picture 4" descr="Text">
            <a:extLst>
              <a:ext uri="{FF2B5EF4-FFF2-40B4-BE49-F238E27FC236}">
                <a16:creationId xmlns:a16="http://schemas.microsoft.com/office/drawing/2014/main" id="{34011C77-0C45-A8B2-0F34-9D23F7AA0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681" y="2685855"/>
            <a:ext cx="9973019" cy="3924301"/>
          </a:xfrm>
          <a:prstGeom prst="rect">
            <a:avLst/>
          </a:prstGeom>
        </p:spPr>
      </p:pic>
    </p:spTree>
    <p:extLst>
      <p:ext uri="{BB962C8B-B14F-4D97-AF65-F5344CB8AC3E}">
        <p14:creationId xmlns:p14="http://schemas.microsoft.com/office/powerpoint/2010/main" val="37909921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4C5F0-EACF-723D-4FAA-4D30C9052EE3}"/>
              </a:ext>
            </a:extLst>
          </p:cNvPr>
          <p:cNvSpPr>
            <a:spLocks noGrp="1"/>
          </p:cNvSpPr>
          <p:nvPr>
            <p:ph type="title"/>
          </p:nvPr>
        </p:nvSpPr>
        <p:spPr/>
        <p:txBody>
          <a:bodyPr/>
          <a:lstStyle/>
          <a:p>
            <a:r>
              <a:rPr lang="en-US" dirty="0"/>
              <a:t>                      small quiz</a:t>
            </a:r>
            <a:endParaRPr lang="en-IL" dirty="0"/>
          </a:p>
        </p:txBody>
      </p:sp>
      <p:sp>
        <p:nvSpPr>
          <p:cNvPr id="4" name="Content Placeholder 3">
            <a:extLst>
              <a:ext uri="{FF2B5EF4-FFF2-40B4-BE49-F238E27FC236}">
                <a16:creationId xmlns:a16="http://schemas.microsoft.com/office/drawing/2014/main" id="{13F08755-CA90-AD61-72A5-AD8BAF7721DC}"/>
              </a:ext>
            </a:extLst>
          </p:cNvPr>
          <p:cNvSpPr>
            <a:spLocks noGrp="1"/>
          </p:cNvSpPr>
          <p:nvPr>
            <p:ph idx="1"/>
          </p:nvPr>
        </p:nvSpPr>
        <p:spPr/>
        <p:txBody>
          <a:bodyPr/>
          <a:lstStyle/>
          <a:p>
            <a:endParaRPr lang="en-IL"/>
          </a:p>
        </p:txBody>
      </p:sp>
      <p:pic>
        <p:nvPicPr>
          <p:cNvPr id="7" name="Picture 6">
            <a:extLst>
              <a:ext uri="{FF2B5EF4-FFF2-40B4-BE49-F238E27FC236}">
                <a16:creationId xmlns:a16="http://schemas.microsoft.com/office/drawing/2014/main" id="{1B6B7A99-04B0-BAC4-7DF2-A711B7383860}"/>
              </a:ext>
            </a:extLst>
          </p:cNvPr>
          <p:cNvPicPr>
            <a:picLocks noChangeAspect="1"/>
          </p:cNvPicPr>
          <p:nvPr/>
        </p:nvPicPr>
        <p:blipFill>
          <a:blip r:embed="rId2"/>
          <a:stretch>
            <a:fillRect/>
          </a:stretch>
        </p:blipFill>
        <p:spPr>
          <a:xfrm>
            <a:off x="3562350" y="2411889"/>
            <a:ext cx="4253002" cy="3276600"/>
          </a:xfrm>
          <a:prstGeom prst="rect">
            <a:avLst/>
          </a:prstGeom>
        </p:spPr>
      </p:pic>
    </p:spTree>
    <p:extLst>
      <p:ext uri="{BB962C8B-B14F-4D97-AF65-F5344CB8AC3E}">
        <p14:creationId xmlns:p14="http://schemas.microsoft.com/office/powerpoint/2010/main" val="2750983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1E826-E7DA-5EB0-DF33-1598C3E65E4A}"/>
              </a:ext>
            </a:extLst>
          </p:cNvPr>
          <p:cNvSpPr>
            <a:spLocks noGrp="1"/>
          </p:cNvSpPr>
          <p:nvPr>
            <p:ph type="title"/>
          </p:nvPr>
        </p:nvSpPr>
        <p:spPr>
          <a:xfrm>
            <a:off x="579101" y="455295"/>
            <a:ext cx="11033798" cy="1325563"/>
          </a:xfrm>
        </p:spPr>
        <p:txBody>
          <a:bodyPr/>
          <a:lstStyle/>
          <a:p>
            <a:r>
              <a:rPr lang="en-US" dirty="0"/>
              <a:t>Applications of recommendation systems</a:t>
            </a:r>
            <a:endParaRPr lang="en-IL" dirty="0"/>
          </a:p>
        </p:txBody>
      </p:sp>
      <p:sp>
        <p:nvSpPr>
          <p:cNvPr id="3" name="Content Placeholder 2">
            <a:extLst>
              <a:ext uri="{FF2B5EF4-FFF2-40B4-BE49-F238E27FC236}">
                <a16:creationId xmlns:a16="http://schemas.microsoft.com/office/drawing/2014/main" id="{4D2DBE91-FFB1-C70C-CFAB-A4678E9A998A}"/>
              </a:ext>
            </a:extLst>
          </p:cNvPr>
          <p:cNvSpPr>
            <a:spLocks noGrp="1"/>
          </p:cNvSpPr>
          <p:nvPr>
            <p:ph idx="1"/>
          </p:nvPr>
        </p:nvSpPr>
        <p:spPr>
          <a:xfrm>
            <a:off x="579101" y="1780858"/>
            <a:ext cx="10261724" cy="3997773"/>
          </a:xfrm>
        </p:spPr>
        <p:txBody>
          <a:bodyPr>
            <a:normAutofit/>
          </a:bodyPr>
          <a:lstStyle/>
          <a:p>
            <a:r>
              <a:rPr lang="en-US" b="1" dirty="0"/>
              <a:t>Product Recommendations</a:t>
            </a:r>
            <a:r>
              <a:rPr lang="en-US" dirty="0"/>
              <a:t>: online retailers, such as Amazon, Asos, Ali-express, and more. These applications recommend their items according to other customers’ similar interests or past visits of the customer to the site.</a:t>
            </a:r>
          </a:p>
          <a:p>
            <a:r>
              <a:rPr lang="en-US" b="1" dirty="0"/>
              <a:t>Movie Recommendations</a:t>
            </a:r>
            <a:r>
              <a:rPr lang="en-US" dirty="0"/>
              <a:t>: such as Netflix, HBO, Disney, and more. These applications recommend users’ movies depending on the ratings of each movie given by the user himself or other similar ratings.</a:t>
            </a:r>
          </a:p>
          <a:p>
            <a:r>
              <a:rPr lang="en-US" b="1" dirty="0"/>
              <a:t>News Articles</a:t>
            </a:r>
            <a:r>
              <a:rPr lang="en-US" dirty="0"/>
              <a:t>: such applications recommend users depending on past letters read, or important words shared by multiple articles. </a:t>
            </a:r>
            <a:endParaRPr lang="en-IL" dirty="0"/>
          </a:p>
        </p:txBody>
      </p:sp>
      <p:pic>
        <p:nvPicPr>
          <p:cNvPr id="1028" name="Picture 4" descr="Image result for netflix logo">
            <a:extLst>
              <a:ext uri="{FF2B5EF4-FFF2-40B4-BE49-F238E27FC236}">
                <a16:creationId xmlns:a16="http://schemas.microsoft.com/office/drawing/2014/main" id="{33DDED40-F308-C85F-F25B-602477D78C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1242" y="5778631"/>
            <a:ext cx="1061683" cy="107936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aliexpress logo">
            <a:extLst>
              <a:ext uri="{FF2B5EF4-FFF2-40B4-BE49-F238E27FC236}">
                <a16:creationId xmlns:a16="http://schemas.microsoft.com/office/drawing/2014/main" id="{12430D62-C690-BB10-9C9E-D8AE4C175C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6039" y="5667374"/>
            <a:ext cx="1883096" cy="11620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HBO logo">
            <a:extLst>
              <a:ext uri="{FF2B5EF4-FFF2-40B4-BE49-F238E27FC236}">
                <a16:creationId xmlns:a16="http://schemas.microsoft.com/office/drawing/2014/main" id="{22117DAF-2035-13D3-95A5-CFD18C60EB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9135" y="5667374"/>
            <a:ext cx="1883096" cy="11715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CNN logo">
            <a:extLst>
              <a:ext uri="{FF2B5EF4-FFF2-40B4-BE49-F238E27FC236}">
                <a16:creationId xmlns:a16="http://schemas.microsoft.com/office/drawing/2014/main" id="{090AB342-1DD6-9EC2-7B8C-9859937708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22231" y="5705474"/>
            <a:ext cx="1634704" cy="113347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asos logo">
            <a:extLst>
              <a:ext uri="{FF2B5EF4-FFF2-40B4-BE49-F238E27FC236}">
                <a16:creationId xmlns:a16="http://schemas.microsoft.com/office/drawing/2014/main" id="{0503D82A-C651-E538-F832-49C7211313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6295" y="5791200"/>
            <a:ext cx="1573296"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Yahoo logo">
            <a:extLst>
              <a:ext uri="{FF2B5EF4-FFF2-40B4-BE49-F238E27FC236}">
                <a16:creationId xmlns:a16="http://schemas.microsoft.com/office/drawing/2014/main" id="{7A07418F-4A23-2D56-D0A8-E5DE4857846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654" y="5705474"/>
            <a:ext cx="1369945" cy="116205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apple tv logo">
            <a:extLst>
              <a:ext uri="{FF2B5EF4-FFF2-40B4-BE49-F238E27FC236}">
                <a16:creationId xmlns:a16="http://schemas.microsoft.com/office/drawing/2014/main" id="{35E7FD17-47FD-7358-CFBD-42218CF465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67701" y="5873684"/>
            <a:ext cx="1435619" cy="955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563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51892-D393-1549-EC43-9A1ED51371B6}"/>
              </a:ext>
            </a:extLst>
          </p:cNvPr>
          <p:cNvSpPr>
            <a:spLocks noGrp="1"/>
          </p:cNvSpPr>
          <p:nvPr>
            <p:ph type="title"/>
          </p:nvPr>
        </p:nvSpPr>
        <p:spPr/>
        <p:txBody>
          <a:bodyPr/>
          <a:lstStyle/>
          <a:p>
            <a:r>
              <a:rPr lang="en-US" dirty="0"/>
              <a:t>Utility Matrix in </a:t>
            </a:r>
            <a:br>
              <a:rPr lang="en-US" dirty="0"/>
            </a:br>
            <a:r>
              <a:rPr lang="en-US" dirty="0"/>
              <a:t>recommendation systems</a:t>
            </a:r>
            <a:endParaRPr lang="en-IL" dirty="0"/>
          </a:p>
        </p:txBody>
      </p:sp>
      <p:sp>
        <p:nvSpPr>
          <p:cNvPr id="3" name="Content Placeholder 2">
            <a:extLst>
              <a:ext uri="{FF2B5EF4-FFF2-40B4-BE49-F238E27FC236}">
                <a16:creationId xmlns:a16="http://schemas.microsoft.com/office/drawing/2014/main" id="{C155B21B-A11C-CBE7-5D89-02CD41B3FA36}"/>
              </a:ext>
            </a:extLst>
          </p:cNvPr>
          <p:cNvSpPr>
            <a:spLocks noGrp="1"/>
          </p:cNvSpPr>
          <p:nvPr>
            <p:ph idx="1"/>
          </p:nvPr>
        </p:nvSpPr>
        <p:spPr>
          <a:xfrm>
            <a:off x="1004533" y="2527663"/>
            <a:ext cx="9634011" cy="3583888"/>
          </a:xfrm>
        </p:spPr>
        <p:txBody>
          <a:bodyPr>
            <a:normAutofit/>
          </a:bodyPr>
          <a:lstStyle/>
          <a:p>
            <a:r>
              <a:rPr lang="en-US" dirty="0"/>
              <a:t>A Utility Matrix is a way to represent the data collected for two groups, users and items.</a:t>
            </a:r>
          </a:p>
          <a:p>
            <a:r>
              <a:rPr lang="en-US" dirty="0"/>
              <a:t>Each user-item pair represents how much a user would rank a specific item. </a:t>
            </a:r>
          </a:p>
          <a:p>
            <a:r>
              <a:rPr lang="en-US" dirty="0"/>
              <a:t>The matrix is sparse, meaning it contains empty cells.</a:t>
            </a:r>
          </a:p>
          <a:p>
            <a:r>
              <a:rPr lang="en-US" dirty="0"/>
              <a:t>A recommendation system’s goal is to predict the values of as much as empty cells as possible. </a:t>
            </a:r>
          </a:p>
        </p:txBody>
      </p:sp>
    </p:spTree>
    <p:extLst>
      <p:ext uri="{BB962C8B-B14F-4D97-AF65-F5344CB8AC3E}">
        <p14:creationId xmlns:p14="http://schemas.microsoft.com/office/powerpoint/2010/main" val="291763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7BC5A-1611-62AB-59DD-73F434CD1563}"/>
              </a:ext>
            </a:extLst>
          </p:cNvPr>
          <p:cNvSpPr>
            <a:spLocks noGrp="1"/>
          </p:cNvSpPr>
          <p:nvPr>
            <p:ph type="title"/>
          </p:nvPr>
        </p:nvSpPr>
        <p:spPr>
          <a:xfrm>
            <a:off x="1278994" y="453225"/>
            <a:ext cx="9634011" cy="1325563"/>
          </a:xfrm>
        </p:spPr>
        <p:txBody>
          <a:bodyPr/>
          <a:lstStyle/>
          <a:p>
            <a:r>
              <a:rPr lang="en-US" dirty="0"/>
              <a:t>An Instance of a Utility Matrix</a:t>
            </a:r>
            <a:endParaRPr lang="en-IL" dirty="0"/>
          </a:p>
        </p:txBody>
      </p:sp>
      <p:pic>
        <p:nvPicPr>
          <p:cNvPr id="5" name="Content Placeholder 4">
            <a:extLst>
              <a:ext uri="{FF2B5EF4-FFF2-40B4-BE49-F238E27FC236}">
                <a16:creationId xmlns:a16="http://schemas.microsoft.com/office/drawing/2014/main" id="{AD96B54C-8910-34FC-D57A-9F3963075C0E}"/>
              </a:ext>
            </a:extLst>
          </p:cNvPr>
          <p:cNvPicPr>
            <a:picLocks noGrp="1" noChangeAspect="1"/>
          </p:cNvPicPr>
          <p:nvPr>
            <p:ph idx="1"/>
          </p:nvPr>
        </p:nvPicPr>
        <p:blipFill>
          <a:blip r:embed="rId2"/>
          <a:stretch>
            <a:fillRect/>
          </a:stretch>
        </p:blipFill>
        <p:spPr>
          <a:xfrm>
            <a:off x="681694" y="2852298"/>
            <a:ext cx="8755104" cy="2412120"/>
          </a:xfrm>
        </p:spPr>
      </p:pic>
      <p:sp>
        <p:nvSpPr>
          <p:cNvPr id="6" name="TextBox 5">
            <a:extLst>
              <a:ext uri="{FF2B5EF4-FFF2-40B4-BE49-F238E27FC236}">
                <a16:creationId xmlns:a16="http://schemas.microsoft.com/office/drawing/2014/main" id="{011D3682-0D0B-57A5-AA3C-D020D1A34F47}"/>
              </a:ext>
            </a:extLst>
          </p:cNvPr>
          <p:cNvSpPr txBox="1"/>
          <p:nvPr/>
        </p:nvSpPr>
        <p:spPr>
          <a:xfrm>
            <a:off x="5059246" y="2667632"/>
            <a:ext cx="1789044" cy="369332"/>
          </a:xfrm>
          <a:prstGeom prst="rect">
            <a:avLst/>
          </a:prstGeom>
          <a:noFill/>
        </p:spPr>
        <p:txBody>
          <a:bodyPr wrap="square" rtlCol="0">
            <a:spAutoFit/>
          </a:bodyPr>
          <a:lstStyle/>
          <a:p>
            <a:r>
              <a:rPr lang="en-US" dirty="0"/>
              <a:t>Movies</a:t>
            </a:r>
            <a:endParaRPr lang="en-IL" dirty="0"/>
          </a:p>
        </p:txBody>
      </p:sp>
      <p:sp>
        <p:nvSpPr>
          <p:cNvPr id="7" name="TextBox 6">
            <a:extLst>
              <a:ext uri="{FF2B5EF4-FFF2-40B4-BE49-F238E27FC236}">
                <a16:creationId xmlns:a16="http://schemas.microsoft.com/office/drawing/2014/main" id="{BA039497-9E15-D756-8371-4E26DC693DD6}"/>
              </a:ext>
            </a:extLst>
          </p:cNvPr>
          <p:cNvSpPr txBox="1"/>
          <p:nvPr/>
        </p:nvSpPr>
        <p:spPr>
          <a:xfrm rot="16200000">
            <a:off x="710247" y="4005469"/>
            <a:ext cx="768159" cy="369332"/>
          </a:xfrm>
          <a:prstGeom prst="rect">
            <a:avLst/>
          </a:prstGeom>
          <a:noFill/>
        </p:spPr>
        <p:txBody>
          <a:bodyPr wrap="none" rtlCol="0">
            <a:spAutoFit/>
          </a:bodyPr>
          <a:lstStyle/>
          <a:p>
            <a:r>
              <a:rPr lang="en-US" dirty="0"/>
              <a:t>Users</a:t>
            </a:r>
            <a:endParaRPr lang="en-IL" dirty="0"/>
          </a:p>
        </p:txBody>
      </p:sp>
      <p:sp>
        <p:nvSpPr>
          <p:cNvPr id="3" name="TextBox 2">
            <a:extLst>
              <a:ext uri="{FF2B5EF4-FFF2-40B4-BE49-F238E27FC236}">
                <a16:creationId xmlns:a16="http://schemas.microsoft.com/office/drawing/2014/main" id="{A53538AB-91F8-8FFC-AE87-1FFB98DC414F}"/>
              </a:ext>
            </a:extLst>
          </p:cNvPr>
          <p:cNvSpPr txBox="1"/>
          <p:nvPr/>
        </p:nvSpPr>
        <p:spPr>
          <a:xfrm>
            <a:off x="909660" y="2775179"/>
            <a:ext cx="389850" cy="369332"/>
          </a:xfrm>
          <a:prstGeom prst="rect">
            <a:avLst/>
          </a:prstGeom>
          <a:noFill/>
        </p:spPr>
        <p:txBody>
          <a:bodyPr wrap="none" rtlCol="0">
            <a:spAutoFit/>
          </a:bodyPr>
          <a:lstStyle/>
          <a:p>
            <a:r>
              <a:rPr lang="en-US" dirty="0"/>
              <a:t>**</a:t>
            </a:r>
            <a:endParaRPr lang="en-IL" dirty="0"/>
          </a:p>
        </p:txBody>
      </p:sp>
    </p:spTree>
    <p:extLst>
      <p:ext uri="{BB962C8B-B14F-4D97-AF65-F5344CB8AC3E}">
        <p14:creationId xmlns:p14="http://schemas.microsoft.com/office/powerpoint/2010/main" val="2886049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2AE8B-A5B1-ED23-789C-7040FFCF801F}"/>
              </a:ext>
            </a:extLst>
          </p:cNvPr>
          <p:cNvSpPr>
            <a:spLocks noGrp="1"/>
          </p:cNvSpPr>
          <p:nvPr>
            <p:ph type="title"/>
          </p:nvPr>
        </p:nvSpPr>
        <p:spPr/>
        <p:txBody>
          <a:bodyPr/>
          <a:lstStyle/>
          <a:p>
            <a:r>
              <a:rPr lang="en-US" dirty="0"/>
              <a:t>Different approaches for recommendation systems</a:t>
            </a:r>
            <a:endParaRPr lang="en-IL" dirty="0"/>
          </a:p>
        </p:txBody>
      </p:sp>
      <p:sp>
        <p:nvSpPr>
          <p:cNvPr id="3" name="Content Placeholder 2">
            <a:extLst>
              <a:ext uri="{FF2B5EF4-FFF2-40B4-BE49-F238E27FC236}">
                <a16:creationId xmlns:a16="http://schemas.microsoft.com/office/drawing/2014/main" id="{5DB84CB0-6831-7FB3-6185-743C7331D3F5}"/>
              </a:ext>
            </a:extLst>
          </p:cNvPr>
          <p:cNvSpPr>
            <a:spLocks noGrp="1"/>
          </p:cNvSpPr>
          <p:nvPr>
            <p:ph idx="1"/>
          </p:nvPr>
        </p:nvSpPr>
        <p:spPr/>
        <p:txBody>
          <a:bodyPr/>
          <a:lstStyle/>
          <a:p>
            <a:r>
              <a:rPr lang="en-US" b="1" dirty="0"/>
              <a:t>Content-Based Systems: </a:t>
            </a:r>
            <a:r>
              <a:rPr lang="en-US" dirty="0"/>
              <a:t>recommending the user items according to the properties of the user. Basically, we find the most suitable features of an item for the user’s preferences.</a:t>
            </a:r>
          </a:p>
          <a:p>
            <a:r>
              <a:rPr lang="en-US" b="1" dirty="0"/>
              <a:t>Collaborative Filtering Systems: </a:t>
            </a:r>
            <a:r>
              <a:rPr lang="en-US" dirty="0"/>
              <a:t>recommending the user items according to other similar users and/or items. In other words, comparing the rows and cols in order to fill a blank entry in the matrix.</a:t>
            </a:r>
          </a:p>
        </p:txBody>
      </p:sp>
      <p:pic>
        <p:nvPicPr>
          <p:cNvPr id="7" name="Picture 6">
            <a:extLst>
              <a:ext uri="{FF2B5EF4-FFF2-40B4-BE49-F238E27FC236}">
                <a16:creationId xmlns:a16="http://schemas.microsoft.com/office/drawing/2014/main" id="{224B25D0-EAE5-D170-A557-8DF432EDCD48}"/>
              </a:ext>
            </a:extLst>
          </p:cNvPr>
          <p:cNvPicPr>
            <a:picLocks noChangeAspect="1"/>
          </p:cNvPicPr>
          <p:nvPr/>
        </p:nvPicPr>
        <p:blipFill>
          <a:blip r:embed="rId2"/>
          <a:stretch>
            <a:fillRect/>
          </a:stretch>
        </p:blipFill>
        <p:spPr>
          <a:xfrm>
            <a:off x="1381539" y="4740966"/>
            <a:ext cx="3965713" cy="2117034"/>
          </a:xfrm>
          <a:prstGeom prst="rect">
            <a:avLst/>
          </a:prstGeom>
        </p:spPr>
      </p:pic>
      <p:pic>
        <p:nvPicPr>
          <p:cNvPr id="9" name="Picture 8">
            <a:extLst>
              <a:ext uri="{FF2B5EF4-FFF2-40B4-BE49-F238E27FC236}">
                <a16:creationId xmlns:a16="http://schemas.microsoft.com/office/drawing/2014/main" id="{3D5030B9-0103-A52C-6618-212BEB2E51ED}"/>
              </a:ext>
            </a:extLst>
          </p:cNvPr>
          <p:cNvPicPr>
            <a:picLocks noChangeAspect="1"/>
          </p:cNvPicPr>
          <p:nvPr/>
        </p:nvPicPr>
        <p:blipFill>
          <a:blip r:embed="rId3"/>
          <a:stretch>
            <a:fillRect/>
          </a:stretch>
        </p:blipFill>
        <p:spPr>
          <a:xfrm>
            <a:off x="6096000" y="4740966"/>
            <a:ext cx="3965713" cy="2117034"/>
          </a:xfrm>
          <a:prstGeom prst="rect">
            <a:avLst/>
          </a:prstGeom>
        </p:spPr>
      </p:pic>
    </p:spTree>
    <p:extLst>
      <p:ext uri="{BB962C8B-B14F-4D97-AF65-F5344CB8AC3E}">
        <p14:creationId xmlns:p14="http://schemas.microsoft.com/office/powerpoint/2010/main" val="218911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80BC15-6F3E-4EDC-BB73-20706F74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57A4A9-D1B1-3820-37A7-61A1F9A70C15}"/>
              </a:ext>
            </a:extLst>
          </p:cNvPr>
          <p:cNvSpPr>
            <a:spLocks noGrp="1"/>
          </p:cNvSpPr>
          <p:nvPr>
            <p:ph type="title"/>
          </p:nvPr>
        </p:nvSpPr>
        <p:spPr>
          <a:xfrm>
            <a:off x="877326" y="792916"/>
            <a:ext cx="10426923" cy="846581"/>
          </a:xfrm>
        </p:spPr>
        <p:txBody>
          <a:bodyPr>
            <a:normAutofit/>
          </a:bodyPr>
          <a:lstStyle/>
          <a:p>
            <a:pPr algn="ctr"/>
            <a:r>
              <a:rPr lang="en-US" dirty="0"/>
              <a:t>Content-Based Systems</a:t>
            </a:r>
            <a:endParaRPr lang="en-IL"/>
          </a:p>
        </p:txBody>
      </p:sp>
      <p:sp>
        <p:nvSpPr>
          <p:cNvPr id="11" name="Freeform 8">
            <a:extLst>
              <a:ext uri="{FF2B5EF4-FFF2-40B4-BE49-F238E27FC236}">
                <a16:creationId xmlns:a16="http://schemas.microsoft.com/office/drawing/2014/main" id="{E4E336B8-243A-49D9-9876-4BF3A08D3A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6018" y="169903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10">
            <a:extLst>
              <a:ext uri="{FF2B5EF4-FFF2-40B4-BE49-F238E27FC236}">
                <a16:creationId xmlns:a16="http://schemas.microsoft.com/office/drawing/2014/main" id="{05F36030-F60E-436E-81FE-74DD0776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34969" y="172350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6">
            <a:extLst>
              <a:ext uri="{FF2B5EF4-FFF2-40B4-BE49-F238E27FC236}">
                <a16:creationId xmlns:a16="http://schemas.microsoft.com/office/drawing/2014/main" id="{800D5F55-AC8B-4C26-ABB0-D8D609EC46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70691" y="170625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12">
            <a:extLst>
              <a:ext uri="{FF2B5EF4-FFF2-40B4-BE49-F238E27FC236}">
                <a16:creationId xmlns:a16="http://schemas.microsoft.com/office/drawing/2014/main" id="{2DF0B83D-C899-44CA-9B54-A9C57E8EB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5291" y="168963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08">
            <a:extLst>
              <a:ext uri="{FF2B5EF4-FFF2-40B4-BE49-F238E27FC236}">
                <a16:creationId xmlns:a16="http://schemas.microsoft.com/office/drawing/2014/main" id="{E16B2E5A-8EC8-4C56-AB77-380486FDF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83918" y="171849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11">
            <a:extLst>
              <a:ext uri="{FF2B5EF4-FFF2-40B4-BE49-F238E27FC236}">
                <a16:creationId xmlns:a16="http://schemas.microsoft.com/office/drawing/2014/main" id="{C87A69CB-2620-4628-9781-88BD40636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07232" y="173399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09">
            <a:extLst>
              <a:ext uri="{FF2B5EF4-FFF2-40B4-BE49-F238E27FC236}">
                <a16:creationId xmlns:a16="http://schemas.microsoft.com/office/drawing/2014/main" id="{CABAB4BD-890F-4563-A5CA-536788B1E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665993" y="1721756"/>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5">
            <a:extLst>
              <a:ext uri="{FF2B5EF4-FFF2-40B4-BE49-F238E27FC236}">
                <a16:creationId xmlns:a16="http://schemas.microsoft.com/office/drawing/2014/main" id="{24690199-C217-4DCB-9B31-1A45649B0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958428" y="169482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7">
            <a:extLst>
              <a:ext uri="{FF2B5EF4-FFF2-40B4-BE49-F238E27FC236}">
                <a16:creationId xmlns:a16="http://schemas.microsoft.com/office/drawing/2014/main" id="{77F70717-3071-4962-8A7C-F9A58151C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8566" y="178295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2">
            <a:extLst>
              <a:ext uri="{FF2B5EF4-FFF2-40B4-BE49-F238E27FC236}">
                <a16:creationId xmlns:a16="http://schemas.microsoft.com/office/drawing/2014/main" id="{9E870E95-FCD6-4158-861A-5CEC896F52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443340" y="171848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04">
            <a:extLst>
              <a:ext uri="{FF2B5EF4-FFF2-40B4-BE49-F238E27FC236}">
                <a16:creationId xmlns:a16="http://schemas.microsoft.com/office/drawing/2014/main" id="{6E01758F-8AEC-4155-B791-2A8CB8A48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463918" y="179572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91">
            <a:extLst>
              <a:ext uri="{FF2B5EF4-FFF2-40B4-BE49-F238E27FC236}">
                <a16:creationId xmlns:a16="http://schemas.microsoft.com/office/drawing/2014/main" id="{8379C6B3-49BE-4333-B322-AF02BBB41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699219" y="1781709"/>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5">
            <a:extLst>
              <a:ext uri="{FF2B5EF4-FFF2-40B4-BE49-F238E27FC236}">
                <a16:creationId xmlns:a16="http://schemas.microsoft.com/office/drawing/2014/main" id="{6D7188E6-F4DA-4486-938D-F45FE01A2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38154" y="17712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3">
            <a:extLst>
              <a:ext uri="{FF2B5EF4-FFF2-40B4-BE49-F238E27FC236}">
                <a16:creationId xmlns:a16="http://schemas.microsoft.com/office/drawing/2014/main" id="{CD22207C-B504-40B2-A1EB-2DC9B8162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325078" y="174104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6">
            <a:extLst>
              <a:ext uri="{FF2B5EF4-FFF2-40B4-BE49-F238E27FC236}">
                <a16:creationId xmlns:a16="http://schemas.microsoft.com/office/drawing/2014/main" id="{0FBC38BC-DE18-4960-A9D4-F24C6F60C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6561" y="1777768"/>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14">
            <a:extLst>
              <a:ext uri="{FF2B5EF4-FFF2-40B4-BE49-F238E27FC236}">
                <a16:creationId xmlns:a16="http://schemas.microsoft.com/office/drawing/2014/main" id="{BC872037-D6F5-4CE7-A090-32A977A79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18593" y="184141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0">
            <a:extLst>
              <a:ext uri="{FF2B5EF4-FFF2-40B4-BE49-F238E27FC236}">
                <a16:creationId xmlns:a16="http://schemas.microsoft.com/office/drawing/2014/main" id="{D3C4B45C-266A-45BF-98FA-CA5409C46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877354" y="178021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98">
            <a:extLst>
              <a:ext uri="{FF2B5EF4-FFF2-40B4-BE49-F238E27FC236}">
                <a16:creationId xmlns:a16="http://schemas.microsoft.com/office/drawing/2014/main" id="{76909582-A285-4EA4-AE72-9DBF0D565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31821" y="178021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5">
            <a:extLst>
              <a:ext uri="{FF2B5EF4-FFF2-40B4-BE49-F238E27FC236}">
                <a16:creationId xmlns:a16="http://schemas.microsoft.com/office/drawing/2014/main" id="{A620CFBF-D373-4BA6-BE41-62B50B945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81447" y="184713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99">
            <a:extLst>
              <a:ext uri="{FF2B5EF4-FFF2-40B4-BE49-F238E27FC236}">
                <a16:creationId xmlns:a16="http://schemas.microsoft.com/office/drawing/2014/main" id="{700BC7B2-0C3D-459F-92C1-3605AA3F09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25006" y="178021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23">
            <a:extLst>
              <a:ext uri="{FF2B5EF4-FFF2-40B4-BE49-F238E27FC236}">
                <a16:creationId xmlns:a16="http://schemas.microsoft.com/office/drawing/2014/main" id="{24F4B005-B785-4A57-9E5A-82D85F00D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0621" y="1958820"/>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30">
            <a:extLst>
              <a:ext uri="{FF2B5EF4-FFF2-40B4-BE49-F238E27FC236}">
                <a16:creationId xmlns:a16="http://schemas.microsoft.com/office/drawing/2014/main" id="{196ED9B6-969E-4AC4-ACD0-95A421BAB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67876" y="1912264"/>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4">
            <a:extLst>
              <a:ext uri="{FF2B5EF4-FFF2-40B4-BE49-F238E27FC236}">
                <a16:creationId xmlns:a16="http://schemas.microsoft.com/office/drawing/2014/main" id="{E317ADBB-3E4F-42D2-B7F2-A15924AD5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255785" y="18271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5">
            <a:extLst>
              <a:ext uri="{FF2B5EF4-FFF2-40B4-BE49-F238E27FC236}">
                <a16:creationId xmlns:a16="http://schemas.microsoft.com/office/drawing/2014/main" id="{2E9B2055-E384-472D-91D3-74775CDA1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16796" y="1938826"/>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97">
            <a:extLst>
              <a:ext uri="{FF2B5EF4-FFF2-40B4-BE49-F238E27FC236}">
                <a16:creationId xmlns:a16="http://schemas.microsoft.com/office/drawing/2014/main" id="{1F8EFF99-76BF-4F9B-ADAA-B8D310153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41150" y="182274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13">
            <a:extLst>
              <a:ext uri="{FF2B5EF4-FFF2-40B4-BE49-F238E27FC236}">
                <a16:creationId xmlns:a16="http://schemas.microsoft.com/office/drawing/2014/main" id="{626F1B89-B88E-4CE3-90BF-3704BAF48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52139" y="1841417"/>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01">
            <a:extLst>
              <a:ext uri="{FF2B5EF4-FFF2-40B4-BE49-F238E27FC236}">
                <a16:creationId xmlns:a16="http://schemas.microsoft.com/office/drawing/2014/main" id="{C72C1CB8-8213-4EE7-AFFF-B0A74E7A7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074567" y="178674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02">
            <a:extLst>
              <a:ext uri="{FF2B5EF4-FFF2-40B4-BE49-F238E27FC236}">
                <a16:creationId xmlns:a16="http://schemas.microsoft.com/office/drawing/2014/main" id="{2FF32C41-49E2-459E-9AC4-64269039B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734759" y="17900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03">
            <a:extLst>
              <a:ext uri="{FF2B5EF4-FFF2-40B4-BE49-F238E27FC236}">
                <a16:creationId xmlns:a16="http://schemas.microsoft.com/office/drawing/2014/main" id="{06B5D5F0-EA51-440D-81A0-FE60CCFBA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14652" y="179572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17">
            <a:extLst>
              <a:ext uri="{FF2B5EF4-FFF2-40B4-BE49-F238E27FC236}">
                <a16:creationId xmlns:a16="http://schemas.microsoft.com/office/drawing/2014/main" id="{B7CA6C2F-61C2-486F-B691-E8EB4BA27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76684" y="185937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20">
            <a:extLst>
              <a:ext uri="{FF2B5EF4-FFF2-40B4-BE49-F238E27FC236}">
                <a16:creationId xmlns:a16="http://schemas.microsoft.com/office/drawing/2014/main" id="{A6727626-8944-4EB7-B327-B696FE484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137524" y="179917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06">
            <a:extLst>
              <a:ext uri="{FF2B5EF4-FFF2-40B4-BE49-F238E27FC236}">
                <a16:creationId xmlns:a16="http://schemas.microsoft.com/office/drawing/2014/main" id="{CFBBE0E2-8BDF-4B26-BEBC-DB799B8F6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99" y="188359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37">
            <a:extLst>
              <a:ext uri="{FF2B5EF4-FFF2-40B4-BE49-F238E27FC236}">
                <a16:creationId xmlns:a16="http://schemas.microsoft.com/office/drawing/2014/main" id="{8EB99B25-2662-42DE-8F5D-E0F6F28C8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56267" y="181979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31">
            <a:extLst>
              <a:ext uri="{FF2B5EF4-FFF2-40B4-BE49-F238E27FC236}">
                <a16:creationId xmlns:a16="http://schemas.microsoft.com/office/drawing/2014/main" id="{496BF3B0-761A-4454-BE3C-86B4675DC0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43018" y="1943167"/>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41">
            <a:extLst>
              <a:ext uri="{FF2B5EF4-FFF2-40B4-BE49-F238E27FC236}">
                <a16:creationId xmlns:a16="http://schemas.microsoft.com/office/drawing/2014/main" id="{B519F0F1-B284-44D5-91E9-5018219AFF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277721" y="197106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22">
            <a:extLst>
              <a:ext uri="{FF2B5EF4-FFF2-40B4-BE49-F238E27FC236}">
                <a16:creationId xmlns:a16="http://schemas.microsoft.com/office/drawing/2014/main" id="{0ED49C08-BE23-43F9-A421-6CD45C780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572383" y="1946023"/>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19">
            <a:extLst>
              <a:ext uri="{FF2B5EF4-FFF2-40B4-BE49-F238E27FC236}">
                <a16:creationId xmlns:a16="http://schemas.microsoft.com/office/drawing/2014/main" id="{92F171FA-0CB2-4F4C-A2F3-1B7B6B028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54193" y="1803359"/>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18">
            <a:extLst>
              <a:ext uri="{FF2B5EF4-FFF2-40B4-BE49-F238E27FC236}">
                <a16:creationId xmlns:a16="http://schemas.microsoft.com/office/drawing/2014/main" id="{A0073675-5E26-428E-A2F7-2A952D314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37628" y="186263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20">
            <a:extLst>
              <a:ext uri="{FF2B5EF4-FFF2-40B4-BE49-F238E27FC236}">
                <a16:creationId xmlns:a16="http://schemas.microsoft.com/office/drawing/2014/main" id="{D8C4C7E6-114C-4D16-9FC6-1260653C2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19407" y="180796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10">
            <a:extLst>
              <a:ext uri="{FF2B5EF4-FFF2-40B4-BE49-F238E27FC236}">
                <a16:creationId xmlns:a16="http://schemas.microsoft.com/office/drawing/2014/main" id="{5FB2CD0B-BF87-4FEC-B6B6-0DA50B931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51575" y="182431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06">
            <a:extLst>
              <a:ext uri="{FF2B5EF4-FFF2-40B4-BE49-F238E27FC236}">
                <a16:creationId xmlns:a16="http://schemas.microsoft.com/office/drawing/2014/main" id="{D12EC8B9-DE60-44BC-9911-A9CD8EF50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30164" y="180706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12">
            <a:extLst>
              <a:ext uri="{FF2B5EF4-FFF2-40B4-BE49-F238E27FC236}">
                <a16:creationId xmlns:a16="http://schemas.microsoft.com/office/drawing/2014/main" id="{9B0D6CF6-D17B-4DC7-828A-773636910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51876" y="176280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08">
            <a:extLst>
              <a:ext uri="{FF2B5EF4-FFF2-40B4-BE49-F238E27FC236}">
                <a16:creationId xmlns:a16="http://schemas.microsoft.com/office/drawing/2014/main" id="{8C6933FD-FAB6-403B-9CD4-EF0E06CF7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43391" y="1759541"/>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11">
            <a:extLst>
              <a:ext uri="{FF2B5EF4-FFF2-40B4-BE49-F238E27FC236}">
                <a16:creationId xmlns:a16="http://schemas.microsoft.com/office/drawing/2014/main" id="{5C2A4452-6B00-411C-80AB-29AE135B4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066705" y="1775047"/>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9">
            <a:extLst>
              <a:ext uri="{FF2B5EF4-FFF2-40B4-BE49-F238E27FC236}">
                <a16:creationId xmlns:a16="http://schemas.microsoft.com/office/drawing/2014/main" id="{3F4D3F48-1D65-45EB-91E2-BEFFB2440C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334906" y="179218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5">
            <a:extLst>
              <a:ext uri="{FF2B5EF4-FFF2-40B4-BE49-F238E27FC236}">
                <a16:creationId xmlns:a16="http://schemas.microsoft.com/office/drawing/2014/main" id="{F5A66334-17A8-4594-AB17-4C33A95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578638" y="1792714"/>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07">
            <a:extLst>
              <a:ext uri="{FF2B5EF4-FFF2-40B4-BE49-F238E27FC236}">
                <a16:creationId xmlns:a16="http://schemas.microsoft.com/office/drawing/2014/main" id="{FB7FEAD3-708C-4B79-B452-4445C277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858039" y="1824004"/>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92">
            <a:extLst>
              <a:ext uri="{FF2B5EF4-FFF2-40B4-BE49-F238E27FC236}">
                <a16:creationId xmlns:a16="http://schemas.microsoft.com/office/drawing/2014/main" id="{41281533-9B25-42A4-9F50-34B4F24C0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02813" y="175954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14">
            <a:extLst>
              <a:ext uri="{FF2B5EF4-FFF2-40B4-BE49-F238E27FC236}">
                <a16:creationId xmlns:a16="http://schemas.microsoft.com/office/drawing/2014/main" id="{007246F1-084B-45D9-BDD9-99BB53F6C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278066" y="1804776"/>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13">
            <a:extLst>
              <a:ext uri="{FF2B5EF4-FFF2-40B4-BE49-F238E27FC236}">
                <a16:creationId xmlns:a16="http://schemas.microsoft.com/office/drawing/2014/main" id="{77CDD712-F443-4EDC-B663-5EC5ACD7D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511612" y="1804776"/>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4">
            <a:extLst>
              <a:ext uri="{FF2B5EF4-FFF2-40B4-BE49-F238E27FC236}">
                <a16:creationId xmlns:a16="http://schemas.microsoft.com/office/drawing/2014/main" id="{4A695BE5-DE27-460F-845F-45BB814FE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23391" y="183677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91">
            <a:extLst>
              <a:ext uri="{FF2B5EF4-FFF2-40B4-BE49-F238E27FC236}">
                <a16:creationId xmlns:a16="http://schemas.microsoft.com/office/drawing/2014/main" id="{DE28BE4E-1A59-46FF-810A-A8F9A46F7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358692" y="182276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95">
            <a:extLst>
              <a:ext uri="{FF2B5EF4-FFF2-40B4-BE49-F238E27FC236}">
                <a16:creationId xmlns:a16="http://schemas.microsoft.com/office/drawing/2014/main" id="{A3CF799A-9839-4CB1-9381-DCC0C1FE1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697627" y="1812291"/>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15">
            <a:extLst>
              <a:ext uri="{FF2B5EF4-FFF2-40B4-BE49-F238E27FC236}">
                <a16:creationId xmlns:a16="http://schemas.microsoft.com/office/drawing/2014/main" id="{1EFA42E9-27C0-423D-93C8-794A9683F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40920" y="1810489"/>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93">
            <a:extLst>
              <a:ext uri="{FF2B5EF4-FFF2-40B4-BE49-F238E27FC236}">
                <a16:creationId xmlns:a16="http://schemas.microsoft.com/office/drawing/2014/main" id="{E5B56BED-7578-4E42-889D-34AA58F67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28451" y="182976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96">
            <a:extLst>
              <a:ext uri="{FF2B5EF4-FFF2-40B4-BE49-F238E27FC236}">
                <a16:creationId xmlns:a16="http://schemas.microsoft.com/office/drawing/2014/main" id="{FCC7DD6E-E0E5-46B9-81B7-3B2F7B333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216034" y="1818819"/>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00">
            <a:extLst>
              <a:ext uri="{FF2B5EF4-FFF2-40B4-BE49-F238E27FC236}">
                <a16:creationId xmlns:a16="http://schemas.microsoft.com/office/drawing/2014/main" id="{9C83D9FD-E06E-407B-BA7C-2C2AD5B16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536827" y="1821266"/>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98">
            <a:extLst>
              <a:ext uri="{FF2B5EF4-FFF2-40B4-BE49-F238E27FC236}">
                <a16:creationId xmlns:a16="http://schemas.microsoft.com/office/drawing/2014/main" id="{3C1174EE-071E-4421-BD9C-2C2D84190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891294" y="182126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99">
            <a:extLst>
              <a:ext uri="{FF2B5EF4-FFF2-40B4-BE49-F238E27FC236}">
                <a16:creationId xmlns:a16="http://schemas.microsoft.com/office/drawing/2014/main" id="{6F280CAD-1F1B-4F43-99A3-B2EC2A7F3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84479" y="18212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97">
            <a:extLst>
              <a:ext uri="{FF2B5EF4-FFF2-40B4-BE49-F238E27FC236}">
                <a16:creationId xmlns:a16="http://schemas.microsoft.com/office/drawing/2014/main" id="{0D5C974E-4B43-4FFA-8230-DB0E1993C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409702" y="1821267"/>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01">
            <a:extLst>
              <a:ext uri="{FF2B5EF4-FFF2-40B4-BE49-F238E27FC236}">
                <a16:creationId xmlns:a16="http://schemas.microsoft.com/office/drawing/2014/main" id="{A1CACEBA-A7A9-45FB-897A-888150011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34040" y="1827796"/>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94">
            <a:extLst>
              <a:ext uri="{FF2B5EF4-FFF2-40B4-BE49-F238E27FC236}">
                <a16:creationId xmlns:a16="http://schemas.microsoft.com/office/drawing/2014/main" id="{583E2F4A-E235-4600-A80D-18C1C36EE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915258" y="186818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32">
            <a:extLst>
              <a:ext uri="{FF2B5EF4-FFF2-40B4-BE49-F238E27FC236}">
                <a16:creationId xmlns:a16="http://schemas.microsoft.com/office/drawing/2014/main" id="{F16259CF-A0BC-4673-91C7-A7D3CDF7C7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80494" y="198458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34">
            <a:extLst>
              <a:ext uri="{FF2B5EF4-FFF2-40B4-BE49-F238E27FC236}">
                <a16:creationId xmlns:a16="http://schemas.microsoft.com/office/drawing/2014/main" id="{B09A934A-4464-4C9B-ACAD-9128E0B61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076791" y="1990554"/>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25">
            <a:extLst>
              <a:ext uri="{FF2B5EF4-FFF2-40B4-BE49-F238E27FC236}">
                <a16:creationId xmlns:a16="http://schemas.microsoft.com/office/drawing/2014/main" id="{CB010BB8-6FD4-498C-994D-53C8DC749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314022" y="2016723"/>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25">
            <a:extLst>
              <a:ext uri="{FF2B5EF4-FFF2-40B4-BE49-F238E27FC236}">
                <a16:creationId xmlns:a16="http://schemas.microsoft.com/office/drawing/2014/main" id="{2D373437-2902-4D8A-B887-F6941556C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28670" y="2009731"/>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28">
            <a:extLst>
              <a:ext uri="{FF2B5EF4-FFF2-40B4-BE49-F238E27FC236}">
                <a16:creationId xmlns:a16="http://schemas.microsoft.com/office/drawing/2014/main" id="{217D616F-FDFA-439E-8B09-E55F8234B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752808" y="2031819"/>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40">
            <a:extLst>
              <a:ext uri="{FF2B5EF4-FFF2-40B4-BE49-F238E27FC236}">
                <a16:creationId xmlns:a16="http://schemas.microsoft.com/office/drawing/2014/main" id="{0F74D32E-67FC-452C-A52B-988DB4984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995484" y="1997173"/>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26">
            <a:extLst>
              <a:ext uri="{FF2B5EF4-FFF2-40B4-BE49-F238E27FC236}">
                <a16:creationId xmlns:a16="http://schemas.microsoft.com/office/drawing/2014/main" id="{B8F74E45-2803-4A11-9333-3639A1C2F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50834" y="2028557"/>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21">
            <a:extLst>
              <a:ext uri="{FF2B5EF4-FFF2-40B4-BE49-F238E27FC236}">
                <a16:creationId xmlns:a16="http://schemas.microsoft.com/office/drawing/2014/main" id="{106009C3-0971-47AF-8BD9-2EC8A6A4B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37067" y="2038617"/>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20">
            <a:extLst>
              <a:ext uri="{FF2B5EF4-FFF2-40B4-BE49-F238E27FC236}">
                <a16:creationId xmlns:a16="http://schemas.microsoft.com/office/drawing/2014/main" id="{ED29B115-F34D-4E41-A4A2-C0CE41C697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822857" y="2027626"/>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6">
            <a:extLst>
              <a:ext uri="{FF2B5EF4-FFF2-40B4-BE49-F238E27FC236}">
                <a16:creationId xmlns:a16="http://schemas.microsoft.com/office/drawing/2014/main" id="{19D4861C-7907-48BF-84E7-96C0E098D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32866" y="2045318"/>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27">
            <a:extLst>
              <a:ext uri="{FF2B5EF4-FFF2-40B4-BE49-F238E27FC236}">
                <a16:creationId xmlns:a16="http://schemas.microsoft.com/office/drawing/2014/main" id="{AEF03EB9-6D77-4E55-BCF2-4402550D3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25618" y="2028556"/>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33">
            <a:extLst>
              <a:ext uri="{FF2B5EF4-FFF2-40B4-BE49-F238E27FC236}">
                <a16:creationId xmlns:a16="http://schemas.microsoft.com/office/drawing/2014/main" id="{1C9C3C8B-A28D-44DF-AA29-02B28AED7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507420" y="2040797"/>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29">
            <a:extLst>
              <a:ext uri="{FF2B5EF4-FFF2-40B4-BE49-F238E27FC236}">
                <a16:creationId xmlns:a16="http://schemas.microsoft.com/office/drawing/2014/main" id="{1EB7CB2D-F6AA-4861-B158-DA3E6B923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00604" y="2031819"/>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42">
            <a:extLst>
              <a:ext uri="{FF2B5EF4-FFF2-40B4-BE49-F238E27FC236}">
                <a16:creationId xmlns:a16="http://schemas.microsoft.com/office/drawing/2014/main" id="{48203367-1F19-4C4F-B38D-929816F78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66179" y="2095470"/>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38">
            <a:extLst>
              <a:ext uri="{FF2B5EF4-FFF2-40B4-BE49-F238E27FC236}">
                <a16:creationId xmlns:a16="http://schemas.microsoft.com/office/drawing/2014/main" id="{B89B3B49-0A7E-4573-9B52-D1B065983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016079" y="205875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37">
            <a:extLst>
              <a:ext uri="{FF2B5EF4-FFF2-40B4-BE49-F238E27FC236}">
                <a16:creationId xmlns:a16="http://schemas.microsoft.com/office/drawing/2014/main" id="{0288BD39-0846-445A-BD81-1E34E0E99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268636" y="2056301"/>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36">
            <a:extLst>
              <a:ext uri="{FF2B5EF4-FFF2-40B4-BE49-F238E27FC236}">
                <a16:creationId xmlns:a16="http://schemas.microsoft.com/office/drawing/2014/main" id="{BA82150B-D747-458F-8C52-72FBA52BC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568517" y="205266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43">
            <a:extLst>
              <a:ext uri="{FF2B5EF4-FFF2-40B4-BE49-F238E27FC236}">
                <a16:creationId xmlns:a16="http://schemas.microsoft.com/office/drawing/2014/main" id="{FEBB9D94-7802-4607-9BA4-62FB212BF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793248" y="2045573"/>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44">
            <a:extLst>
              <a:ext uri="{FF2B5EF4-FFF2-40B4-BE49-F238E27FC236}">
                <a16:creationId xmlns:a16="http://schemas.microsoft.com/office/drawing/2014/main" id="{24743784-06E3-4913-9DFD-2FCBF9D92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029200" y="204304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45">
            <a:extLst>
              <a:ext uri="{FF2B5EF4-FFF2-40B4-BE49-F238E27FC236}">
                <a16:creationId xmlns:a16="http://schemas.microsoft.com/office/drawing/2014/main" id="{25CD3315-6611-406F-AF95-2EF9F5A5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92025" y="202746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39">
            <a:extLst>
              <a:ext uri="{FF2B5EF4-FFF2-40B4-BE49-F238E27FC236}">
                <a16:creationId xmlns:a16="http://schemas.microsoft.com/office/drawing/2014/main" id="{EB447648-FE0A-4D8E-86B8-D38D5F938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37627" y="2065277"/>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8">
            <a:extLst>
              <a:ext uri="{FF2B5EF4-FFF2-40B4-BE49-F238E27FC236}">
                <a16:creationId xmlns:a16="http://schemas.microsoft.com/office/drawing/2014/main" id="{4B0A51D7-FF65-4E97-9E1A-8C4688E86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27269" y="205915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30">
            <a:extLst>
              <a:ext uri="{FF2B5EF4-FFF2-40B4-BE49-F238E27FC236}">
                <a16:creationId xmlns:a16="http://schemas.microsoft.com/office/drawing/2014/main" id="{008FF77B-AC18-4E35-BB9B-0CA39278F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50053" y="2062420"/>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35">
            <a:extLst>
              <a:ext uri="{FF2B5EF4-FFF2-40B4-BE49-F238E27FC236}">
                <a16:creationId xmlns:a16="http://schemas.microsoft.com/office/drawing/2014/main" id="{E71F6428-AC25-4A5A-8439-04768A17B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9601" y="2004283"/>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31">
            <a:extLst>
              <a:ext uri="{FF2B5EF4-FFF2-40B4-BE49-F238E27FC236}">
                <a16:creationId xmlns:a16="http://schemas.microsoft.com/office/drawing/2014/main" id="{F237A1D4-9D62-4DEA-BD39-E5EC93B33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635670" y="1985929"/>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41">
            <a:extLst>
              <a:ext uri="{FF2B5EF4-FFF2-40B4-BE49-F238E27FC236}">
                <a16:creationId xmlns:a16="http://schemas.microsoft.com/office/drawing/2014/main" id="{87E919CC-AC41-4F0D-A842-792D7A418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16961" y="1988004"/>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136">
            <a:extLst>
              <a:ext uri="{FF2B5EF4-FFF2-40B4-BE49-F238E27FC236}">
                <a16:creationId xmlns:a16="http://schemas.microsoft.com/office/drawing/2014/main" id="{965D7305-50C2-4D93-8832-19DC70C5B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081089" y="2011634"/>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22">
            <a:extLst>
              <a:ext uri="{FF2B5EF4-FFF2-40B4-BE49-F238E27FC236}">
                <a16:creationId xmlns:a16="http://schemas.microsoft.com/office/drawing/2014/main" id="{E0E5EA9F-6192-466D-BF45-46D9BCE3B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264051" y="1999395"/>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132">
            <a:extLst>
              <a:ext uri="{FF2B5EF4-FFF2-40B4-BE49-F238E27FC236}">
                <a16:creationId xmlns:a16="http://schemas.microsoft.com/office/drawing/2014/main" id="{CFF6BE31-4842-4659-8D68-63423F826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92157" y="2025636"/>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34">
            <a:extLst>
              <a:ext uri="{FF2B5EF4-FFF2-40B4-BE49-F238E27FC236}">
                <a16:creationId xmlns:a16="http://schemas.microsoft.com/office/drawing/2014/main" id="{3EC2112B-E2EC-492A-8AF9-D78F4B4A9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688454" y="2031605"/>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125">
            <a:extLst>
              <a:ext uri="{FF2B5EF4-FFF2-40B4-BE49-F238E27FC236}">
                <a16:creationId xmlns:a16="http://schemas.microsoft.com/office/drawing/2014/main" id="{EB635BC8-61BC-44D5-AA11-9A308B3BA4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925685" y="2057774"/>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125">
            <a:extLst>
              <a:ext uri="{FF2B5EF4-FFF2-40B4-BE49-F238E27FC236}">
                <a16:creationId xmlns:a16="http://schemas.microsoft.com/office/drawing/2014/main" id="{7E9ACE65-00C6-4A75-8F61-CCADAF3EC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40333" y="2050782"/>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128">
            <a:extLst>
              <a:ext uri="{FF2B5EF4-FFF2-40B4-BE49-F238E27FC236}">
                <a16:creationId xmlns:a16="http://schemas.microsoft.com/office/drawing/2014/main" id="{5D7163FE-5ADD-41E7-985B-F95E7E048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364471" y="2072870"/>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140">
            <a:extLst>
              <a:ext uri="{FF2B5EF4-FFF2-40B4-BE49-F238E27FC236}">
                <a16:creationId xmlns:a16="http://schemas.microsoft.com/office/drawing/2014/main" id="{DCD7108A-C70D-4FD9-B91A-0E9F9501A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607147" y="2055076"/>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126">
            <a:extLst>
              <a:ext uri="{FF2B5EF4-FFF2-40B4-BE49-F238E27FC236}">
                <a16:creationId xmlns:a16="http://schemas.microsoft.com/office/drawing/2014/main" id="{3C0CF799-2713-48A8-94DF-F8CB5F332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862497" y="2069608"/>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121">
            <a:extLst>
              <a:ext uri="{FF2B5EF4-FFF2-40B4-BE49-F238E27FC236}">
                <a16:creationId xmlns:a16="http://schemas.microsoft.com/office/drawing/2014/main" id="{00B8B62E-6551-4805-BD5A-5188FE5D3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139671" y="2062635"/>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20">
            <a:extLst>
              <a:ext uri="{FF2B5EF4-FFF2-40B4-BE49-F238E27FC236}">
                <a16:creationId xmlns:a16="http://schemas.microsoft.com/office/drawing/2014/main" id="{DFCCEBA8-5961-480A-9134-51605F650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443822" y="203941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6">
            <a:extLst>
              <a:ext uri="{FF2B5EF4-FFF2-40B4-BE49-F238E27FC236}">
                <a16:creationId xmlns:a16="http://schemas.microsoft.com/office/drawing/2014/main" id="{724D4F80-B109-4438-BC6D-ABB522B44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35678" y="2029214"/>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27">
            <a:extLst>
              <a:ext uri="{FF2B5EF4-FFF2-40B4-BE49-F238E27FC236}">
                <a16:creationId xmlns:a16="http://schemas.microsoft.com/office/drawing/2014/main" id="{52A7149F-5A3F-4537-981A-974C7409C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837281" y="206960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133">
            <a:extLst>
              <a:ext uri="{FF2B5EF4-FFF2-40B4-BE49-F238E27FC236}">
                <a16:creationId xmlns:a16="http://schemas.microsoft.com/office/drawing/2014/main" id="{89A8D3E3-3518-4738-B94E-F7DD9818D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9083" y="2081848"/>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129">
            <a:extLst>
              <a:ext uri="{FF2B5EF4-FFF2-40B4-BE49-F238E27FC236}">
                <a16:creationId xmlns:a16="http://schemas.microsoft.com/office/drawing/2014/main" id="{FA796F21-7CE5-4483-A137-919B3D433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12267" y="2072870"/>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42">
            <a:extLst>
              <a:ext uri="{FF2B5EF4-FFF2-40B4-BE49-F238E27FC236}">
                <a16:creationId xmlns:a16="http://schemas.microsoft.com/office/drawing/2014/main" id="{57FC30BB-0D8F-43B0-910E-7DDE8C933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77842" y="2136521"/>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38">
            <a:extLst>
              <a:ext uri="{FF2B5EF4-FFF2-40B4-BE49-F238E27FC236}">
                <a16:creationId xmlns:a16="http://schemas.microsoft.com/office/drawing/2014/main" id="{D938207F-A865-48E5-A15D-FD578BC59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27742" y="2099801"/>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37">
            <a:extLst>
              <a:ext uri="{FF2B5EF4-FFF2-40B4-BE49-F238E27FC236}">
                <a16:creationId xmlns:a16="http://schemas.microsoft.com/office/drawing/2014/main" id="{04637E45-0880-40BC-B488-4EA4CA435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880299" y="2097352"/>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aphicFrame>
        <p:nvGraphicFramePr>
          <p:cNvPr id="5" name="Content Placeholder 2">
            <a:extLst>
              <a:ext uri="{FF2B5EF4-FFF2-40B4-BE49-F238E27FC236}">
                <a16:creationId xmlns:a16="http://schemas.microsoft.com/office/drawing/2014/main" id="{C6052B10-985D-18F0-0C07-640636D30449}"/>
              </a:ext>
            </a:extLst>
          </p:cNvPr>
          <p:cNvGraphicFramePr>
            <a:graphicFrameLocks noGrp="1"/>
          </p:cNvGraphicFramePr>
          <p:nvPr>
            <p:ph idx="1"/>
            <p:extLst>
              <p:ext uri="{D42A27DB-BD31-4B8C-83A1-F6EECF244321}">
                <p14:modId xmlns:p14="http://schemas.microsoft.com/office/powerpoint/2010/main" val="3307688415"/>
              </p:ext>
            </p:extLst>
          </p:nvPr>
        </p:nvGraphicFramePr>
        <p:xfrm>
          <a:off x="877326" y="2433143"/>
          <a:ext cx="10722902" cy="42757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4587551"/>
      </p:ext>
    </p:extLst>
  </p:cSld>
  <p:clrMapOvr>
    <a:masterClrMapping/>
  </p:clrMapOvr>
</p:sld>
</file>

<file path=ppt/theme/theme1.xml><?xml version="1.0" encoding="utf-8"?>
<a:theme xmlns:a="http://schemas.openxmlformats.org/drawingml/2006/main" name="BohemianVTI">
  <a:themeElements>
    <a:clrScheme name="AnalogousFromDarkSeedLeftStep">
      <a:dk1>
        <a:srgbClr val="000000"/>
      </a:dk1>
      <a:lt1>
        <a:srgbClr val="FFFFFF"/>
      </a:lt1>
      <a:dk2>
        <a:srgbClr val="1B2430"/>
      </a:dk2>
      <a:lt2>
        <a:srgbClr val="F0F3F1"/>
      </a:lt2>
      <a:accent1>
        <a:srgbClr val="C34DA8"/>
      </a:accent1>
      <a:accent2>
        <a:srgbClr val="9C3BB1"/>
      </a:accent2>
      <a:accent3>
        <a:srgbClr val="7C4DC3"/>
      </a:accent3>
      <a:accent4>
        <a:srgbClr val="4244B4"/>
      </a:accent4>
      <a:accent5>
        <a:srgbClr val="4D80C3"/>
      </a:accent5>
      <a:accent6>
        <a:srgbClr val="3BA0B1"/>
      </a:accent6>
      <a:hlink>
        <a:srgbClr val="3F61BF"/>
      </a:hlink>
      <a:folHlink>
        <a:srgbClr val="7F7F7F"/>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docProps/app.xml><?xml version="1.0" encoding="utf-8"?>
<Properties xmlns="http://schemas.openxmlformats.org/officeDocument/2006/extended-properties" xmlns:vt="http://schemas.openxmlformats.org/officeDocument/2006/docPropsVTypes">
  <TotalTime>4594</TotalTime>
  <Words>2884</Words>
  <Application>Microsoft Office PowerPoint</Application>
  <PresentationFormat>Widescreen</PresentationFormat>
  <Paragraphs>313</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Avenir Next LT Pro</vt:lpstr>
      <vt:lpstr>Cambria Math</vt:lpstr>
      <vt:lpstr>Modern Love</vt:lpstr>
      <vt:lpstr>BohemianVTI</vt:lpstr>
      <vt:lpstr>Recommendation Systems</vt:lpstr>
      <vt:lpstr>                Table of contents</vt:lpstr>
      <vt:lpstr>Let’s begin with an example</vt:lpstr>
      <vt:lpstr>Long-tail Phenomenon</vt:lpstr>
      <vt:lpstr>Applications of recommendation systems</vt:lpstr>
      <vt:lpstr>Utility Matrix in  recommendation systems</vt:lpstr>
      <vt:lpstr>An Instance of a Utility Matrix</vt:lpstr>
      <vt:lpstr>Different approaches for recommendation systems</vt:lpstr>
      <vt:lpstr>Content-Based Systems</vt:lpstr>
      <vt:lpstr>Items profile</vt:lpstr>
      <vt:lpstr>           Items lacking features</vt:lpstr>
      <vt:lpstr>Discovering features for images</vt:lpstr>
      <vt:lpstr>Discovering features of documents</vt:lpstr>
      <vt:lpstr>TF.IDF Term Frequency-Inverse Document Frequency</vt:lpstr>
      <vt:lpstr>TF.IDF example</vt:lpstr>
      <vt:lpstr>Representing item profiles</vt:lpstr>
      <vt:lpstr>User Profiles </vt:lpstr>
      <vt:lpstr>User Profiles</vt:lpstr>
      <vt:lpstr>Recommending items to users</vt:lpstr>
      <vt:lpstr>Jaccard distance </vt:lpstr>
      <vt:lpstr>Cosine Distance</vt:lpstr>
      <vt:lpstr>Recommending documents to users</vt:lpstr>
      <vt:lpstr>Cosine and Jaccard distance examples</vt:lpstr>
      <vt:lpstr>Jaccard Distance for documents</vt:lpstr>
      <vt:lpstr>Cosine Distance for documents</vt:lpstr>
      <vt:lpstr>An instance of recommendation system</vt:lpstr>
      <vt:lpstr>An instance of recommendation system</vt:lpstr>
      <vt:lpstr>Collaborative filtering recommendation systems</vt:lpstr>
      <vt:lpstr>Jaccard distance in  collaborative filtering</vt:lpstr>
      <vt:lpstr>Cosine distance in  collaborative filtering </vt:lpstr>
      <vt:lpstr>Rounding the data</vt:lpstr>
      <vt:lpstr>Normalizing ratings</vt:lpstr>
      <vt:lpstr>Normalizing ratings</vt:lpstr>
      <vt:lpstr>The Duality of Similarity</vt:lpstr>
      <vt:lpstr>The Duality of Similarity</vt:lpstr>
      <vt:lpstr>Clustering Users and Items</vt:lpstr>
      <vt:lpstr>Clustering Users and Items</vt:lpstr>
      <vt:lpstr>References </vt:lpstr>
      <vt:lpstr>Q&amp;A</vt:lpstr>
      <vt:lpstr>                      small quiz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Systems</dc:title>
  <dc:creator>anton nahhas</dc:creator>
  <cp:lastModifiedBy>anton nahhas</cp:lastModifiedBy>
  <cp:revision>32</cp:revision>
  <dcterms:created xsi:type="dcterms:W3CDTF">2022-12-26T15:05:06Z</dcterms:created>
  <dcterms:modified xsi:type="dcterms:W3CDTF">2023-01-08T09:49:47Z</dcterms:modified>
</cp:coreProperties>
</file>