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3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Metrics at</a:t>
            </a:r>
            <a:r>
              <a:rPr lang="en-US" baseline="0"/>
              <a:t> IOU 0.50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65857392825897"/>
          <c:y val="0.11605174353205851"/>
          <c:w val="0.85695957276173806"/>
          <c:h val="0.775072178477690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mAP</c:v>
                </c:pt>
                <c:pt idx="1">
                  <c:v>Precision</c:v>
                </c:pt>
                <c:pt idx="2">
                  <c:v>F1-Score</c:v>
                </c:pt>
                <c:pt idx="3">
                  <c:v>Recall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90.1</c:v>
                </c:pt>
                <c:pt idx="1">
                  <c:v>84</c:v>
                </c:pt>
                <c:pt idx="2">
                  <c:v>90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0C-43CD-A6FD-678975FCE0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mAP</c:v>
                </c:pt>
                <c:pt idx="1">
                  <c:v>Precision</c:v>
                </c:pt>
                <c:pt idx="2">
                  <c:v>F1-Score</c:v>
                </c:pt>
                <c:pt idx="3">
                  <c:v>Recall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210C-43CD-A6FD-678975FCE0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mAP</c:v>
                </c:pt>
                <c:pt idx="1">
                  <c:v>Precision</c:v>
                </c:pt>
                <c:pt idx="2">
                  <c:v>F1-Score</c:v>
                </c:pt>
                <c:pt idx="3">
                  <c:v>Recall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210C-43CD-A6FD-678975FCE02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40894608"/>
        <c:axId val="842315200"/>
      </c:barChart>
      <c:catAx>
        <c:axId val="84089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2315200"/>
        <c:crosses val="autoZero"/>
        <c:auto val="1"/>
        <c:lblAlgn val="ctr"/>
        <c:lblOffset val="100"/>
        <c:noMultiLvlLbl val="0"/>
      </c:catAx>
      <c:valAx>
        <c:axId val="842315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89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Metrics at</a:t>
            </a:r>
            <a:r>
              <a:rPr lang="en-US" baseline="0"/>
              <a:t> IOU 0.75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mAP</c:v>
                </c:pt>
                <c:pt idx="1">
                  <c:v>Precision</c:v>
                </c:pt>
                <c:pt idx="2">
                  <c:v>F1-Score</c:v>
                </c:pt>
                <c:pt idx="3">
                  <c:v>Recall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24.5</c:v>
                </c:pt>
                <c:pt idx="1">
                  <c:v>42</c:v>
                </c:pt>
                <c:pt idx="2">
                  <c:v>44</c:v>
                </c:pt>
                <c:pt idx="3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24-4C89-8342-DBC36D3092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mAP</c:v>
                </c:pt>
                <c:pt idx="1">
                  <c:v>Precision</c:v>
                </c:pt>
                <c:pt idx="2">
                  <c:v>F1-Score</c:v>
                </c:pt>
                <c:pt idx="3">
                  <c:v>Recall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E824-4C89-8342-DBC36D3092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mAP</c:v>
                </c:pt>
                <c:pt idx="1">
                  <c:v>Precision</c:v>
                </c:pt>
                <c:pt idx="2">
                  <c:v>F1-Score</c:v>
                </c:pt>
                <c:pt idx="3">
                  <c:v>Recall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E824-4C89-8342-DBC36D30922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40894608"/>
        <c:axId val="842315200"/>
      </c:barChart>
      <c:catAx>
        <c:axId val="84089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2315200"/>
        <c:crosses val="autoZero"/>
        <c:auto val="1"/>
        <c:lblAlgn val="ctr"/>
        <c:lblOffset val="100"/>
        <c:noMultiLvlLbl val="0"/>
      </c:catAx>
      <c:valAx>
        <c:axId val="842315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89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A348B47-68F6-4AB2-9F2F-EBAD778ECB05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9DC36DE-FCCC-4577-9EAB-7D2EFC7D4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3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B47-68F6-4AB2-9F2F-EBAD778ECB05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6DE-FCCC-4577-9EAB-7D2EFC7D4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5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B47-68F6-4AB2-9F2F-EBAD778ECB05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6DE-FCCC-4577-9EAB-7D2EFC7D4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9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B47-68F6-4AB2-9F2F-EBAD778ECB05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6DE-FCCC-4577-9EAB-7D2EFC7D491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644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B47-68F6-4AB2-9F2F-EBAD778ECB05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6DE-FCCC-4577-9EAB-7D2EFC7D4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90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B47-68F6-4AB2-9F2F-EBAD778ECB05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6DE-FCCC-4577-9EAB-7D2EFC7D4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3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B47-68F6-4AB2-9F2F-EBAD778ECB05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6DE-FCCC-4577-9EAB-7D2EFC7D4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43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B47-68F6-4AB2-9F2F-EBAD778ECB05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6DE-FCCC-4577-9EAB-7D2EFC7D4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2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B47-68F6-4AB2-9F2F-EBAD778ECB05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6DE-FCCC-4577-9EAB-7D2EFC7D4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B47-68F6-4AB2-9F2F-EBAD778ECB05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6DE-FCCC-4577-9EAB-7D2EFC7D4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1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B47-68F6-4AB2-9F2F-EBAD778ECB05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6DE-FCCC-4577-9EAB-7D2EFC7D4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2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B47-68F6-4AB2-9F2F-EBAD778ECB05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6DE-FCCC-4577-9EAB-7D2EFC7D4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6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B47-68F6-4AB2-9F2F-EBAD778ECB05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6DE-FCCC-4577-9EAB-7D2EFC7D4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3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B47-68F6-4AB2-9F2F-EBAD778ECB05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6DE-FCCC-4577-9EAB-7D2EFC7D4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9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B47-68F6-4AB2-9F2F-EBAD778ECB05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6DE-FCCC-4577-9EAB-7D2EFC7D4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3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B47-68F6-4AB2-9F2F-EBAD778ECB05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6DE-FCCC-4577-9EAB-7D2EFC7D4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8B47-68F6-4AB2-9F2F-EBAD778ECB05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36DE-FCCC-4577-9EAB-7D2EFC7D4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48B47-68F6-4AB2-9F2F-EBAD778ECB05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C36DE-FCCC-4577-9EAB-7D2EFC7D4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shipdetection.wixsite.com/hom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D63A91-2C5D-4C38-8804-AC1F40346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2" y="2558196"/>
            <a:ext cx="3741803" cy="27417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8D75C8-37A9-42F3-9F29-D220D1386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45820"/>
            <a:ext cx="8791575" cy="1931555"/>
          </a:xfrm>
        </p:spPr>
        <p:txBody>
          <a:bodyPr/>
          <a:lstStyle/>
          <a:p>
            <a:r>
              <a:rPr lang="en-US" dirty="0"/>
              <a:t>Ship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972AC-23EB-4995-95B3-47BAAE116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2" y="2891823"/>
            <a:ext cx="8791575" cy="262120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Erns:</a:t>
            </a:r>
          </a:p>
          <a:p>
            <a:r>
              <a:rPr lang="en-US" dirty="0" err="1">
                <a:solidFill>
                  <a:schemeClr val="tx1"/>
                </a:solidFill>
              </a:rPr>
              <a:t>Bellos</a:t>
            </a:r>
            <a:r>
              <a:rPr lang="en-US" dirty="0">
                <a:solidFill>
                  <a:schemeClr val="tx1"/>
                </a:solidFill>
              </a:rPr>
              <a:t> Adam (f2822009) </a:t>
            </a:r>
          </a:p>
          <a:p>
            <a:r>
              <a:rPr lang="en-US" dirty="0" err="1">
                <a:solidFill>
                  <a:schemeClr val="tx1"/>
                </a:solidFill>
              </a:rPr>
              <a:t>Nakos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Antonios</a:t>
            </a:r>
            <a:r>
              <a:rPr lang="en-US" dirty="0">
                <a:solidFill>
                  <a:schemeClr val="tx1"/>
                </a:solidFill>
              </a:rPr>
              <a:t> (f2822010) </a:t>
            </a:r>
          </a:p>
          <a:p>
            <a:r>
              <a:rPr lang="en-US" dirty="0" err="1">
                <a:solidFill>
                  <a:schemeClr val="tx1"/>
                </a:solidFill>
              </a:rPr>
              <a:t>Ziou</a:t>
            </a:r>
            <a:r>
              <a:rPr lang="en-US" dirty="0">
                <a:solidFill>
                  <a:schemeClr val="tx1"/>
                </a:solidFill>
              </a:rPr>
              <a:t> Alexandros (f2822020)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6AFACB-60B9-4A6B-A90D-F054D6149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09" y="2558196"/>
            <a:ext cx="5234866" cy="276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84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308D-7B45-4832-95E7-E927FED4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8340"/>
          </a:xfrm>
        </p:spPr>
        <p:txBody>
          <a:bodyPr/>
          <a:lstStyle/>
          <a:p>
            <a:r>
              <a:rPr lang="en-US" cap="none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6A7F-FD9E-472F-A1FE-313040B2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9071"/>
            <a:ext cx="9905999" cy="4169068"/>
          </a:xfrm>
        </p:spPr>
        <p:txBody>
          <a:bodyPr>
            <a:normAutofit/>
          </a:bodyPr>
          <a:lstStyle/>
          <a:p>
            <a:r>
              <a:rPr lang="en-US" dirty="0"/>
              <a:t>After various processing steps, configurations and experiments we created a model with the following results </a:t>
            </a:r>
          </a:p>
          <a:p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1D5476-0E4D-4D32-97A8-A104A0149D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12202"/>
              </p:ext>
            </p:extLst>
          </p:nvPr>
        </p:nvGraphicFramePr>
        <p:xfrm>
          <a:off x="3867705" y="2971181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7B45928-7630-4CF4-BD44-7B6C144ED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133" y="2971181"/>
            <a:ext cx="1632233" cy="560529"/>
          </a:xfrm>
          <a:prstGeom prst="rect">
            <a:avLst/>
          </a:prstGeom>
        </p:spPr>
      </p:pic>
      <p:pic>
        <p:nvPicPr>
          <p:cNvPr id="7" name="Picture 6" descr="C:\Users\Alexandros\Desktop\Ship report\Screenshot_2.png">
            <a:extLst>
              <a:ext uri="{FF2B5EF4-FFF2-40B4-BE49-F238E27FC236}">
                <a16:creationId xmlns:a16="http://schemas.microsoft.com/office/drawing/2014/main" id="{F65C1AA6-B25E-4576-812C-100C98EDBC3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133" y="3783605"/>
            <a:ext cx="1632233" cy="56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Alexandros\Desktop\Ship report\Screenshot_11.png">
            <a:extLst>
              <a:ext uri="{FF2B5EF4-FFF2-40B4-BE49-F238E27FC236}">
                <a16:creationId xmlns:a16="http://schemas.microsoft.com/office/drawing/2014/main" id="{473EAC59-9046-46B2-8501-638771EF420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133" y="4571381"/>
            <a:ext cx="1632233" cy="56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Alexandros\Desktop\Ship report\Graphical-illustration-of-intersection-over-union-IoU-metric-fo-rmulation.png">
            <a:extLst>
              <a:ext uri="{FF2B5EF4-FFF2-40B4-BE49-F238E27FC236}">
                <a16:creationId xmlns:a16="http://schemas.microsoft.com/office/drawing/2014/main" id="{B0E36D0E-26A3-46B7-A7A9-ED3D5F84A9F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619" y="2690410"/>
            <a:ext cx="2344445" cy="10931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F659B9-859B-4477-AA45-76A7AF291888}"/>
              </a:ext>
            </a:extLst>
          </p:cNvPr>
          <p:cNvCxnSpPr/>
          <p:nvPr/>
        </p:nvCxnSpPr>
        <p:spPr>
          <a:xfrm flipV="1">
            <a:off x="2309249" y="5521911"/>
            <a:ext cx="1747846" cy="9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1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308D-7B45-4832-95E7-E927FED4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6A7F-FD9E-472F-A1FE-313040B2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9071"/>
            <a:ext cx="9905999" cy="416906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6743CC3-08BD-4BB9-8169-6C0A202159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4084564"/>
              </p:ext>
            </p:extLst>
          </p:nvPr>
        </p:nvGraphicFramePr>
        <p:xfrm>
          <a:off x="1541755" y="1958529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1639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308D-7B45-4832-95E7-E927FED4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6A7F-FD9E-472F-A1FE-313040B2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9071"/>
            <a:ext cx="9905999" cy="4169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https://shipdetection.wixsite.com/home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0CD979-9182-421C-91CC-BD31024CE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225" y="2381396"/>
            <a:ext cx="8238478" cy="334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1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308D-7B45-4832-95E7-E927FED4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6A7F-FD9E-472F-A1FE-313040B2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9071"/>
            <a:ext cx="9905999" cy="4169068"/>
          </a:xfrm>
        </p:spPr>
        <p:txBody>
          <a:bodyPr>
            <a:normAutofit/>
          </a:bodyPr>
          <a:lstStyle/>
          <a:p>
            <a:r>
              <a:rPr lang="en-US" dirty="0"/>
              <a:t>Expanding the size of the dataset</a:t>
            </a:r>
          </a:p>
          <a:p>
            <a:r>
              <a:rPr lang="en-US" dirty="0"/>
              <a:t>Increasing the number of geographic areas</a:t>
            </a:r>
          </a:p>
          <a:p>
            <a:r>
              <a:rPr lang="en-US" dirty="0"/>
              <a:t>Comparing with other state-of-the-art models</a:t>
            </a:r>
          </a:p>
          <a:p>
            <a:r>
              <a:rPr lang="en-US" dirty="0"/>
              <a:t>Implementing multiclass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086957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308D-7B45-4832-95E7-E927FED4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cap="none" dirty="0"/>
              <a:t>Thank you for your attention!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6A7F-FD9E-472F-A1FE-313040B2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9071"/>
            <a:ext cx="9905999" cy="416906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011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308D-7B45-4832-95E7-E927FED4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6A7F-FD9E-472F-A1FE-313040B2C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Maritime Domain Awareness </a:t>
            </a:r>
          </a:p>
          <a:p>
            <a:r>
              <a:rPr lang="en-US" dirty="0"/>
              <a:t>Maritime Surveillance</a:t>
            </a:r>
          </a:p>
          <a:p>
            <a:r>
              <a:rPr lang="en-US" dirty="0"/>
              <a:t>Ship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3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308D-7B45-4832-95E7-E927FED4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The current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6A7F-FD9E-472F-A1FE-313040B2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189" y="1761215"/>
            <a:ext cx="9905999" cy="41690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Existing systems:					</a:t>
            </a:r>
          </a:p>
          <a:p>
            <a:r>
              <a:rPr lang="en-US" sz="2000" dirty="0"/>
              <a:t>Automatic Identification System (AIS)</a:t>
            </a:r>
          </a:p>
          <a:p>
            <a:r>
              <a:rPr lang="en-US" sz="2000" dirty="0"/>
              <a:t>Long-Range Identification and Tracking (LRIT)</a:t>
            </a:r>
          </a:p>
          <a:p>
            <a:r>
              <a:rPr lang="en-US" sz="2000" dirty="0"/>
              <a:t>Vessel Monitoring System (VMS)</a:t>
            </a:r>
          </a:p>
          <a:p>
            <a:pPr marL="0" indent="0">
              <a:buNone/>
            </a:pPr>
            <a:r>
              <a:rPr lang="en-US" sz="2000" dirty="0"/>
              <a:t>Drawbacks:</a:t>
            </a:r>
          </a:p>
          <a:p>
            <a:r>
              <a:rPr lang="en-US" sz="2000" dirty="0"/>
              <a:t>Most small vessels do not need to carry AIS or LRIT.</a:t>
            </a:r>
          </a:p>
          <a:p>
            <a:r>
              <a:rPr lang="en-US" sz="2000" dirty="0"/>
              <a:t>The vast majority of fishing vessels do not carry VMS depending on the region.</a:t>
            </a:r>
          </a:p>
          <a:p>
            <a:r>
              <a:rPr lang="en-US" sz="2000" dirty="0"/>
              <a:t>The illegally operating vessels turn off these systems</a:t>
            </a:r>
          </a:p>
          <a:p>
            <a:r>
              <a:rPr lang="en-US" sz="2000" dirty="0"/>
              <a:t>The data collected are subject to different governments and legal systems</a:t>
            </a:r>
          </a:p>
          <a:p>
            <a:r>
              <a:rPr lang="en-US" sz="2000" dirty="0"/>
              <a:t>There is not a efficient data exchange system to ensure comprehensive maritime awareness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3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308D-7B45-4832-95E7-E927FED4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Ship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6A7F-FD9E-472F-A1FE-313040B2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70414"/>
            <a:ext cx="9905999" cy="4169068"/>
          </a:xfrm>
        </p:spPr>
        <p:txBody>
          <a:bodyPr>
            <a:normAutofit/>
          </a:bodyPr>
          <a:lstStyle/>
          <a:p>
            <a:r>
              <a:rPr lang="en-US" dirty="0"/>
              <a:t>Remote access			In a nutshell, in many scenarios it can offer</a:t>
            </a:r>
          </a:p>
          <a:p>
            <a:r>
              <a:rPr lang="en-US" dirty="0"/>
              <a:t>Global reach</a:t>
            </a:r>
          </a:p>
          <a:p>
            <a:r>
              <a:rPr lang="en-US" dirty="0"/>
              <a:t>Regular update</a:t>
            </a:r>
          </a:p>
          <a:p>
            <a:r>
              <a:rPr lang="en-US" dirty="0"/>
              <a:t>High data collection volume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352EAB-85EC-46B3-82C3-9D95299BF9DF}"/>
              </a:ext>
            </a:extLst>
          </p:cNvPr>
          <p:cNvSpPr/>
          <p:nvPr/>
        </p:nvSpPr>
        <p:spPr>
          <a:xfrm>
            <a:off x="6320900" y="3429000"/>
            <a:ext cx="1580225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Feasibility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22EA1A-6785-4470-9048-5F1F9A705210}"/>
              </a:ext>
            </a:extLst>
          </p:cNvPr>
          <p:cNvSpPr/>
          <p:nvPr/>
        </p:nvSpPr>
        <p:spPr>
          <a:xfrm>
            <a:off x="8684155" y="3429000"/>
            <a:ext cx="1580225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Lower costs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C18FA4-5E15-4629-9C58-C7BB1D9DD86A}"/>
              </a:ext>
            </a:extLst>
          </p:cNvPr>
          <p:cNvCxnSpPr/>
          <p:nvPr/>
        </p:nvCxnSpPr>
        <p:spPr>
          <a:xfrm flipH="1">
            <a:off x="7244179" y="2610035"/>
            <a:ext cx="656946" cy="71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EFA811-8D74-499B-BD4D-48006E2C1E2D}"/>
              </a:ext>
            </a:extLst>
          </p:cNvPr>
          <p:cNvCxnSpPr>
            <a:cxnSpLocks/>
          </p:cNvCxnSpPr>
          <p:nvPr/>
        </p:nvCxnSpPr>
        <p:spPr>
          <a:xfrm>
            <a:off x="8684156" y="2607534"/>
            <a:ext cx="790112" cy="71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24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308D-7B45-4832-95E7-E927FED4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6A7F-FD9E-472F-A1FE-313040B2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8768"/>
            <a:ext cx="9905999" cy="4169068"/>
          </a:xfrm>
        </p:spPr>
        <p:txBody>
          <a:bodyPr>
            <a:normAutofit/>
          </a:bodyPr>
          <a:lstStyle/>
          <a:p>
            <a:r>
              <a:rPr lang="en-US" dirty="0"/>
              <a:t>Detect illegal behaviors such 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Smuggling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Piracy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Irregular migration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Illegal Fishing</a:t>
            </a:r>
          </a:p>
          <a:p>
            <a:r>
              <a:rPr lang="en-US" dirty="0"/>
              <a:t>Monitor maritime traffic and aid spatial planning</a:t>
            </a:r>
          </a:p>
          <a:p>
            <a:r>
              <a:rPr lang="en-US" dirty="0"/>
              <a:t>Support defense and security</a:t>
            </a:r>
          </a:p>
          <a:p>
            <a:r>
              <a:rPr lang="en-US" dirty="0"/>
              <a:t>Monitor maritime pollution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392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308D-7B45-4832-95E7-E927FED4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Is it a growing field?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7FF32-4A0B-4119-908D-5B2390160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004" y="1955349"/>
            <a:ext cx="4554245" cy="395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3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308D-7B45-4832-95E7-E927FED4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cap="none" dirty="0"/>
              <a:t>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6A7F-FD9E-472F-A1FE-313040B2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24368"/>
            <a:ext cx="9905999" cy="4169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Objective</a:t>
            </a:r>
          </a:p>
          <a:p>
            <a:r>
              <a:rPr lang="en-US" sz="2000" dirty="0"/>
              <a:t>Create a model with high accuracy and speed</a:t>
            </a:r>
          </a:p>
          <a:p>
            <a:pPr marL="0" indent="0">
              <a:buNone/>
            </a:pPr>
            <a:r>
              <a:rPr lang="en-US" sz="2000" dirty="0"/>
              <a:t>We analyzed various algorithms in literature to find the best one for our project</a:t>
            </a:r>
          </a:p>
          <a:p>
            <a:pPr marL="0" indent="0">
              <a:buNone/>
            </a:pPr>
            <a:r>
              <a:rPr lang="en-US" sz="2000" dirty="0"/>
              <a:t>Some of the best ones are shown below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BA44B-A8E3-4650-824C-001541503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234" y="3108902"/>
            <a:ext cx="5499069" cy="321287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F083CD-C195-4DFB-B50B-2ECEE7498F5E}"/>
              </a:ext>
            </a:extLst>
          </p:cNvPr>
          <p:cNvCxnSpPr>
            <a:cxnSpLocks/>
          </p:cNvCxnSpPr>
          <p:nvPr/>
        </p:nvCxnSpPr>
        <p:spPr>
          <a:xfrm flipV="1">
            <a:off x="2503503" y="3346882"/>
            <a:ext cx="0" cy="257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86AB47-5357-4ABF-A668-F27BD5173A3F}"/>
              </a:ext>
            </a:extLst>
          </p:cNvPr>
          <p:cNvCxnSpPr/>
          <p:nvPr/>
        </p:nvCxnSpPr>
        <p:spPr>
          <a:xfrm>
            <a:off x="2503503" y="5921405"/>
            <a:ext cx="4678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96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F8DC-AF46-476F-95DE-DF25EFBF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B48D-0929-4A1C-B772-275120059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99572"/>
            <a:ext cx="9905998" cy="3458855"/>
          </a:xfrm>
        </p:spPr>
        <p:txBody>
          <a:bodyPr/>
          <a:lstStyle/>
          <a:p>
            <a:r>
              <a:rPr lang="en-US" dirty="0"/>
              <a:t>We selected Single Shot Detector (SSD) for its balanced accuracy and speed</a:t>
            </a:r>
          </a:p>
          <a:p>
            <a:r>
              <a:rPr lang="en-US" dirty="0"/>
              <a:t>SSD works in one step compared to most of the other algorithms which work in two steps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39152-E481-440A-AB93-DC99B1658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020" y="3038804"/>
            <a:ext cx="4974767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39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308D-7B45-4832-95E7-E927FED4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6A7F-FD9E-472F-A1FE-313040B2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9071"/>
            <a:ext cx="9905999" cy="4169068"/>
          </a:xfrm>
        </p:spPr>
        <p:txBody>
          <a:bodyPr>
            <a:normAutofit/>
          </a:bodyPr>
          <a:lstStyle/>
          <a:p>
            <a:r>
              <a:rPr lang="en-US" dirty="0"/>
              <a:t>The dataset consists of around 1,600 SAR images containing ships</a:t>
            </a:r>
          </a:p>
          <a:p>
            <a:r>
              <a:rPr lang="en-US" dirty="0"/>
              <a:t>It mainly depicts the South African exclusive economic area</a:t>
            </a:r>
          </a:p>
          <a:p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87EA87-95D7-427C-B61C-4B75E1B19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708" y="2932273"/>
            <a:ext cx="2847079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20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155</TotalTime>
  <Words>222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Tw Cen MT</vt:lpstr>
      <vt:lpstr>Wingdings</vt:lpstr>
      <vt:lpstr>Circuit</vt:lpstr>
      <vt:lpstr>Ship detection</vt:lpstr>
      <vt:lpstr>Definitions</vt:lpstr>
      <vt:lpstr>The current situation</vt:lpstr>
      <vt:lpstr>Ship Detection</vt:lpstr>
      <vt:lpstr>Applications</vt:lpstr>
      <vt:lpstr>Is it a growing field?</vt:lpstr>
      <vt:lpstr>Our project</vt:lpstr>
      <vt:lpstr>SSD</vt:lpstr>
      <vt:lpstr>Dataset</vt:lpstr>
      <vt:lpstr>Model</vt:lpstr>
      <vt:lpstr>Model</vt:lpstr>
      <vt:lpstr>Prototype</vt:lpstr>
      <vt:lpstr>Future work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 detection</dc:title>
  <dc:creator>Alexandros</dc:creator>
  <cp:lastModifiedBy>Alexandros</cp:lastModifiedBy>
  <cp:revision>20</cp:revision>
  <dcterms:created xsi:type="dcterms:W3CDTF">2021-09-19T08:28:00Z</dcterms:created>
  <dcterms:modified xsi:type="dcterms:W3CDTF">2021-09-19T11:04:58Z</dcterms:modified>
</cp:coreProperties>
</file>