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2" r:id="rId9"/>
    <p:sldId id="272" r:id="rId10"/>
    <p:sldId id="270" r:id="rId11"/>
    <p:sldId id="264" r:id="rId12"/>
    <p:sldId id="265" r:id="rId13"/>
    <p:sldId id="266" r:id="rId14"/>
    <p:sldId id="267" r:id="rId15"/>
    <p:sldId id="268" r:id="rId16"/>
    <p:sldId id="269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4753A-7876-4E89-AE1D-DA10F6189BA3}" type="datetimeFigureOut">
              <a:rPr lang="en-ZA" smtClean="0"/>
              <a:t>02/08/2019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F37F-3CC5-427B-92D8-6D04DCE6D55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31549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4753A-7876-4E89-AE1D-DA10F6189BA3}" type="datetimeFigureOut">
              <a:rPr lang="en-ZA" smtClean="0"/>
              <a:t>02/08/2019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F37F-3CC5-427B-92D8-6D04DCE6D55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89686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4753A-7876-4E89-AE1D-DA10F6189BA3}" type="datetimeFigureOut">
              <a:rPr lang="en-ZA" smtClean="0"/>
              <a:t>02/08/2019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F37F-3CC5-427B-92D8-6D04DCE6D55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31799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4753A-7876-4E89-AE1D-DA10F6189BA3}" type="datetimeFigureOut">
              <a:rPr lang="en-ZA" smtClean="0"/>
              <a:t>02/08/2019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F37F-3CC5-427B-92D8-6D04DCE6D55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6235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4753A-7876-4E89-AE1D-DA10F6189BA3}" type="datetimeFigureOut">
              <a:rPr lang="en-ZA" smtClean="0"/>
              <a:t>02/08/2019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F37F-3CC5-427B-92D8-6D04DCE6D55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35347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4753A-7876-4E89-AE1D-DA10F6189BA3}" type="datetimeFigureOut">
              <a:rPr lang="en-ZA" smtClean="0"/>
              <a:t>02/08/2019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F37F-3CC5-427B-92D8-6D04DCE6D55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73263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4753A-7876-4E89-AE1D-DA10F6189BA3}" type="datetimeFigureOut">
              <a:rPr lang="en-ZA" smtClean="0"/>
              <a:t>02/08/2019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F37F-3CC5-427B-92D8-6D04DCE6D55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67008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4753A-7876-4E89-AE1D-DA10F6189BA3}" type="datetimeFigureOut">
              <a:rPr lang="en-ZA" smtClean="0"/>
              <a:t>02/08/2019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F37F-3CC5-427B-92D8-6D04DCE6D55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63472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4753A-7876-4E89-AE1D-DA10F6189BA3}" type="datetimeFigureOut">
              <a:rPr lang="en-ZA" smtClean="0"/>
              <a:t>02/08/2019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F37F-3CC5-427B-92D8-6D04DCE6D55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07834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4753A-7876-4E89-AE1D-DA10F6189BA3}" type="datetimeFigureOut">
              <a:rPr lang="en-ZA" smtClean="0"/>
              <a:t>02/08/2019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F37F-3CC5-427B-92D8-6D04DCE6D55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71356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4753A-7876-4E89-AE1D-DA10F6189BA3}" type="datetimeFigureOut">
              <a:rPr lang="en-ZA" smtClean="0"/>
              <a:t>02/08/2019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F37F-3CC5-427B-92D8-6D04DCE6D55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56643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4753A-7876-4E89-AE1D-DA10F6189BA3}" type="datetimeFigureOut">
              <a:rPr lang="en-ZA" smtClean="0"/>
              <a:t>02/08/2019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EF37F-3CC5-427B-92D8-6D04DCE6D55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08748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tonnazarov/altron-pilot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Microservices</a:t>
            </a:r>
            <a:r>
              <a:rPr lang="en-US" dirty="0" smtClean="0"/>
              <a:t> with Spring Cloud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August 2019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7783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/>
          <p:cNvSpPr/>
          <p:nvPr/>
        </p:nvSpPr>
        <p:spPr>
          <a:xfrm>
            <a:off x="7624612" y="4518926"/>
            <a:ext cx="219635" cy="3209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Integration Patterns</a:t>
            </a:r>
            <a:endParaRPr lang="en-ZA" dirty="0"/>
          </a:p>
        </p:txBody>
      </p:sp>
      <p:grpSp>
        <p:nvGrpSpPr>
          <p:cNvPr id="9" name="Group 8"/>
          <p:cNvGrpSpPr/>
          <p:nvPr/>
        </p:nvGrpSpPr>
        <p:grpSpPr>
          <a:xfrm>
            <a:off x="991241" y="1986523"/>
            <a:ext cx="9337125" cy="1377519"/>
            <a:chOff x="1349829" y="1690688"/>
            <a:chExt cx="9337125" cy="1377519"/>
          </a:xfrm>
        </p:grpSpPr>
        <p:sp>
          <p:nvSpPr>
            <p:cNvPr id="4" name="Flowchart: Process 3"/>
            <p:cNvSpPr/>
            <p:nvPr/>
          </p:nvSpPr>
          <p:spPr>
            <a:xfrm>
              <a:off x="1349829" y="1690688"/>
              <a:ext cx="9337125" cy="32099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Discovery Service (Eureka)</a:t>
              </a:r>
              <a:endParaRPr lang="en-ZA" dirty="0"/>
            </a:p>
          </p:txBody>
        </p:sp>
        <p:sp>
          <p:nvSpPr>
            <p:cNvPr id="5" name="Flowchart: Process 4"/>
            <p:cNvSpPr/>
            <p:nvPr/>
          </p:nvSpPr>
          <p:spPr>
            <a:xfrm>
              <a:off x="1349829" y="2317705"/>
              <a:ext cx="1445623" cy="69854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Service A</a:t>
              </a:r>
              <a:endParaRPr lang="en-ZA" dirty="0"/>
            </a:p>
          </p:txBody>
        </p:sp>
        <p:sp>
          <p:nvSpPr>
            <p:cNvPr id="6" name="Flowchart: Process 5"/>
            <p:cNvSpPr/>
            <p:nvPr/>
          </p:nvSpPr>
          <p:spPr>
            <a:xfrm>
              <a:off x="6627223" y="2369661"/>
              <a:ext cx="1445623" cy="69854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Service B</a:t>
              </a:r>
              <a:endParaRPr lang="en-ZA" dirty="0"/>
            </a:p>
          </p:txBody>
        </p:sp>
        <p:sp>
          <p:nvSpPr>
            <p:cNvPr id="7" name="Up-Down Arrow 6"/>
            <p:cNvSpPr/>
            <p:nvPr/>
          </p:nvSpPr>
          <p:spPr>
            <a:xfrm>
              <a:off x="7254240" y="2021612"/>
              <a:ext cx="191588" cy="349273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" name="Up-Down Arrow 7"/>
            <p:cNvSpPr/>
            <p:nvPr/>
          </p:nvSpPr>
          <p:spPr>
            <a:xfrm>
              <a:off x="1976846" y="1976847"/>
              <a:ext cx="191588" cy="349273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83341" y="1362635"/>
            <a:ext cx="1888814" cy="457200"/>
            <a:chOff x="1183341" y="1362635"/>
            <a:chExt cx="1888814" cy="457200"/>
          </a:xfrm>
        </p:grpSpPr>
        <p:sp>
          <p:nvSpPr>
            <p:cNvPr id="10" name="Oval 9"/>
            <p:cNvSpPr/>
            <p:nvPr/>
          </p:nvSpPr>
          <p:spPr>
            <a:xfrm>
              <a:off x="1183341" y="1362635"/>
              <a:ext cx="502024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ZA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685365" y="1385930"/>
              <a:ext cx="1386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Synchronous</a:t>
              </a:r>
              <a:endParaRPr lang="en-ZA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153708" y="3854823"/>
            <a:ext cx="2004487" cy="457200"/>
            <a:chOff x="1183341" y="1362635"/>
            <a:chExt cx="2004487" cy="457200"/>
          </a:xfrm>
        </p:grpSpPr>
        <p:sp>
          <p:nvSpPr>
            <p:cNvPr id="14" name="Oval 13"/>
            <p:cNvSpPr/>
            <p:nvPr/>
          </p:nvSpPr>
          <p:spPr>
            <a:xfrm>
              <a:off x="1183341" y="1362635"/>
              <a:ext cx="502024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en-ZA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685365" y="1385930"/>
              <a:ext cx="15024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Asynchronous</a:t>
              </a:r>
              <a:endParaRPr lang="en-ZA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991241" y="4518926"/>
            <a:ext cx="6723017" cy="1377519"/>
            <a:chOff x="1349829" y="1690688"/>
            <a:chExt cx="6723017" cy="1377519"/>
          </a:xfrm>
        </p:grpSpPr>
        <p:sp>
          <p:nvSpPr>
            <p:cNvPr id="19" name="Flowchart: Process 18"/>
            <p:cNvSpPr/>
            <p:nvPr/>
          </p:nvSpPr>
          <p:spPr>
            <a:xfrm>
              <a:off x="1349829" y="1690688"/>
              <a:ext cx="6723017" cy="32099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Messaging Broker</a:t>
              </a:r>
              <a:endParaRPr lang="en-ZA" dirty="0"/>
            </a:p>
          </p:txBody>
        </p:sp>
        <p:sp>
          <p:nvSpPr>
            <p:cNvPr id="20" name="Flowchart: Process 19"/>
            <p:cNvSpPr/>
            <p:nvPr/>
          </p:nvSpPr>
          <p:spPr>
            <a:xfrm>
              <a:off x="1349829" y="2317705"/>
              <a:ext cx="1445623" cy="69854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Service A</a:t>
              </a:r>
              <a:endParaRPr lang="en-ZA" dirty="0"/>
            </a:p>
          </p:txBody>
        </p:sp>
        <p:sp>
          <p:nvSpPr>
            <p:cNvPr id="21" name="Flowchart: Process 20"/>
            <p:cNvSpPr/>
            <p:nvPr/>
          </p:nvSpPr>
          <p:spPr>
            <a:xfrm>
              <a:off x="6627223" y="2369661"/>
              <a:ext cx="1445623" cy="69854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Service B</a:t>
              </a:r>
              <a:endParaRPr lang="en-ZA" dirty="0"/>
            </a:p>
          </p:txBody>
        </p:sp>
      </p:grpSp>
      <p:sp>
        <p:nvSpPr>
          <p:cNvPr id="24" name="Oval 23"/>
          <p:cNvSpPr/>
          <p:nvPr/>
        </p:nvSpPr>
        <p:spPr>
          <a:xfrm>
            <a:off x="861252" y="4518926"/>
            <a:ext cx="219635" cy="3209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6" name="Up Arrow 25"/>
          <p:cNvSpPr/>
          <p:nvPr/>
        </p:nvSpPr>
        <p:spPr>
          <a:xfrm>
            <a:off x="1642284" y="4807960"/>
            <a:ext cx="206189" cy="3492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7" name="Up Arrow 26"/>
          <p:cNvSpPr/>
          <p:nvPr/>
        </p:nvSpPr>
        <p:spPr>
          <a:xfrm rot="10800000">
            <a:off x="6895652" y="4839918"/>
            <a:ext cx="197223" cy="35707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8" name="Flowchart: Process 27"/>
          <p:cNvSpPr/>
          <p:nvPr/>
        </p:nvSpPr>
        <p:spPr>
          <a:xfrm>
            <a:off x="8321233" y="2654548"/>
            <a:ext cx="1867796" cy="65753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C</a:t>
            </a:r>
          </a:p>
          <a:p>
            <a:pPr algn="ctr"/>
            <a:r>
              <a:rPr lang="en-ZA" dirty="0"/>
              <a:t>@</a:t>
            </a:r>
            <a:r>
              <a:rPr lang="en-ZA" dirty="0" err="1"/>
              <a:t>EnableAsync</a:t>
            </a:r>
            <a:endParaRPr lang="en-ZA" dirty="0"/>
          </a:p>
        </p:txBody>
      </p:sp>
      <p:sp>
        <p:nvSpPr>
          <p:cNvPr id="29" name="Flowchart: Process 28"/>
          <p:cNvSpPr/>
          <p:nvPr/>
        </p:nvSpPr>
        <p:spPr>
          <a:xfrm>
            <a:off x="8334486" y="3547493"/>
            <a:ext cx="1854543" cy="42931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@</a:t>
            </a:r>
            <a:r>
              <a:rPr lang="en-US" dirty="0" err="1" smtClean="0"/>
              <a:t>Async</a:t>
            </a:r>
            <a:endParaRPr lang="en-ZA" dirty="0"/>
          </a:p>
        </p:txBody>
      </p:sp>
      <p:sp>
        <p:nvSpPr>
          <p:cNvPr id="30" name="Down Arrow 29"/>
          <p:cNvSpPr/>
          <p:nvPr/>
        </p:nvSpPr>
        <p:spPr>
          <a:xfrm>
            <a:off x="9203739" y="3301588"/>
            <a:ext cx="189603" cy="228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1" name="Up-Down Arrow 30"/>
          <p:cNvSpPr/>
          <p:nvPr/>
        </p:nvSpPr>
        <p:spPr>
          <a:xfrm>
            <a:off x="9203739" y="2298094"/>
            <a:ext cx="191588" cy="34927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2" name="Rectangle 31"/>
          <p:cNvSpPr/>
          <p:nvPr/>
        </p:nvSpPr>
        <p:spPr>
          <a:xfrm>
            <a:off x="8192204" y="2498868"/>
            <a:ext cx="2136162" cy="1620579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38" name="Group 37"/>
          <p:cNvGrpSpPr/>
          <p:nvPr/>
        </p:nvGrpSpPr>
        <p:grpSpPr>
          <a:xfrm>
            <a:off x="8603262" y="4554908"/>
            <a:ext cx="3269169" cy="750654"/>
            <a:chOff x="8501489" y="4214014"/>
            <a:chExt cx="3269169" cy="750654"/>
          </a:xfrm>
        </p:grpSpPr>
        <p:sp>
          <p:nvSpPr>
            <p:cNvPr id="33" name="Oval Callout 32"/>
            <p:cNvSpPr/>
            <p:nvPr/>
          </p:nvSpPr>
          <p:spPr>
            <a:xfrm>
              <a:off x="8501489" y="4214014"/>
              <a:ext cx="3269169" cy="750654"/>
            </a:xfrm>
            <a:prstGeom prst="wedgeEllipseCallout">
              <a:avLst>
                <a:gd name="adj1" fmla="val -28539"/>
                <a:gd name="adj2" fmla="val -12022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9122872" y="4266175"/>
              <a:ext cx="2030648" cy="646331"/>
              <a:chOff x="1183341" y="1268069"/>
              <a:chExt cx="2030648" cy="646331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1183341" y="1362635"/>
                <a:ext cx="502024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3</a:t>
                </a:r>
                <a:endParaRPr lang="en-ZA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685365" y="1268069"/>
                <a:ext cx="152862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Pseudo </a:t>
                </a:r>
                <a:r>
                  <a:rPr lang="en-US" dirty="0" err="1" smtClean="0">
                    <a:solidFill>
                      <a:schemeClr val="bg1"/>
                    </a:solidFill>
                  </a:rPr>
                  <a:t>Async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,</a:t>
                </a: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see </a:t>
                </a:r>
                <a:r>
                  <a:rPr lang="en-US" dirty="0" err="1" smtClean="0">
                    <a:solidFill>
                      <a:schemeClr val="bg1"/>
                    </a:solidFill>
                  </a:rPr>
                  <a:t>cim_async</a:t>
                </a:r>
                <a:endParaRPr lang="en-ZA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4086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included into the concept</a:t>
            </a:r>
            <a:endParaRPr lang="en-ZA" dirty="0"/>
          </a:p>
        </p:txBody>
      </p:sp>
      <p:sp>
        <p:nvSpPr>
          <p:cNvPr id="4" name="TextBox 3"/>
          <p:cNvSpPr txBox="1"/>
          <p:nvPr/>
        </p:nvSpPr>
        <p:spPr>
          <a:xfrm>
            <a:off x="522514" y="1593669"/>
            <a:ext cx="10831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Configuration: the Spring Could </a:t>
            </a:r>
            <a:r>
              <a:rPr lang="en-US" dirty="0" err="1" smtClean="0"/>
              <a:t>Config</a:t>
            </a:r>
            <a:r>
              <a:rPr lang="en-US" dirty="0" smtClean="0"/>
              <a:t> Server with the </a:t>
            </a:r>
            <a:r>
              <a:rPr lang="en-US" dirty="0" err="1" smtClean="0"/>
              <a:t>Git</a:t>
            </a:r>
            <a:r>
              <a:rPr lang="en-US" dirty="0" smtClean="0"/>
              <a:t>- based storage of the </a:t>
            </a:r>
            <a:r>
              <a:rPr lang="en-US" dirty="0" err="1" smtClean="0"/>
              <a:t>config</a:t>
            </a:r>
            <a:r>
              <a:rPr lang="en-US" dirty="0" smtClean="0"/>
              <a:t> files for all environments;</a:t>
            </a:r>
            <a:endParaRPr lang="en-ZA" dirty="0"/>
          </a:p>
        </p:txBody>
      </p:sp>
      <p:sp>
        <p:nvSpPr>
          <p:cNvPr id="5" name="Rectangle 4"/>
          <p:cNvSpPr/>
          <p:nvPr/>
        </p:nvSpPr>
        <p:spPr>
          <a:xfrm>
            <a:off x="766354" y="2429691"/>
            <a:ext cx="1820091" cy="844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Legacy Service</a:t>
            </a:r>
            <a:endParaRPr lang="en-ZA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3260270" y="4249783"/>
            <a:ext cx="1808119" cy="121049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 allocated configuration data</a:t>
            </a:r>
            <a:endParaRPr lang="en-ZA" dirty="0"/>
          </a:p>
        </p:txBody>
      </p:sp>
      <p:sp>
        <p:nvSpPr>
          <p:cNvPr id="7" name="Rectangle 6"/>
          <p:cNvSpPr/>
          <p:nvPr/>
        </p:nvSpPr>
        <p:spPr>
          <a:xfrm>
            <a:off x="1040674" y="2997609"/>
            <a:ext cx="1820091" cy="844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Legacy Service</a:t>
            </a:r>
            <a:endParaRPr lang="en-ZA" dirty="0"/>
          </a:p>
        </p:txBody>
      </p:sp>
      <p:sp>
        <p:nvSpPr>
          <p:cNvPr id="8" name="Rectangle 7"/>
          <p:cNvSpPr/>
          <p:nvPr/>
        </p:nvSpPr>
        <p:spPr>
          <a:xfrm>
            <a:off x="1314994" y="3613278"/>
            <a:ext cx="1820091" cy="844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Legacy Service</a:t>
            </a:r>
            <a:endParaRPr lang="en-ZA" dirty="0"/>
          </a:p>
        </p:txBody>
      </p:sp>
      <p:sp>
        <p:nvSpPr>
          <p:cNvPr id="9" name="Bent-Up Arrow 8"/>
          <p:cNvSpPr/>
          <p:nvPr/>
        </p:nvSpPr>
        <p:spPr>
          <a:xfrm rot="5400000">
            <a:off x="2354991" y="4168401"/>
            <a:ext cx="663420" cy="1147136"/>
          </a:xfrm>
          <a:prstGeom prst="bentUpArrow">
            <a:avLst>
              <a:gd name="adj1" fmla="val 25000"/>
              <a:gd name="adj2" fmla="val 21817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Rectangle 9"/>
          <p:cNvSpPr/>
          <p:nvPr/>
        </p:nvSpPr>
        <p:spPr>
          <a:xfrm>
            <a:off x="6439989" y="3158572"/>
            <a:ext cx="1820091" cy="844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Config</a:t>
            </a:r>
            <a:r>
              <a:rPr lang="en-US" dirty="0" smtClean="0"/>
              <a:t> Importer </a:t>
            </a:r>
            <a:r>
              <a:rPr lang="en-US" dirty="0" err="1" smtClean="0"/>
              <a:t>Microservice</a:t>
            </a:r>
            <a:endParaRPr lang="en-ZA" dirty="0"/>
          </a:p>
        </p:txBody>
      </p:sp>
      <p:sp>
        <p:nvSpPr>
          <p:cNvPr id="12" name="Flowchart: Multidocument 11"/>
          <p:cNvSpPr/>
          <p:nvPr/>
        </p:nvSpPr>
        <p:spPr>
          <a:xfrm>
            <a:off x="9562010" y="2647406"/>
            <a:ext cx="1567543" cy="1515291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Git</a:t>
            </a:r>
            <a:r>
              <a:rPr lang="en-US" dirty="0" smtClean="0"/>
              <a:t> Repository</a:t>
            </a:r>
            <a:endParaRPr lang="en-ZA" dirty="0"/>
          </a:p>
        </p:txBody>
      </p:sp>
      <p:sp>
        <p:nvSpPr>
          <p:cNvPr id="13" name="Rectangle 12"/>
          <p:cNvSpPr/>
          <p:nvPr/>
        </p:nvSpPr>
        <p:spPr>
          <a:xfrm>
            <a:off x="5564777" y="2720808"/>
            <a:ext cx="3648892" cy="3941249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" name="TextBox 13"/>
          <p:cNvSpPr txBox="1"/>
          <p:nvPr/>
        </p:nvSpPr>
        <p:spPr>
          <a:xfrm>
            <a:off x="5647509" y="2729651"/>
            <a:ext cx="174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Microservices</a:t>
            </a:r>
            <a:endParaRPr lang="en-ZA" dirty="0"/>
          </a:p>
        </p:txBody>
      </p:sp>
      <p:sp>
        <p:nvSpPr>
          <p:cNvPr id="15" name="Rectangle 14"/>
          <p:cNvSpPr/>
          <p:nvPr/>
        </p:nvSpPr>
        <p:spPr>
          <a:xfrm>
            <a:off x="6443253" y="4162697"/>
            <a:ext cx="1820091" cy="844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Config</a:t>
            </a:r>
            <a:r>
              <a:rPr lang="en-US" dirty="0" smtClean="0"/>
              <a:t> Service</a:t>
            </a:r>
            <a:endParaRPr lang="en-ZA" dirty="0"/>
          </a:p>
        </p:txBody>
      </p:sp>
      <p:sp>
        <p:nvSpPr>
          <p:cNvPr id="17" name="Rectangle 16"/>
          <p:cNvSpPr/>
          <p:nvPr/>
        </p:nvSpPr>
        <p:spPr>
          <a:xfrm>
            <a:off x="5743303" y="5327783"/>
            <a:ext cx="1820091" cy="844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Microservice</a:t>
            </a:r>
            <a:endParaRPr lang="en-ZA" dirty="0"/>
          </a:p>
        </p:txBody>
      </p:sp>
      <p:sp>
        <p:nvSpPr>
          <p:cNvPr id="18" name="Rectangle 17"/>
          <p:cNvSpPr/>
          <p:nvPr/>
        </p:nvSpPr>
        <p:spPr>
          <a:xfrm>
            <a:off x="7188926" y="5657013"/>
            <a:ext cx="1820091" cy="844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Microservice</a:t>
            </a:r>
            <a:endParaRPr lang="en-ZA" dirty="0"/>
          </a:p>
        </p:txBody>
      </p:sp>
      <p:sp>
        <p:nvSpPr>
          <p:cNvPr id="19" name="Bent-Up Arrow 18"/>
          <p:cNvSpPr/>
          <p:nvPr/>
        </p:nvSpPr>
        <p:spPr>
          <a:xfrm rot="5400000" flipH="1">
            <a:off x="4783183" y="2592976"/>
            <a:ext cx="853440" cy="2460172"/>
          </a:xfrm>
          <a:prstGeom prst="bentUpArrow">
            <a:avLst>
              <a:gd name="adj1" fmla="val 22008"/>
              <a:gd name="adj2" fmla="val 21817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Right Arrow 19"/>
          <p:cNvSpPr/>
          <p:nvPr/>
        </p:nvSpPr>
        <p:spPr>
          <a:xfrm>
            <a:off x="8260080" y="3296033"/>
            <a:ext cx="1395548" cy="3872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" name="Bent-Up Arrow 20"/>
          <p:cNvSpPr/>
          <p:nvPr/>
        </p:nvSpPr>
        <p:spPr>
          <a:xfrm rot="16200000" flipH="1">
            <a:off x="8929397" y="3173027"/>
            <a:ext cx="886410" cy="2225043"/>
          </a:xfrm>
          <a:prstGeom prst="bentUpArrow">
            <a:avLst>
              <a:gd name="adj1" fmla="val 23728"/>
              <a:gd name="adj2" fmla="val 20096"/>
              <a:gd name="adj3" fmla="val 161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" name="Down Arrow 21"/>
          <p:cNvSpPr/>
          <p:nvPr/>
        </p:nvSpPr>
        <p:spPr>
          <a:xfrm rot="10800000">
            <a:off x="6798128" y="4911633"/>
            <a:ext cx="285206" cy="4789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3" name="Down Arrow 22"/>
          <p:cNvSpPr/>
          <p:nvPr/>
        </p:nvSpPr>
        <p:spPr>
          <a:xfrm rot="10800000">
            <a:off x="7660821" y="4911632"/>
            <a:ext cx="285206" cy="7881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4" name="TextBox 23"/>
          <p:cNvSpPr txBox="1"/>
          <p:nvPr/>
        </p:nvSpPr>
        <p:spPr>
          <a:xfrm>
            <a:off x="662251" y="201168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Idea: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9900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included into the </a:t>
            </a:r>
            <a:r>
              <a:rPr lang="en-US" dirty="0" smtClean="0"/>
              <a:t>concept (continued)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* The deployment model (Docker </a:t>
            </a:r>
            <a:r>
              <a:rPr lang="en-US" dirty="0"/>
              <a:t>+ </a:t>
            </a:r>
            <a:r>
              <a:rPr lang="en-US" dirty="0" smtClean="0"/>
              <a:t>Kubernetes);</a:t>
            </a:r>
          </a:p>
          <a:p>
            <a:pPr marL="0" indent="0">
              <a:buNone/>
            </a:pPr>
            <a:r>
              <a:rPr lang="en-US" dirty="0" smtClean="0"/>
              <a:t>* Security (OAuth?);</a:t>
            </a:r>
          </a:p>
          <a:p>
            <a:pPr marL="0" indent="0">
              <a:buNone/>
            </a:pPr>
            <a:r>
              <a:rPr lang="en-US" dirty="0" smtClean="0"/>
              <a:t>* Failure Handling;</a:t>
            </a:r>
          </a:p>
          <a:p>
            <a:pPr marL="0" indent="0">
              <a:buNone/>
            </a:pPr>
            <a:r>
              <a:rPr lang="en-US" dirty="0" smtClean="0"/>
              <a:t>* ………..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7854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Implementation Model</a:t>
            </a:r>
            <a:endParaRPr lang="en-ZA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506022"/>
            <a:ext cx="2374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Option 1: mixed model</a:t>
            </a:r>
            <a:endParaRPr lang="en-ZA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1249681" y="2599509"/>
            <a:ext cx="5081450" cy="2695302"/>
            <a:chOff x="1249681" y="2599509"/>
            <a:chExt cx="5081450" cy="2695302"/>
          </a:xfrm>
        </p:grpSpPr>
        <p:sp>
          <p:nvSpPr>
            <p:cNvPr id="6" name="Cloud 5"/>
            <p:cNvSpPr/>
            <p:nvPr/>
          </p:nvSpPr>
          <p:spPr>
            <a:xfrm>
              <a:off x="1249681" y="2599509"/>
              <a:ext cx="5081450" cy="2695302"/>
            </a:xfrm>
            <a:prstGeom prst="cloud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85554" y="2985254"/>
              <a:ext cx="14782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Microservices</a:t>
              </a:r>
              <a:endParaRPr lang="en-ZA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606835" y="3169920"/>
            <a:ext cx="4902926" cy="2434045"/>
            <a:chOff x="4606835" y="3169920"/>
            <a:chExt cx="4902926" cy="2434045"/>
          </a:xfrm>
        </p:grpSpPr>
        <p:sp>
          <p:nvSpPr>
            <p:cNvPr id="5" name="Cloud 4"/>
            <p:cNvSpPr/>
            <p:nvPr/>
          </p:nvSpPr>
          <p:spPr>
            <a:xfrm>
              <a:off x="4606835" y="3169920"/>
              <a:ext cx="4902926" cy="2434045"/>
            </a:xfrm>
            <a:prstGeom prst="cloud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872549" y="3354586"/>
              <a:ext cx="8151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Legacy</a:t>
              </a:r>
              <a:endParaRPr lang="en-ZA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277911" y="3485428"/>
            <a:ext cx="1414523" cy="715173"/>
            <a:chOff x="2277911" y="3485428"/>
            <a:chExt cx="1414523" cy="715173"/>
          </a:xfrm>
        </p:grpSpPr>
        <p:sp>
          <p:nvSpPr>
            <p:cNvPr id="15" name="Rectangle 14"/>
            <p:cNvSpPr/>
            <p:nvPr/>
          </p:nvSpPr>
          <p:spPr>
            <a:xfrm>
              <a:off x="2438400" y="3604956"/>
              <a:ext cx="1254034" cy="595645"/>
            </a:xfrm>
            <a:prstGeom prst="rect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App 1</a:t>
              </a:r>
              <a:endParaRPr lang="en-ZA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277911" y="3485428"/>
              <a:ext cx="1217033" cy="5573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Service A</a:t>
              </a:r>
              <a:endParaRPr lang="en-ZA" dirty="0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6570615" y="3782588"/>
            <a:ext cx="1254034" cy="595645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 1</a:t>
            </a:r>
            <a:endParaRPr lang="en-ZA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058298" y="4294329"/>
            <a:ext cx="1254034" cy="595645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 n</a:t>
            </a:r>
            <a:endParaRPr lang="en-ZA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53112" y="3841761"/>
            <a:ext cx="1254034" cy="595645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 2</a:t>
            </a:r>
            <a:endParaRPr lang="en-ZA" dirty="0">
              <a:solidFill>
                <a:schemeClr val="tx1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669735" y="2889783"/>
            <a:ext cx="1414523" cy="715173"/>
            <a:chOff x="2277911" y="3485428"/>
            <a:chExt cx="1414523" cy="715173"/>
          </a:xfrm>
        </p:grpSpPr>
        <p:sp>
          <p:nvSpPr>
            <p:cNvPr id="19" name="Rectangle 18"/>
            <p:cNvSpPr/>
            <p:nvPr/>
          </p:nvSpPr>
          <p:spPr>
            <a:xfrm>
              <a:off x="2438400" y="3604956"/>
              <a:ext cx="1254034" cy="595645"/>
            </a:xfrm>
            <a:prstGeom prst="rect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App 1</a:t>
              </a:r>
              <a:endParaRPr lang="en-ZA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277911" y="3485428"/>
              <a:ext cx="1217033" cy="5573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Service B</a:t>
              </a:r>
              <a:endParaRPr lang="en-ZA" dirty="0"/>
            </a:p>
          </p:txBody>
        </p:sp>
      </p:grpSp>
      <p:sp>
        <p:nvSpPr>
          <p:cNvPr id="21" name="Bent-Up Arrow 20"/>
          <p:cNvSpPr/>
          <p:nvPr/>
        </p:nvSpPr>
        <p:spPr>
          <a:xfrm flipV="1">
            <a:off x="4881152" y="3068597"/>
            <a:ext cx="2478209" cy="71399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4" name="Bent-Up Arrow 23"/>
          <p:cNvSpPr/>
          <p:nvPr/>
        </p:nvSpPr>
        <p:spPr>
          <a:xfrm rot="5400000" flipV="1">
            <a:off x="3649223" y="3262905"/>
            <a:ext cx="574878" cy="92883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9258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The Implementation Model</a:t>
            </a:r>
            <a:endParaRPr lang="en-ZA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506022"/>
            <a:ext cx="2503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Option 2: parallel model</a:t>
            </a:r>
            <a:endParaRPr lang="en-ZA" b="1" dirty="0"/>
          </a:p>
        </p:txBody>
      </p:sp>
      <p:grpSp>
        <p:nvGrpSpPr>
          <p:cNvPr id="23" name="Group 22"/>
          <p:cNvGrpSpPr/>
          <p:nvPr/>
        </p:nvGrpSpPr>
        <p:grpSpPr>
          <a:xfrm>
            <a:off x="6096000" y="3425592"/>
            <a:ext cx="4902926" cy="2434045"/>
            <a:chOff x="6096000" y="3425592"/>
            <a:chExt cx="4902926" cy="2434045"/>
          </a:xfrm>
        </p:grpSpPr>
        <p:grpSp>
          <p:nvGrpSpPr>
            <p:cNvPr id="9" name="Group 8"/>
            <p:cNvGrpSpPr/>
            <p:nvPr/>
          </p:nvGrpSpPr>
          <p:grpSpPr>
            <a:xfrm>
              <a:off x="6096000" y="3425592"/>
              <a:ext cx="4902926" cy="2434045"/>
              <a:chOff x="4606835" y="3169920"/>
              <a:chExt cx="4902926" cy="2434045"/>
            </a:xfrm>
          </p:grpSpPr>
          <p:sp>
            <p:nvSpPr>
              <p:cNvPr id="10" name="Cloud 9"/>
              <p:cNvSpPr/>
              <p:nvPr/>
            </p:nvSpPr>
            <p:spPr>
              <a:xfrm>
                <a:off x="4606835" y="3169920"/>
                <a:ext cx="4902926" cy="2434045"/>
              </a:xfrm>
              <a:prstGeom prst="cloud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872549" y="3354586"/>
                <a:ext cx="8151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Legacy</a:t>
                </a:r>
                <a:endParaRPr lang="en-ZA" dirty="0"/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7494342" y="4033516"/>
              <a:ext cx="1254034" cy="595645"/>
            </a:xfrm>
            <a:prstGeom prst="rect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App 1</a:t>
              </a:r>
              <a:endParaRPr lang="en-ZA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982025" y="4545257"/>
              <a:ext cx="1254034" cy="595645"/>
            </a:xfrm>
            <a:prstGeom prst="rect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App n</a:t>
              </a:r>
              <a:endParaRPr lang="en-ZA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576839" y="4092689"/>
              <a:ext cx="1254034" cy="595645"/>
            </a:xfrm>
            <a:prstGeom prst="rect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App 2</a:t>
              </a:r>
              <a:endParaRPr lang="en-ZA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26867" y="2445600"/>
            <a:ext cx="5081450" cy="2695302"/>
            <a:chOff x="263434" y="1820806"/>
            <a:chExt cx="5081450" cy="2695302"/>
          </a:xfrm>
        </p:grpSpPr>
        <p:grpSp>
          <p:nvGrpSpPr>
            <p:cNvPr id="6" name="Group 5"/>
            <p:cNvGrpSpPr/>
            <p:nvPr/>
          </p:nvGrpSpPr>
          <p:grpSpPr>
            <a:xfrm>
              <a:off x="263434" y="1820806"/>
              <a:ext cx="5081450" cy="2695302"/>
              <a:chOff x="1249681" y="2599509"/>
              <a:chExt cx="5081450" cy="2695302"/>
            </a:xfrm>
          </p:grpSpPr>
          <p:sp>
            <p:nvSpPr>
              <p:cNvPr id="7" name="Cloud 6"/>
              <p:cNvSpPr/>
              <p:nvPr/>
            </p:nvSpPr>
            <p:spPr>
              <a:xfrm>
                <a:off x="1249681" y="2599509"/>
                <a:ext cx="5081450" cy="2695302"/>
              </a:xfrm>
              <a:prstGeom prst="cloud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985554" y="2985254"/>
                <a:ext cx="14782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Microservices</a:t>
                </a:r>
                <a:endParaRPr lang="en-ZA" dirty="0"/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1526028" y="3267321"/>
              <a:ext cx="1217033" cy="5573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Service A</a:t>
              </a:r>
              <a:endParaRPr lang="en-ZA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940551" y="2575883"/>
              <a:ext cx="1217033" cy="5573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Service B</a:t>
              </a:r>
              <a:endParaRPr lang="en-ZA" dirty="0"/>
            </a:p>
          </p:txBody>
        </p:sp>
        <p:sp>
          <p:nvSpPr>
            <p:cNvPr id="22" name="Bent-Up Arrow 21"/>
            <p:cNvSpPr/>
            <p:nvPr/>
          </p:nvSpPr>
          <p:spPr>
            <a:xfrm rot="5400000" flipV="1">
              <a:off x="2920039" y="2949005"/>
              <a:ext cx="574878" cy="928834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</p:spTree>
    <p:extLst>
      <p:ext uri="{BB962C8B-B14F-4D97-AF65-F5344CB8AC3E}">
        <p14:creationId xmlns:p14="http://schemas.microsoft.com/office/powerpoint/2010/main" val="296148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implementation of the parallel model</a:t>
            </a:r>
            <a:endParaRPr lang="en-ZA" dirty="0"/>
          </a:p>
        </p:txBody>
      </p:sp>
      <p:sp>
        <p:nvSpPr>
          <p:cNvPr id="7" name="Rectangle 6"/>
          <p:cNvSpPr/>
          <p:nvPr/>
        </p:nvSpPr>
        <p:spPr>
          <a:xfrm>
            <a:off x="6954413" y="2053427"/>
            <a:ext cx="1254034" cy="595645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 1</a:t>
            </a:r>
            <a:endParaRPr lang="en-ZA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581430" y="3284023"/>
            <a:ext cx="1254034" cy="595645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 3</a:t>
            </a:r>
            <a:endParaRPr lang="en-ZA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556171" y="2551677"/>
            <a:ext cx="1254034" cy="595645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 2</a:t>
            </a:r>
            <a:endParaRPr lang="en-ZA" dirty="0">
              <a:solidFill>
                <a:schemeClr val="tx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096000" y="1611086"/>
            <a:ext cx="4902926" cy="2708365"/>
            <a:chOff x="4606835" y="3169920"/>
            <a:chExt cx="4902926" cy="2434045"/>
          </a:xfrm>
        </p:grpSpPr>
        <p:sp>
          <p:nvSpPr>
            <p:cNvPr id="15" name="Cloud 14"/>
            <p:cNvSpPr/>
            <p:nvPr/>
          </p:nvSpPr>
          <p:spPr>
            <a:xfrm>
              <a:off x="4606835" y="3169920"/>
              <a:ext cx="4902926" cy="2434045"/>
            </a:xfrm>
            <a:prstGeom prst="cloud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u="sng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872549" y="3354586"/>
              <a:ext cx="8151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 smtClean="0"/>
                <a:t>Legacy</a:t>
              </a:r>
              <a:endParaRPr lang="en-ZA" u="sng" dirty="0"/>
            </a:p>
          </p:txBody>
        </p:sp>
      </p:grpSp>
      <p:sp>
        <p:nvSpPr>
          <p:cNvPr id="17" name="Bent-Up Arrow 16"/>
          <p:cNvSpPr/>
          <p:nvPr/>
        </p:nvSpPr>
        <p:spPr>
          <a:xfrm flipV="1">
            <a:off x="8208447" y="2236517"/>
            <a:ext cx="1010194" cy="315160"/>
          </a:xfrm>
          <a:prstGeom prst="bentUpArrow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8" name="Bent-Up Arrow 17"/>
          <p:cNvSpPr/>
          <p:nvPr/>
        </p:nvSpPr>
        <p:spPr>
          <a:xfrm rot="5400000" flipV="1">
            <a:off x="8735991" y="3255086"/>
            <a:ext cx="553821" cy="315160"/>
          </a:xfrm>
          <a:prstGeom prst="bentUpArrow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" name="Bent-Up Arrow 18"/>
          <p:cNvSpPr/>
          <p:nvPr/>
        </p:nvSpPr>
        <p:spPr>
          <a:xfrm rot="5400000">
            <a:off x="6887315" y="3012245"/>
            <a:ext cx="1040505" cy="314159"/>
          </a:xfrm>
          <a:prstGeom prst="bentUpArrow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" name="Rectangle 20"/>
          <p:cNvSpPr/>
          <p:nvPr/>
        </p:nvSpPr>
        <p:spPr>
          <a:xfrm>
            <a:off x="5114109" y="1611086"/>
            <a:ext cx="1254034" cy="595645"/>
          </a:xfrm>
          <a:prstGeom prst="rect">
            <a:avLst/>
          </a:prstGeom>
          <a:solidFill>
            <a:srgbClr val="FFFF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App 10</a:t>
            </a:r>
            <a:endParaRPr lang="en-ZA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501993" y="1157981"/>
            <a:ext cx="1254034" cy="595645"/>
          </a:xfrm>
          <a:prstGeom prst="rect">
            <a:avLst/>
          </a:prstGeom>
          <a:solidFill>
            <a:srgbClr val="FFFF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App 20</a:t>
            </a:r>
            <a:endParaRPr lang="en-ZA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0520104" y="3487783"/>
            <a:ext cx="1254034" cy="595645"/>
          </a:xfrm>
          <a:prstGeom prst="rect">
            <a:avLst/>
          </a:prstGeom>
          <a:solidFill>
            <a:srgbClr val="FFFF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App 30</a:t>
            </a:r>
            <a:endParaRPr lang="en-ZA" dirty="0">
              <a:solidFill>
                <a:schemeClr val="bg2">
                  <a:lumMod val="90000"/>
                </a:schemeClr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1045028" y="1572542"/>
            <a:ext cx="2412985" cy="548640"/>
            <a:chOff x="1045028" y="1572542"/>
            <a:chExt cx="2412985" cy="548640"/>
          </a:xfrm>
        </p:grpSpPr>
        <p:sp>
          <p:nvSpPr>
            <p:cNvPr id="5" name="Oval 4"/>
            <p:cNvSpPr/>
            <p:nvPr/>
          </p:nvSpPr>
          <p:spPr>
            <a:xfrm>
              <a:off x="1045028" y="1572542"/>
              <a:ext cx="557349" cy="54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ZA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602377" y="1652710"/>
              <a:ext cx="18556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Identify an Island;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9399641" y="2092086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Island</a:t>
            </a:r>
            <a:endParaRPr lang="en-ZA" dirty="0"/>
          </a:p>
        </p:txBody>
      </p:sp>
      <p:grpSp>
        <p:nvGrpSpPr>
          <p:cNvPr id="28" name="Group 27"/>
          <p:cNvGrpSpPr/>
          <p:nvPr/>
        </p:nvGrpSpPr>
        <p:grpSpPr>
          <a:xfrm>
            <a:off x="1045028" y="2211590"/>
            <a:ext cx="3093043" cy="646331"/>
            <a:chOff x="1045028" y="1523696"/>
            <a:chExt cx="3093043" cy="646331"/>
          </a:xfrm>
        </p:grpSpPr>
        <p:sp>
          <p:nvSpPr>
            <p:cNvPr id="29" name="Oval 28"/>
            <p:cNvSpPr/>
            <p:nvPr/>
          </p:nvSpPr>
          <p:spPr>
            <a:xfrm>
              <a:off x="1045028" y="1572542"/>
              <a:ext cx="557349" cy="54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ZA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602377" y="1523696"/>
              <a:ext cx="25356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The express analysis and </a:t>
              </a:r>
            </a:p>
            <a:p>
              <a:r>
                <a:rPr lang="en-US" dirty="0" smtClean="0"/>
                <a:t>Reverse Engineering;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045028" y="2902744"/>
            <a:ext cx="4611023" cy="646331"/>
            <a:chOff x="1045028" y="1538637"/>
            <a:chExt cx="4611023" cy="646331"/>
          </a:xfrm>
        </p:grpSpPr>
        <p:sp>
          <p:nvSpPr>
            <p:cNvPr id="32" name="Oval 31"/>
            <p:cNvSpPr/>
            <p:nvPr/>
          </p:nvSpPr>
          <p:spPr>
            <a:xfrm>
              <a:off x="1045028" y="1572542"/>
              <a:ext cx="557349" cy="54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ZA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602377" y="1538637"/>
              <a:ext cx="4053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The Implementation of the </a:t>
              </a:r>
              <a:r>
                <a:rPr lang="en-US" dirty="0" err="1" smtClean="0"/>
                <a:t>Microservices</a:t>
              </a:r>
              <a:endParaRPr lang="en-US" dirty="0" smtClean="0"/>
            </a:p>
            <a:p>
              <a:r>
                <a:rPr lang="en-US" dirty="0" smtClean="0"/>
                <a:t>Testing/Load Testing;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045028" y="3553413"/>
            <a:ext cx="4661079" cy="646331"/>
            <a:chOff x="1045028" y="1513093"/>
            <a:chExt cx="4661079" cy="646331"/>
          </a:xfrm>
        </p:grpSpPr>
        <p:sp>
          <p:nvSpPr>
            <p:cNvPr id="35" name="Oval 34"/>
            <p:cNvSpPr/>
            <p:nvPr/>
          </p:nvSpPr>
          <p:spPr>
            <a:xfrm>
              <a:off x="1045028" y="1572542"/>
              <a:ext cx="557349" cy="54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ZA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576194" y="1513093"/>
              <a:ext cx="41299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The parallel run with the limited workload</a:t>
              </a:r>
            </a:p>
            <a:p>
              <a:r>
                <a:rPr lang="en-US" dirty="0" smtClean="0"/>
                <a:t>(in parallel with the legacy services);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045028" y="4293362"/>
            <a:ext cx="4525615" cy="646331"/>
            <a:chOff x="1045028" y="1547749"/>
            <a:chExt cx="4525615" cy="646331"/>
          </a:xfrm>
        </p:grpSpPr>
        <p:sp>
          <p:nvSpPr>
            <p:cNvPr id="38" name="Oval 37"/>
            <p:cNvSpPr/>
            <p:nvPr/>
          </p:nvSpPr>
          <p:spPr>
            <a:xfrm>
              <a:off x="1045028" y="1572542"/>
              <a:ext cx="557349" cy="54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ZA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602377" y="1547749"/>
              <a:ext cx="39682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The final migration to the </a:t>
              </a:r>
              <a:r>
                <a:rPr lang="en-US" dirty="0" err="1" smtClean="0"/>
                <a:t>Microservices</a:t>
              </a:r>
              <a:r>
                <a:rPr lang="en-US" dirty="0" smtClean="0"/>
                <a:t> </a:t>
              </a:r>
            </a:p>
            <a:p>
              <a:r>
                <a:rPr lang="en-US" dirty="0" smtClean="0"/>
                <a:t>of the island;</a:t>
              </a:r>
            </a:p>
          </p:txBody>
        </p:sp>
      </p:grpSp>
      <p:sp>
        <p:nvSpPr>
          <p:cNvPr id="40" name="Curved Down Arrow 39"/>
          <p:cNvSpPr/>
          <p:nvPr/>
        </p:nvSpPr>
        <p:spPr>
          <a:xfrm rot="16200000">
            <a:off x="-837163" y="2806347"/>
            <a:ext cx="3038794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1442018" y="5242560"/>
            <a:ext cx="1428206" cy="731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Island A</a:t>
            </a:r>
            <a:endParaRPr lang="en-ZA" dirty="0"/>
          </a:p>
        </p:txBody>
      </p:sp>
      <p:sp>
        <p:nvSpPr>
          <p:cNvPr id="42" name="Rounded Rectangle 41"/>
          <p:cNvSpPr/>
          <p:nvPr/>
        </p:nvSpPr>
        <p:spPr>
          <a:xfrm>
            <a:off x="3350695" y="5242560"/>
            <a:ext cx="1428206" cy="731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Island B</a:t>
            </a:r>
            <a:endParaRPr lang="en-ZA" dirty="0"/>
          </a:p>
        </p:txBody>
      </p:sp>
      <p:sp>
        <p:nvSpPr>
          <p:cNvPr id="43" name="Rounded Rectangle 42"/>
          <p:cNvSpPr/>
          <p:nvPr/>
        </p:nvSpPr>
        <p:spPr>
          <a:xfrm>
            <a:off x="6096000" y="5242560"/>
            <a:ext cx="1428206" cy="731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Island N</a:t>
            </a:r>
            <a:endParaRPr lang="en-ZA" dirty="0"/>
          </a:p>
        </p:txBody>
      </p:sp>
      <p:sp>
        <p:nvSpPr>
          <p:cNvPr id="44" name="Right Arrow 43"/>
          <p:cNvSpPr/>
          <p:nvPr/>
        </p:nvSpPr>
        <p:spPr>
          <a:xfrm>
            <a:off x="2870224" y="5447211"/>
            <a:ext cx="478971" cy="322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5" name="Right Arrow 44"/>
          <p:cNvSpPr/>
          <p:nvPr/>
        </p:nvSpPr>
        <p:spPr>
          <a:xfrm>
            <a:off x="4794213" y="5447211"/>
            <a:ext cx="1301787" cy="322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6" name="Flowchart: Punched Tape 45"/>
          <p:cNvSpPr/>
          <p:nvPr/>
        </p:nvSpPr>
        <p:spPr>
          <a:xfrm rot="16200000">
            <a:off x="5065353" y="5366464"/>
            <a:ext cx="526869" cy="483711"/>
          </a:xfrm>
          <a:prstGeom prst="flowChartPunchedTap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5185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Concerns/Risks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Microservices</a:t>
            </a:r>
            <a:r>
              <a:rPr lang="en-US" dirty="0" smtClean="0"/>
              <a:t> solution is resource demanding;</a:t>
            </a:r>
          </a:p>
          <a:p>
            <a:r>
              <a:rPr lang="en-US" dirty="0" smtClean="0"/>
              <a:t>Database (1): no DB pool coordination between services/service- instances;</a:t>
            </a:r>
          </a:p>
          <a:p>
            <a:r>
              <a:rPr lang="en-US" dirty="0" smtClean="0"/>
              <a:t>Database (2): the business logic implemented in the stored procedures;</a:t>
            </a:r>
          </a:p>
          <a:p>
            <a:r>
              <a:rPr lang="en-US" dirty="0" smtClean="0"/>
              <a:t>The learning curve: Spring Framework-&gt;Spring Boot-&gt;Spring Cloud</a:t>
            </a:r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6659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Source Code in </a:t>
            </a:r>
            <a:r>
              <a:rPr lang="en-US" dirty="0" err="1" smtClean="0"/>
              <a:t>Git</a:t>
            </a:r>
            <a:r>
              <a:rPr lang="en-US" dirty="0" smtClean="0"/>
              <a:t>- repository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&gt;</a:t>
            </a:r>
            <a:r>
              <a:rPr lang="en-US" dirty="0" err="1" smtClean="0"/>
              <a:t>git</a:t>
            </a:r>
            <a:r>
              <a:rPr lang="en-US" dirty="0" smtClean="0"/>
              <a:t> clone </a:t>
            </a:r>
            <a:r>
              <a:rPr lang="en-US" b="1" dirty="0" smtClean="0">
                <a:hlinkClick r:id="rId2"/>
              </a:rPr>
              <a:t>https</a:t>
            </a:r>
            <a:r>
              <a:rPr lang="en-US" b="1" dirty="0">
                <a:hlinkClick r:id="rId2"/>
              </a:rPr>
              <a:t>://</a:t>
            </a:r>
            <a:r>
              <a:rPr lang="en-US" b="1" dirty="0" smtClean="0">
                <a:hlinkClick r:id="rId2"/>
              </a:rPr>
              <a:t>github.com/antonnazarov/altron-pilot.git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Use branch: </a:t>
            </a:r>
            <a:r>
              <a:rPr lang="en-US" b="1" dirty="0" smtClean="0"/>
              <a:t>demo-august-2019</a:t>
            </a:r>
            <a:endParaRPr lang="en-ZA" b="1" dirty="0"/>
          </a:p>
        </p:txBody>
      </p:sp>
    </p:spTree>
    <p:extLst>
      <p:ext uri="{BB962C8B-B14F-4D97-AF65-F5344CB8AC3E}">
        <p14:creationId xmlns:p14="http://schemas.microsoft.com/office/powerpoint/2010/main" val="413158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minutes </a:t>
            </a:r>
            <a:r>
              <a:rPr lang="en-US" dirty="0" smtClean="0"/>
              <a:t>from the previous discussion </a:t>
            </a:r>
            <a:endParaRPr lang="en-Z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7691" y="1825625"/>
            <a:ext cx="483661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47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Microservices</a:t>
            </a:r>
            <a:r>
              <a:rPr lang="en-US" dirty="0" smtClean="0"/>
              <a:t> Technological Stack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The initiative name: </a:t>
            </a:r>
            <a:r>
              <a:rPr lang="en-US" sz="2000" b="1" dirty="0" smtClean="0"/>
              <a:t>Spring Cloud &amp; </a:t>
            </a:r>
            <a:r>
              <a:rPr lang="en-US" sz="2000" b="1" dirty="0" err="1" smtClean="0"/>
              <a:t>Microservices</a:t>
            </a:r>
            <a:endParaRPr lang="en-ZA" b="1" dirty="0"/>
          </a:p>
        </p:txBody>
      </p:sp>
      <p:sp>
        <p:nvSpPr>
          <p:cNvPr id="4" name="Rectangle 3"/>
          <p:cNvSpPr/>
          <p:nvPr/>
        </p:nvSpPr>
        <p:spPr>
          <a:xfrm>
            <a:off x="2486297" y="4580708"/>
            <a:ext cx="7219406" cy="592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</a:t>
            </a:r>
            <a:endParaRPr lang="en-ZA" dirty="0"/>
          </a:p>
        </p:txBody>
      </p:sp>
      <p:sp>
        <p:nvSpPr>
          <p:cNvPr id="5" name="Rectangle 4"/>
          <p:cNvSpPr/>
          <p:nvPr/>
        </p:nvSpPr>
        <p:spPr>
          <a:xfrm>
            <a:off x="2486297" y="3853588"/>
            <a:ext cx="7219406" cy="592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Spring Framework</a:t>
            </a:r>
            <a:endParaRPr lang="en-ZA" dirty="0"/>
          </a:p>
        </p:txBody>
      </p:sp>
      <p:sp>
        <p:nvSpPr>
          <p:cNvPr id="8" name="Rectangle 7"/>
          <p:cNvSpPr/>
          <p:nvPr/>
        </p:nvSpPr>
        <p:spPr>
          <a:xfrm>
            <a:off x="2486297" y="3123407"/>
            <a:ext cx="3648891" cy="592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Spring Cloud</a:t>
            </a:r>
            <a:endParaRPr lang="en-ZA" dirty="0"/>
          </a:p>
        </p:txBody>
      </p:sp>
      <p:sp>
        <p:nvSpPr>
          <p:cNvPr id="9" name="Rectangle 8"/>
          <p:cNvSpPr/>
          <p:nvPr/>
        </p:nvSpPr>
        <p:spPr>
          <a:xfrm>
            <a:off x="6248400" y="3123407"/>
            <a:ext cx="3457303" cy="592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Spring Boot</a:t>
            </a:r>
            <a:endParaRPr lang="en-ZA" dirty="0"/>
          </a:p>
        </p:txBody>
      </p:sp>
      <p:sp>
        <p:nvSpPr>
          <p:cNvPr id="10" name="Rectangle 9"/>
          <p:cNvSpPr/>
          <p:nvPr/>
        </p:nvSpPr>
        <p:spPr>
          <a:xfrm>
            <a:off x="2486297" y="2387001"/>
            <a:ext cx="7219406" cy="592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Microservices</a:t>
            </a:r>
            <a:endParaRPr lang="en-ZA" dirty="0"/>
          </a:p>
        </p:txBody>
      </p:sp>
      <p:sp>
        <p:nvSpPr>
          <p:cNvPr id="12" name="Right Arrow 11"/>
          <p:cNvSpPr/>
          <p:nvPr/>
        </p:nvSpPr>
        <p:spPr>
          <a:xfrm rot="5400000">
            <a:off x="8743834" y="3462086"/>
            <a:ext cx="2785891" cy="6357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Based on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9246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CII/CIM/Metrics (the current implementation)</a:t>
            </a:r>
            <a:endParaRPr lang="en-ZA" dirty="0"/>
          </a:p>
        </p:txBody>
      </p:sp>
      <p:sp>
        <p:nvSpPr>
          <p:cNvPr id="4" name="Rectangle 3"/>
          <p:cNvSpPr/>
          <p:nvPr/>
        </p:nvSpPr>
        <p:spPr>
          <a:xfrm>
            <a:off x="3544389" y="2793324"/>
            <a:ext cx="1811383" cy="846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CII</a:t>
            </a:r>
            <a:endParaRPr lang="en-ZA" dirty="0"/>
          </a:p>
        </p:txBody>
      </p:sp>
      <p:grpSp>
        <p:nvGrpSpPr>
          <p:cNvPr id="10" name="Group 9"/>
          <p:cNvGrpSpPr/>
          <p:nvPr/>
        </p:nvGrpSpPr>
        <p:grpSpPr>
          <a:xfrm rot="5400000">
            <a:off x="4066902" y="2309999"/>
            <a:ext cx="766354" cy="200297"/>
            <a:chOff x="2246811" y="2994660"/>
            <a:chExt cx="766354" cy="200297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464525" y="3094808"/>
              <a:ext cx="548640" cy="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2246811" y="2994660"/>
              <a:ext cx="217714" cy="2002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175757" y="1690688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SOAP</a:t>
            </a:r>
            <a:endParaRPr lang="en-ZA" dirty="0"/>
          </a:p>
        </p:txBody>
      </p:sp>
      <p:sp>
        <p:nvSpPr>
          <p:cNvPr id="12" name="Rectangle 11"/>
          <p:cNvSpPr/>
          <p:nvPr/>
        </p:nvSpPr>
        <p:spPr>
          <a:xfrm>
            <a:off x="3544389" y="3765416"/>
            <a:ext cx="1811383" cy="846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Metrics</a:t>
            </a:r>
            <a:endParaRPr lang="en-ZA" dirty="0"/>
          </a:p>
        </p:txBody>
      </p:sp>
      <p:sp>
        <p:nvSpPr>
          <p:cNvPr id="13" name="Flowchart: Magnetic Disk 12"/>
          <p:cNvSpPr/>
          <p:nvPr/>
        </p:nvSpPr>
        <p:spPr>
          <a:xfrm>
            <a:off x="3544389" y="4893528"/>
            <a:ext cx="1811383" cy="7924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 DB</a:t>
            </a:r>
            <a:endParaRPr lang="en-ZA" dirty="0"/>
          </a:p>
        </p:txBody>
      </p:sp>
      <p:cxnSp>
        <p:nvCxnSpPr>
          <p:cNvPr id="15" name="Straight Arrow Connector 14"/>
          <p:cNvCxnSpPr>
            <a:stCxn id="12" idx="2"/>
            <a:endCxn id="13" idx="1"/>
          </p:cNvCxnSpPr>
          <p:nvPr/>
        </p:nvCxnSpPr>
        <p:spPr>
          <a:xfrm>
            <a:off x="4450081" y="4612323"/>
            <a:ext cx="0" cy="28120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387635" y="3416793"/>
            <a:ext cx="2151017" cy="52519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framework</a:t>
            </a:r>
            <a:endParaRPr lang="en-ZA" dirty="0"/>
          </a:p>
        </p:txBody>
      </p:sp>
      <p:sp>
        <p:nvSpPr>
          <p:cNvPr id="18" name="Rectangle 17"/>
          <p:cNvSpPr/>
          <p:nvPr/>
        </p:nvSpPr>
        <p:spPr>
          <a:xfrm>
            <a:off x="3243942" y="2568880"/>
            <a:ext cx="2434047" cy="2220090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170420" y="2793323"/>
            <a:ext cx="1811383" cy="846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CIM</a:t>
            </a:r>
            <a:endParaRPr lang="en-ZA" dirty="0"/>
          </a:p>
        </p:txBody>
      </p:sp>
      <p:cxnSp>
        <p:nvCxnSpPr>
          <p:cNvPr id="21" name="Straight Arrow Connector 20"/>
          <p:cNvCxnSpPr>
            <a:endCxn id="20" idx="1"/>
          </p:cNvCxnSpPr>
          <p:nvPr/>
        </p:nvCxnSpPr>
        <p:spPr>
          <a:xfrm flipV="1">
            <a:off x="5355772" y="3216777"/>
            <a:ext cx="1814648" cy="272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8" idx="1"/>
          </p:cNvCxnSpPr>
          <p:nvPr/>
        </p:nvCxnSpPr>
        <p:spPr>
          <a:xfrm>
            <a:off x="8076111" y="3627958"/>
            <a:ext cx="1" cy="126689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Magnetic Disk 27"/>
          <p:cNvSpPr/>
          <p:nvPr/>
        </p:nvSpPr>
        <p:spPr>
          <a:xfrm>
            <a:off x="7170420" y="4894849"/>
            <a:ext cx="1811383" cy="7924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CIM DB</a:t>
            </a:r>
            <a:endParaRPr lang="en-ZA" dirty="0"/>
          </a:p>
        </p:txBody>
      </p:sp>
      <p:sp>
        <p:nvSpPr>
          <p:cNvPr id="31" name="Oval 30"/>
          <p:cNvSpPr/>
          <p:nvPr/>
        </p:nvSpPr>
        <p:spPr>
          <a:xfrm>
            <a:off x="6037216" y="2975453"/>
            <a:ext cx="505097" cy="537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3" name="TextBox 32"/>
          <p:cNvSpPr txBox="1"/>
          <p:nvPr/>
        </p:nvSpPr>
        <p:spPr>
          <a:xfrm>
            <a:off x="5942511" y="2635718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CORBA</a:t>
            </a:r>
            <a:endParaRPr lang="en-ZA" dirty="0"/>
          </a:p>
        </p:txBody>
      </p:sp>
      <p:sp>
        <p:nvSpPr>
          <p:cNvPr id="82" name="Rectangle 81"/>
          <p:cNvSpPr/>
          <p:nvPr/>
        </p:nvSpPr>
        <p:spPr>
          <a:xfrm>
            <a:off x="6960325" y="2517913"/>
            <a:ext cx="2209801" cy="1424070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9997439" y="5791200"/>
            <a:ext cx="624841" cy="370872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622280" y="5806246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JVM</a:t>
            </a:r>
            <a:endParaRPr lang="en-ZA" dirty="0"/>
          </a:p>
        </p:txBody>
      </p:sp>
      <p:sp>
        <p:nvSpPr>
          <p:cNvPr id="85" name="TextBox 84"/>
          <p:cNvSpPr txBox="1"/>
          <p:nvPr/>
        </p:nvSpPr>
        <p:spPr>
          <a:xfrm>
            <a:off x="9699171" y="5621580"/>
            <a:ext cx="923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*</a:t>
            </a:r>
            <a:endParaRPr lang="en-ZA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30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CII/CIM/Metrics (</a:t>
            </a:r>
            <a:r>
              <a:rPr lang="en-US" dirty="0" err="1" smtClean="0"/>
              <a:t>Microservices</a:t>
            </a:r>
            <a:r>
              <a:rPr lang="en-US" dirty="0" smtClean="0"/>
              <a:t> implementation)</a:t>
            </a:r>
            <a:endParaRPr lang="en-ZA" dirty="0"/>
          </a:p>
        </p:txBody>
      </p:sp>
      <p:sp>
        <p:nvSpPr>
          <p:cNvPr id="13" name="Rectangle 12"/>
          <p:cNvSpPr/>
          <p:nvPr/>
        </p:nvSpPr>
        <p:spPr>
          <a:xfrm>
            <a:off x="3313613" y="1918178"/>
            <a:ext cx="6892833" cy="517658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 u="sng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997439" y="5791200"/>
            <a:ext cx="624841" cy="370872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622280" y="5806246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JVM</a:t>
            </a:r>
            <a:endParaRPr lang="en-ZA" dirty="0"/>
          </a:p>
        </p:txBody>
      </p:sp>
      <p:sp>
        <p:nvSpPr>
          <p:cNvPr id="23" name="TextBox 22"/>
          <p:cNvSpPr txBox="1"/>
          <p:nvPr/>
        </p:nvSpPr>
        <p:spPr>
          <a:xfrm>
            <a:off x="9699171" y="5621580"/>
            <a:ext cx="923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*</a:t>
            </a:r>
            <a:endParaRPr lang="en-ZA" sz="2800" dirty="0">
              <a:solidFill>
                <a:srgbClr val="FF0000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6398007" y="4549120"/>
            <a:ext cx="2361113" cy="2144920"/>
            <a:chOff x="447946" y="4156731"/>
            <a:chExt cx="2361113" cy="2144920"/>
          </a:xfrm>
        </p:grpSpPr>
        <p:sp>
          <p:nvSpPr>
            <p:cNvPr id="9" name="Rectangle 8"/>
            <p:cNvSpPr/>
            <p:nvPr/>
          </p:nvSpPr>
          <p:spPr>
            <a:xfrm>
              <a:off x="722812" y="4352109"/>
              <a:ext cx="1811383" cy="8469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Metrics</a:t>
              </a:r>
              <a:endParaRPr lang="en-ZA" dirty="0"/>
            </a:p>
          </p:txBody>
        </p:sp>
        <p:sp>
          <p:nvSpPr>
            <p:cNvPr id="10" name="Flowchart: Magnetic Disk 9"/>
            <p:cNvSpPr/>
            <p:nvPr/>
          </p:nvSpPr>
          <p:spPr>
            <a:xfrm>
              <a:off x="722812" y="5509171"/>
              <a:ext cx="1811383" cy="79248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IM DB</a:t>
              </a:r>
              <a:endParaRPr lang="en-ZA" dirty="0"/>
            </a:p>
          </p:txBody>
        </p:sp>
        <p:cxnSp>
          <p:nvCxnSpPr>
            <p:cNvPr id="11" name="Straight Arrow Connector 10"/>
            <p:cNvCxnSpPr>
              <a:stCxn id="9" idx="2"/>
              <a:endCxn id="10" idx="1"/>
            </p:cNvCxnSpPr>
            <p:nvPr/>
          </p:nvCxnSpPr>
          <p:spPr>
            <a:xfrm>
              <a:off x="1628504" y="5199016"/>
              <a:ext cx="0" cy="31015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447946" y="4156731"/>
              <a:ext cx="2361113" cy="1237663"/>
            </a:xfrm>
            <a:prstGeom prst="rect">
              <a:avLst/>
            </a:prstGeom>
            <a:noFill/>
            <a:ln w="28575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>
                <a:solidFill>
                  <a:schemeClr val="tx1"/>
                </a:solidFill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3413761" y="2031921"/>
            <a:ext cx="6702334" cy="320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Eureka</a:t>
            </a:r>
            <a:endParaRPr lang="en-ZA" dirty="0"/>
          </a:p>
        </p:txBody>
      </p:sp>
      <p:grpSp>
        <p:nvGrpSpPr>
          <p:cNvPr id="34" name="Group 33"/>
          <p:cNvGrpSpPr/>
          <p:nvPr/>
        </p:nvGrpSpPr>
        <p:grpSpPr>
          <a:xfrm>
            <a:off x="8759120" y="2303481"/>
            <a:ext cx="2209801" cy="2445372"/>
            <a:chOff x="7470251" y="2028752"/>
            <a:chExt cx="2209801" cy="2445372"/>
          </a:xfrm>
        </p:grpSpPr>
        <p:grpSp>
          <p:nvGrpSpPr>
            <p:cNvPr id="30" name="Group 29"/>
            <p:cNvGrpSpPr/>
            <p:nvPr/>
          </p:nvGrpSpPr>
          <p:grpSpPr>
            <a:xfrm>
              <a:off x="7470251" y="2318752"/>
              <a:ext cx="2209801" cy="2155372"/>
              <a:chOff x="6960325" y="2591893"/>
              <a:chExt cx="2209801" cy="2155372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7170420" y="2793323"/>
                <a:ext cx="1811383" cy="84690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CIM</a:t>
                </a:r>
                <a:endParaRPr lang="en-ZA" dirty="0"/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>
                <a:off x="8076111" y="3618677"/>
                <a:ext cx="10886" cy="365598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Flowchart: Magnetic Disk 16"/>
              <p:cNvSpPr/>
              <p:nvPr/>
            </p:nvSpPr>
            <p:spPr>
              <a:xfrm>
                <a:off x="7181305" y="3954785"/>
                <a:ext cx="1811383" cy="792480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CIM DB</a:t>
                </a:r>
                <a:endParaRPr lang="en-ZA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6960325" y="2591893"/>
                <a:ext cx="2209801" cy="1210491"/>
              </a:xfrm>
              <a:prstGeom prst="rect">
                <a:avLst/>
              </a:prstGeom>
              <a:noFill/>
              <a:ln w="28575"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3" name="Up-Down Arrow 32"/>
            <p:cNvSpPr/>
            <p:nvPr/>
          </p:nvSpPr>
          <p:spPr>
            <a:xfrm>
              <a:off x="8459151" y="2028752"/>
              <a:ext cx="232003" cy="517754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37" name="Bent-Up Arrow 36"/>
          <p:cNvSpPr/>
          <p:nvPr/>
        </p:nvSpPr>
        <p:spPr>
          <a:xfrm>
            <a:off x="2778068" y="2303481"/>
            <a:ext cx="1271386" cy="65223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8" name="TextBox 37"/>
          <p:cNvSpPr txBox="1"/>
          <p:nvPr/>
        </p:nvSpPr>
        <p:spPr>
          <a:xfrm>
            <a:off x="10216243" y="2233390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</a:t>
            </a:r>
            <a:endParaRPr lang="en-ZA" dirty="0"/>
          </a:p>
        </p:txBody>
      </p:sp>
      <p:sp>
        <p:nvSpPr>
          <p:cNvPr id="39" name="Rectangle 38"/>
          <p:cNvSpPr/>
          <p:nvPr/>
        </p:nvSpPr>
        <p:spPr>
          <a:xfrm>
            <a:off x="668927" y="3998453"/>
            <a:ext cx="6702334" cy="320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Messaging Broker (Kafka)</a:t>
            </a:r>
            <a:endParaRPr lang="en-ZA" dirty="0"/>
          </a:p>
        </p:txBody>
      </p:sp>
      <p:grpSp>
        <p:nvGrpSpPr>
          <p:cNvPr id="40" name="Group 39"/>
          <p:cNvGrpSpPr/>
          <p:nvPr/>
        </p:nvGrpSpPr>
        <p:grpSpPr>
          <a:xfrm>
            <a:off x="887201" y="1590413"/>
            <a:ext cx="2361113" cy="2076356"/>
            <a:chOff x="838199" y="1563874"/>
            <a:chExt cx="2361113" cy="2076356"/>
          </a:xfrm>
        </p:grpSpPr>
        <p:sp>
          <p:nvSpPr>
            <p:cNvPr id="41" name="TextBox 40"/>
            <p:cNvSpPr txBox="1"/>
            <p:nvPr/>
          </p:nvSpPr>
          <p:spPr>
            <a:xfrm>
              <a:off x="2073729" y="156387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SOAP</a:t>
              </a:r>
              <a:endParaRPr lang="en-ZA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838199" y="1648306"/>
              <a:ext cx="2361113" cy="1991924"/>
              <a:chOff x="838199" y="1648306"/>
              <a:chExt cx="2361113" cy="1991924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1107928" y="1648306"/>
                <a:ext cx="1811383" cy="1796645"/>
                <a:chOff x="1110341" y="1638173"/>
                <a:chExt cx="1811383" cy="1796645"/>
              </a:xfrm>
            </p:grpSpPr>
            <p:sp>
              <p:nvSpPr>
                <p:cNvPr id="45" name="Rectangle 44"/>
                <p:cNvSpPr/>
                <p:nvPr/>
              </p:nvSpPr>
              <p:spPr>
                <a:xfrm>
                  <a:off x="1110341" y="2587911"/>
                  <a:ext cx="1811383" cy="84690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CII</a:t>
                  </a:r>
                  <a:endParaRPr lang="en-ZA" dirty="0"/>
                </a:p>
              </p:txBody>
            </p:sp>
            <p:grpSp>
              <p:nvGrpSpPr>
                <p:cNvPr id="46" name="Group 45"/>
                <p:cNvGrpSpPr/>
                <p:nvPr/>
              </p:nvGrpSpPr>
              <p:grpSpPr>
                <a:xfrm rot="5400000">
                  <a:off x="1522672" y="2025401"/>
                  <a:ext cx="974753" cy="200297"/>
                  <a:chOff x="1750246" y="2994662"/>
                  <a:chExt cx="974753" cy="200297"/>
                </a:xfrm>
              </p:grpSpPr>
              <p:cxnSp>
                <p:nvCxnSpPr>
                  <p:cNvPr id="47" name="Straight Connector 46"/>
                  <p:cNvCxnSpPr/>
                  <p:nvPr/>
                </p:nvCxnSpPr>
                <p:spPr>
                  <a:xfrm rot="16200000">
                    <a:off x="2344621" y="2703314"/>
                    <a:ext cx="2" cy="760755"/>
                  </a:xfrm>
                  <a:prstGeom prst="line">
                    <a:avLst/>
                  </a:prstGeom>
                  <a:ln w="571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8" name="Oval 47"/>
                  <p:cNvSpPr/>
                  <p:nvPr/>
                </p:nvSpPr>
                <p:spPr>
                  <a:xfrm>
                    <a:off x="1750246" y="2994662"/>
                    <a:ext cx="217714" cy="20029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  <p:sp>
            <p:nvSpPr>
              <p:cNvPr id="44" name="Rectangle 43"/>
              <p:cNvSpPr/>
              <p:nvPr/>
            </p:nvSpPr>
            <p:spPr>
              <a:xfrm>
                <a:off x="838199" y="2402567"/>
                <a:ext cx="2361113" cy="1237663"/>
              </a:xfrm>
              <a:prstGeom prst="rect">
                <a:avLst/>
              </a:prstGeom>
              <a:noFill/>
              <a:ln w="28575"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9" name="Up-Down Arrow 48"/>
          <p:cNvSpPr/>
          <p:nvPr/>
        </p:nvSpPr>
        <p:spPr>
          <a:xfrm>
            <a:off x="1957942" y="3480747"/>
            <a:ext cx="232003" cy="51775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0" name="Bent-Up Arrow 49"/>
          <p:cNvSpPr/>
          <p:nvPr/>
        </p:nvSpPr>
        <p:spPr>
          <a:xfrm rot="5400000">
            <a:off x="5871172" y="4526393"/>
            <a:ext cx="1009111" cy="59429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1" name="Rectangle 50"/>
          <p:cNvSpPr/>
          <p:nvPr/>
        </p:nvSpPr>
        <p:spPr>
          <a:xfrm>
            <a:off x="573677" y="3899888"/>
            <a:ext cx="6892833" cy="517658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 u="sn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0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Multilayer Spring Application </a:t>
            </a:r>
            <a:endParaRPr lang="en-ZA" dirty="0"/>
          </a:p>
        </p:txBody>
      </p:sp>
      <p:grpSp>
        <p:nvGrpSpPr>
          <p:cNvPr id="11" name="Group 10"/>
          <p:cNvGrpSpPr/>
          <p:nvPr/>
        </p:nvGrpSpPr>
        <p:grpSpPr>
          <a:xfrm>
            <a:off x="3387635" y="1690688"/>
            <a:ext cx="4572000" cy="4545875"/>
            <a:chOff x="2760617" y="1619794"/>
            <a:chExt cx="4572000" cy="4545875"/>
          </a:xfrm>
        </p:grpSpPr>
        <p:sp>
          <p:nvSpPr>
            <p:cNvPr id="4" name="Rectangle 3"/>
            <p:cNvSpPr/>
            <p:nvPr/>
          </p:nvSpPr>
          <p:spPr>
            <a:xfrm>
              <a:off x="2760617" y="1619794"/>
              <a:ext cx="4572000" cy="4545875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065417" y="2351314"/>
              <a:ext cx="3962400" cy="8969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cim_service</a:t>
              </a:r>
              <a:endParaRPr lang="en-ZA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065417" y="5081451"/>
              <a:ext cx="3962400" cy="8969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cim_persistence</a:t>
              </a:r>
              <a:endParaRPr lang="en-ZA" dirty="0"/>
            </a:p>
          </p:txBody>
        </p:sp>
        <p:sp>
          <p:nvSpPr>
            <p:cNvPr id="7" name="Down Arrow 6"/>
            <p:cNvSpPr/>
            <p:nvPr/>
          </p:nvSpPr>
          <p:spPr>
            <a:xfrm>
              <a:off x="4700451" y="3248297"/>
              <a:ext cx="692332" cy="183315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 smtClean="0"/>
                <a:t>dependency</a:t>
              </a:r>
              <a:endParaRPr lang="en-ZA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760617" y="1651669"/>
              <a:ext cx="16734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Parent pom.xml</a:t>
              </a:r>
              <a:endParaRPr lang="en-ZA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974507" y="2878965"/>
              <a:ext cx="1007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pom.xml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20810" y="5609102"/>
              <a:ext cx="1007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pom.xml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462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the Metrics- service </a:t>
            </a:r>
            <a:r>
              <a:rPr lang="en-US" dirty="0" err="1" smtClean="0"/>
              <a:t>async</a:t>
            </a:r>
            <a:r>
              <a:rPr lang="en-US" dirty="0" smtClean="0"/>
              <a:t> call as an aspect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589" y="2354444"/>
            <a:ext cx="4516176" cy="16427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10589" y="1852749"/>
            <a:ext cx="4514850" cy="339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custom  annotation:</a:t>
            </a:r>
            <a:endParaRPr lang="en-Z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23036"/>
            <a:ext cx="5026615" cy="130733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10589" y="4083402"/>
            <a:ext cx="4514850" cy="339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implementation of the aspect:</a:t>
            </a:r>
            <a:endParaRPr lang="en-ZA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238" y="3757892"/>
            <a:ext cx="7740923" cy="99065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745616" y="3375174"/>
            <a:ext cx="4514850" cy="339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@</a:t>
            </a:r>
            <a:r>
              <a:rPr lang="en-US" dirty="0" err="1" smtClean="0"/>
              <a:t>Metricable</a:t>
            </a:r>
            <a:r>
              <a:rPr lang="en-US" dirty="0" smtClean="0"/>
              <a:t> method in CII- service: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6989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“Pilot” Artefacts</a:t>
            </a:r>
            <a:endParaRPr lang="en-ZA" dirty="0"/>
          </a:p>
        </p:txBody>
      </p:sp>
      <p:grpSp>
        <p:nvGrpSpPr>
          <p:cNvPr id="67" name="Group 66"/>
          <p:cNvGrpSpPr/>
          <p:nvPr/>
        </p:nvGrpSpPr>
        <p:grpSpPr>
          <a:xfrm>
            <a:off x="590685" y="1601254"/>
            <a:ext cx="4848769" cy="5044541"/>
            <a:chOff x="1775052" y="1514169"/>
            <a:chExt cx="4848769" cy="504454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75052" y="3558403"/>
              <a:ext cx="1228725" cy="108585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66396" y="2510789"/>
              <a:ext cx="2247900" cy="92392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66396" y="1514169"/>
              <a:ext cx="2247900" cy="7239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66396" y="3691821"/>
              <a:ext cx="2219325" cy="695325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66396" y="4644253"/>
              <a:ext cx="2219325" cy="695325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66396" y="5596685"/>
              <a:ext cx="2257425" cy="962025"/>
            </a:xfrm>
            <a:prstGeom prst="rect">
              <a:avLst/>
            </a:prstGeom>
          </p:spPr>
        </p:pic>
        <p:cxnSp>
          <p:nvCxnSpPr>
            <p:cNvPr id="54" name="Straight Arrow Connector 53"/>
            <p:cNvCxnSpPr>
              <a:endCxn id="9" idx="1"/>
            </p:cNvCxnSpPr>
            <p:nvPr/>
          </p:nvCxnSpPr>
          <p:spPr>
            <a:xfrm flipV="1">
              <a:off x="2869883" y="1876119"/>
              <a:ext cx="1496513" cy="181570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endCxn id="8" idx="1"/>
            </p:cNvCxnSpPr>
            <p:nvPr/>
          </p:nvCxnSpPr>
          <p:spPr>
            <a:xfrm flipV="1">
              <a:off x="2869883" y="2972752"/>
              <a:ext cx="1496513" cy="90450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endCxn id="10" idx="1"/>
            </p:cNvCxnSpPr>
            <p:nvPr/>
          </p:nvCxnSpPr>
          <p:spPr>
            <a:xfrm flipV="1">
              <a:off x="2869882" y="4039484"/>
              <a:ext cx="1496514" cy="3583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endCxn id="11" idx="1"/>
            </p:cNvCxnSpPr>
            <p:nvPr/>
          </p:nvCxnSpPr>
          <p:spPr>
            <a:xfrm>
              <a:off x="2869882" y="4320557"/>
              <a:ext cx="1496514" cy="671359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endCxn id="12" idx="1"/>
            </p:cNvCxnSpPr>
            <p:nvPr/>
          </p:nvCxnSpPr>
          <p:spPr>
            <a:xfrm>
              <a:off x="2869882" y="4531347"/>
              <a:ext cx="1496514" cy="154635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/>
          <p:cNvSpPr txBox="1"/>
          <p:nvPr/>
        </p:nvSpPr>
        <p:spPr>
          <a:xfrm>
            <a:off x="5773783" y="1171913"/>
            <a:ext cx="59827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 design principles: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 err="1" smtClean="0"/>
              <a:t>Microservices</a:t>
            </a:r>
            <a:r>
              <a:rPr lang="en-US" dirty="0" smtClean="0"/>
              <a:t> are fine-grained and have to be kept “small”;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the standard Spring- components wherever it is possible;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Logging -&gt; LOGBACK (standard for Spring Boot);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Zero Spring configuration in XML. Use annotations instead;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Each </a:t>
            </a:r>
            <a:r>
              <a:rPr lang="en-US" dirty="0" err="1" smtClean="0"/>
              <a:t>Microservice</a:t>
            </a:r>
            <a:r>
              <a:rPr lang="en-US" dirty="0" smtClean="0"/>
              <a:t> is a separate Maven project;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 domestic frameworks (Spring is the only framework has to be used);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Services are maximally isolated from each other; The common classes (preferably – interfaces) have to be stored in Commons (a dedicated Maven project);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database layer based on JPA/Hibernate, the connection pooling is standard for Spring;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 err="1" smtClean="0"/>
              <a:t>Microservices</a:t>
            </a:r>
            <a:r>
              <a:rPr lang="en-US" dirty="0" smtClean="0"/>
              <a:t> are stateless;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JUnits</a:t>
            </a:r>
            <a:r>
              <a:rPr lang="en-US" dirty="0" smtClean="0"/>
              <a:t> are essential (75-80% coverage).</a:t>
            </a:r>
          </a:p>
          <a:p>
            <a:endParaRPr lang="en-US" dirty="0"/>
          </a:p>
          <a:p>
            <a:endParaRPr lang="en-ZA" dirty="0"/>
          </a:p>
        </p:txBody>
      </p:sp>
      <p:sp>
        <p:nvSpPr>
          <p:cNvPr id="3" name="TextBox 2"/>
          <p:cNvSpPr txBox="1"/>
          <p:nvPr/>
        </p:nvSpPr>
        <p:spPr>
          <a:xfrm>
            <a:off x="4733381" y="3004021"/>
            <a:ext cx="936218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+ </a:t>
            </a:r>
            <a:r>
              <a:rPr lang="en-US" b="1" dirty="0" err="1" smtClean="0"/>
              <a:t>async</a:t>
            </a:r>
            <a:r>
              <a:rPr lang="en-US" b="1" dirty="0" smtClean="0"/>
              <a:t> </a:t>
            </a:r>
          </a:p>
          <a:p>
            <a:r>
              <a:rPr lang="en-US" b="1" dirty="0" smtClean="0"/>
              <a:t>version</a:t>
            </a:r>
            <a:endParaRPr lang="en-ZA" b="1" dirty="0"/>
          </a:p>
        </p:txBody>
      </p:sp>
    </p:spTree>
    <p:extLst>
      <p:ext uri="{BB962C8B-B14F-4D97-AF65-F5344CB8AC3E}">
        <p14:creationId xmlns:p14="http://schemas.microsoft.com/office/powerpoint/2010/main" val="309859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Deployment Model</a:t>
            </a:r>
            <a:endParaRPr lang="en-ZA" dirty="0"/>
          </a:p>
        </p:txBody>
      </p:sp>
      <p:sp>
        <p:nvSpPr>
          <p:cNvPr id="4" name="Rectangle 3"/>
          <p:cNvSpPr/>
          <p:nvPr/>
        </p:nvSpPr>
        <p:spPr>
          <a:xfrm>
            <a:off x="2684418" y="2725783"/>
            <a:ext cx="166333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Zookeeper</a:t>
            </a:r>
            <a:endParaRPr lang="en-US" dirty="0" smtClean="0"/>
          </a:p>
          <a:p>
            <a:pPr algn="ctr"/>
            <a:r>
              <a:rPr lang="en-US" dirty="0" smtClean="0"/>
              <a:t>(2181)</a:t>
            </a:r>
            <a:endParaRPr lang="en-ZA" dirty="0"/>
          </a:p>
        </p:txBody>
      </p:sp>
      <p:sp>
        <p:nvSpPr>
          <p:cNvPr id="5" name="Rectangle 4"/>
          <p:cNvSpPr/>
          <p:nvPr/>
        </p:nvSpPr>
        <p:spPr>
          <a:xfrm>
            <a:off x="2684418" y="3734583"/>
            <a:ext cx="166333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Kafka</a:t>
            </a:r>
          </a:p>
          <a:p>
            <a:pPr algn="ctr"/>
            <a:r>
              <a:rPr lang="en-US" dirty="0" smtClean="0"/>
              <a:t>(9092)</a:t>
            </a:r>
            <a:endParaRPr lang="en-ZA" dirty="0"/>
          </a:p>
        </p:txBody>
      </p:sp>
      <p:sp>
        <p:nvSpPr>
          <p:cNvPr id="6" name="Up-Down Arrow 5"/>
          <p:cNvSpPr/>
          <p:nvPr/>
        </p:nvSpPr>
        <p:spPr>
          <a:xfrm>
            <a:off x="3368040" y="3206932"/>
            <a:ext cx="296091" cy="56605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9" name="Group 8"/>
          <p:cNvGrpSpPr/>
          <p:nvPr/>
        </p:nvGrpSpPr>
        <p:grpSpPr>
          <a:xfrm>
            <a:off x="2475412" y="2386149"/>
            <a:ext cx="2081349" cy="2116182"/>
            <a:chOff x="838200" y="2203269"/>
            <a:chExt cx="2081349" cy="2013857"/>
          </a:xfrm>
        </p:grpSpPr>
        <p:sp>
          <p:nvSpPr>
            <p:cNvPr id="7" name="Rectangle 6"/>
            <p:cNvSpPr/>
            <p:nvPr/>
          </p:nvSpPr>
          <p:spPr>
            <a:xfrm>
              <a:off x="838200" y="2220686"/>
              <a:ext cx="2081349" cy="1996440"/>
            </a:xfrm>
            <a:prstGeom prst="rect">
              <a:avLst/>
            </a:prstGeom>
            <a:noFill/>
            <a:ln w="381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38200" y="2203269"/>
              <a:ext cx="11801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Messaging</a:t>
              </a:r>
              <a:endParaRPr lang="en-ZA" dirty="0"/>
            </a:p>
          </p:txBody>
        </p:sp>
      </p:grpSp>
      <p:sp>
        <p:nvSpPr>
          <p:cNvPr id="10" name="Rectangle 9"/>
          <p:cNvSpPr/>
          <p:nvPr/>
        </p:nvSpPr>
        <p:spPr>
          <a:xfrm>
            <a:off x="6241869" y="2386149"/>
            <a:ext cx="166333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Eureka</a:t>
            </a:r>
          </a:p>
          <a:p>
            <a:pPr algn="ctr"/>
            <a:r>
              <a:rPr lang="en-US" dirty="0" smtClean="0"/>
              <a:t>(8761)</a:t>
            </a:r>
            <a:endParaRPr lang="en-ZA" dirty="0"/>
          </a:p>
        </p:txBody>
      </p:sp>
      <p:sp>
        <p:nvSpPr>
          <p:cNvPr id="11" name="Rectangle 10"/>
          <p:cNvSpPr/>
          <p:nvPr/>
        </p:nvSpPr>
        <p:spPr>
          <a:xfrm>
            <a:off x="4757058" y="4959532"/>
            <a:ext cx="166333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Metric Service</a:t>
            </a:r>
          </a:p>
          <a:p>
            <a:pPr algn="ctr"/>
            <a:r>
              <a:rPr lang="en-US" dirty="0" smtClean="0"/>
              <a:t>(8090)</a:t>
            </a:r>
            <a:endParaRPr lang="en-ZA" dirty="0"/>
          </a:p>
        </p:txBody>
      </p:sp>
      <p:sp>
        <p:nvSpPr>
          <p:cNvPr id="12" name="Bent Arrow 11"/>
          <p:cNvSpPr/>
          <p:nvPr/>
        </p:nvSpPr>
        <p:spPr>
          <a:xfrm rot="16200000">
            <a:off x="3481419" y="4058811"/>
            <a:ext cx="1042517" cy="1508760"/>
          </a:xfrm>
          <a:prstGeom prst="bentArrow">
            <a:avLst>
              <a:gd name="adj1" fmla="val 15811"/>
              <a:gd name="adj2" fmla="val 25000"/>
              <a:gd name="adj3" fmla="val 25000"/>
              <a:gd name="adj4" fmla="val 458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905206" y="3812178"/>
            <a:ext cx="166333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CIM Service</a:t>
            </a:r>
          </a:p>
          <a:p>
            <a:pPr algn="ctr"/>
            <a:r>
              <a:rPr lang="en-US" dirty="0" smtClean="0"/>
              <a:t>(8070)</a:t>
            </a:r>
            <a:endParaRPr lang="en-ZA" dirty="0"/>
          </a:p>
        </p:txBody>
      </p:sp>
      <p:sp>
        <p:nvSpPr>
          <p:cNvPr id="14" name="Rectangle 13"/>
          <p:cNvSpPr/>
          <p:nvPr/>
        </p:nvSpPr>
        <p:spPr>
          <a:xfrm>
            <a:off x="7905206" y="4402183"/>
            <a:ext cx="166333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CIM Service</a:t>
            </a:r>
          </a:p>
          <a:p>
            <a:pPr algn="ctr"/>
            <a:r>
              <a:rPr lang="en-US" dirty="0" smtClean="0"/>
              <a:t>(8071)</a:t>
            </a:r>
            <a:endParaRPr lang="en-ZA" dirty="0"/>
          </a:p>
        </p:txBody>
      </p:sp>
      <p:sp>
        <p:nvSpPr>
          <p:cNvPr id="15" name="Bent Arrow 14"/>
          <p:cNvSpPr/>
          <p:nvPr/>
        </p:nvSpPr>
        <p:spPr>
          <a:xfrm rot="16200000">
            <a:off x="6787246" y="3384369"/>
            <a:ext cx="1558833" cy="677090"/>
          </a:xfrm>
          <a:prstGeom prst="bentArrow">
            <a:avLst>
              <a:gd name="adj1" fmla="val 15811"/>
              <a:gd name="adj2" fmla="val 25000"/>
              <a:gd name="adj3" fmla="val 25000"/>
              <a:gd name="adj4" fmla="val 433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67944" y="3812178"/>
            <a:ext cx="166333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CII Service</a:t>
            </a:r>
          </a:p>
          <a:p>
            <a:pPr algn="ctr"/>
            <a:r>
              <a:rPr lang="en-US" dirty="0" smtClean="0"/>
              <a:t>(8100)</a:t>
            </a:r>
            <a:endParaRPr lang="en-ZA" dirty="0"/>
          </a:p>
        </p:txBody>
      </p:sp>
      <p:sp>
        <p:nvSpPr>
          <p:cNvPr id="18" name="Bent Arrow 17"/>
          <p:cNvSpPr/>
          <p:nvPr/>
        </p:nvSpPr>
        <p:spPr>
          <a:xfrm rot="10800000">
            <a:off x="6420395" y="2943497"/>
            <a:ext cx="642259" cy="1249684"/>
          </a:xfrm>
          <a:prstGeom prst="bentArrow">
            <a:avLst>
              <a:gd name="adj1" fmla="val 15811"/>
              <a:gd name="adj2" fmla="val 25000"/>
              <a:gd name="adj3" fmla="val 25000"/>
              <a:gd name="adj4" fmla="val 433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19" name="Up-Down Arrow 18"/>
          <p:cNvSpPr/>
          <p:nvPr/>
        </p:nvSpPr>
        <p:spPr>
          <a:xfrm rot="16200000">
            <a:off x="4408715" y="3804028"/>
            <a:ext cx="296091" cy="56605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TextBox 19"/>
          <p:cNvSpPr txBox="1"/>
          <p:nvPr/>
        </p:nvSpPr>
        <p:spPr>
          <a:xfrm>
            <a:off x="8769536" y="334602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REST</a:t>
            </a:r>
            <a:endParaRPr lang="en-ZA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8780654" y="3416143"/>
            <a:ext cx="0" cy="40151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 rot="5400000">
            <a:off x="8660679" y="3210853"/>
            <a:ext cx="217714" cy="200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4" name="TextBox 23"/>
          <p:cNvSpPr txBox="1"/>
          <p:nvPr/>
        </p:nvSpPr>
        <p:spPr>
          <a:xfrm>
            <a:off x="5618590" y="338367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SOAP</a:t>
            </a:r>
            <a:endParaRPr lang="en-ZA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5604667" y="3412943"/>
            <a:ext cx="0" cy="40151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 rot="5400000">
            <a:off x="5484692" y="3207653"/>
            <a:ext cx="217714" cy="200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8691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2025</TotalTime>
  <Words>562</Words>
  <Application>Microsoft Office PowerPoint</Application>
  <PresentationFormat>Widescreen</PresentationFormat>
  <Paragraphs>166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Microservices with Spring Cloud</vt:lpstr>
      <vt:lpstr>The minutes from the previous discussion </vt:lpstr>
      <vt:lpstr>The Microservices Technological Stack  The initiative name: Spring Cloud &amp; Microservices</vt:lpstr>
      <vt:lpstr>CII/CIM/Metrics (the current implementation)</vt:lpstr>
      <vt:lpstr>CII/CIM/Metrics (Microservices implementation)</vt:lpstr>
      <vt:lpstr>Multilayer Spring Application </vt:lpstr>
      <vt:lpstr>Implementing the Metrics- service async call as an aspect</vt:lpstr>
      <vt:lpstr>The “Pilot” Artefacts</vt:lpstr>
      <vt:lpstr>The Deployment Model</vt:lpstr>
      <vt:lpstr>The Integration Patterns</vt:lpstr>
      <vt:lpstr>Not included into the concept</vt:lpstr>
      <vt:lpstr>Not included into the concept (continued)</vt:lpstr>
      <vt:lpstr>The Implementation Model</vt:lpstr>
      <vt:lpstr>The Implementation Model</vt:lpstr>
      <vt:lpstr>The implementation of the parallel model</vt:lpstr>
      <vt:lpstr>Concerns/Risks</vt:lpstr>
      <vt:lpstr>The Source Code in Git- repository</vt:lpstr>
    </vt:vector>
  </TitlesOfParts>
  <Company>Sanlam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 Nazarov (SPF)</dc:creator>
  <cp:lastModifiedBy>Anton Nazarov (SPF)</cp:lastModifiedBy>
  <cp:revision>106</cp:revision>
  <dcterms:created xsi:type="dcterms:W3CDTF">2019-07-30T11:44:30Z</dcterms:created>
  <dcterms:modified xsi:type="dcterms:W3CDTF">2019-08-02T08:55:22Z</dcterms:modified>
</cp:coreProperties>
</file>