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E2AC00"/>
    <a:srgbClr val="68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BB877-A223-435B-BD2E-958FC45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498ACB-EE20-4E8B-BF2C-801A1B2FF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C4C9A-523B-4F1F-BA91-A478BB90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C6E2C-DC1C-482E-95DF-9358FCE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B2EA0-75D4-4CD4-B8FE-9C54F59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5A7C4-0258-4299-B175-4D8F5537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C4BF9D-7F62-4400-BAB7-ED70D547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92341-DD9D-4141-9A82-8A04A37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B876D-7BB6-42E7-B4F4-1E665C4A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F88BC-9551-4D62-9B53-85B09E1B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970C67-B372-4E6E-9A0E-90BCA6D01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A0B2FF-5BC2-4FCA-AA10-A7BB9044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D66A4-4B69-4BDA-BB68-C668D24B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4B32C-FC91-4E05-87DA-3364B6BA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346A-0BCE-4557-8C02-973B3F71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3D1EA-12FA-451D-A0DC-CD882C89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2480F-85AE-4E67-BD01-43B53AEF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EC963-D077-4987-AF2E-9B1D1BBE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4074F-2E81-4E1E-A2FB-9176DE91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EEDA1-7754-4781-B2AC-8EB1AB14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8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06D63-299C-4908-A601-9DA4B7D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6B112-9143-4E39-BEB6-98E20530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92E0D-3DA9-47D1-9D93-F41C827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5021DA-91CB-4110-A679-72562A0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7D6BF-E5BD-4E83-BDC0-551B15D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F3CDE-B416-4ECF-94D8-366E947A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96826-4E68-4595-A0DE-BBABA610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F4F71-4E7C-4F14-9850-AB704A7E5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7F25F-1CBC-4841-A619-B0AA04A2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40EC45-2A21-4253-935D-449231DE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86BF5F-625F-43E9-AA03-775A63F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E8C8B-674E-49B5-A07D-10F32D18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55DBA-6DD1-4935-8C52-DCF8CC06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3B4317-6790-485F-B15E-76CE320C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19570-D98A-4773-B018-14843C6F0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A2616E-F2B6-4752-BA04-F4528A77C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12E6B4-4E79-4807-8884-A6F2A9BC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05202F-8B1D-4862-AB2C-C5FA2DE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6AAF42-E07C-44E8-81B3-BF8CC441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D1C98-9105-46E8-A2F1-48659157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A05640-B8E5-4E00-A3A8-BF1FE455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C00630-38ED-4BC6-96ED-D071C86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856B95-3A7B-4C9E-B962-D19C9AD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35DCE-2BA4-4283-91E5-747E4EF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C833C6-61AF-444E-8D86-74D0D0F1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2F5577-302B-4476-A529-5E1CC288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0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2F218-67C6-4DC0-BB37-CF8DC05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CD9FE-CD3E-4D6C-813F-C095CDCC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E66E6C-EB09-4B4D-AD71-FCC67CB9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FF98E2-8C2A-4EF7-B1B0-431BA6C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06149-2B16-4DE0-AD83-FDB8F660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C4D78-F298-4AF7-83A5-3EB52D87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B09F4-F296-44A0-9E3F-D1ED23F3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19E4C2-1DE0-4F24-9291-54E04EEB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A61E08-0C57-4D94-9544-39418D67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098D14-B94D-4EDC-9C79-4CC8DF8E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4709B-ADE8-43A6-B5AE-3606DBD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060A0F-8072-4378-B726-17A4F46A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3359-00EC-4D38-A731-5BE0D147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BE846-A4A8-477A-A70D-155F509F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43A82-2416-4FBF-9E96-E763E247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AC14E-BA20-497E-87CD-1411FD429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8791A-C904-4DE3-8225-9F4FA686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709B48A-FBA1-4D37-8533-43132B717DEC}"/>
              </a:ext>
            </a:extLst>
          </p:cNvPr>
          <p:cNvSpPr/>
          <p:nvPr/>
        </p:nvSpPr>
        <p:spPr>
          <a:xfrm rot="18695582">
            <a:off x="8073314" y="-169107"/>
            <a:ext cx="6529641" cy="6529641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568CE-27E4-400E-B9E1-305493D5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09" y="1493141"/>
            <a:ext cx="9144000" cy="1052319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>
                <a:latin typeface="Montserrat" pitchFamily="2" charset="-52"/>
              </a:rPr>
              <a:t>Итоговый проект</a:t>
            </a:r>
            <a:br>
              <a:rPr lang="ru-RU" b="1" dirty="0">
                <a:latin typeface="Montserrat" pitchFamily="2" charset="-52"/>
              </a:rPr>
            </a:br>
            <a:r>
              <a:rPr lang="ru-RU" sz="1800" b="1" dirty="0">
                <a:latin typeface="Montserrat" pitchFamily="2" charset="-52"/>
              </a:rPr>
              <a:t>по дисциплине информатика</a:t>
            </a:r>
            <a:endParaRPr lang="ru-RU" sz="7300" b="1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6B890-0454-49C5-B57A-BF826C3CF15A}"/>
              </a:ext>
            </a:extLst>
          </p:cNvPr>
          <p:cNvSpPr txBox="1"/>
          <p:nvPr/>
        </p:nvSpPr>
        <p:spPr>
          <a:xfrm>
            <a:off x="178209" y="2521009"/>
            <a:ext cx="11033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Montserrat" pitchFamily="2" charset="-52"/>
              </a:rPr>
              <a:t>Python manager</a:t>
            </a:r>
            <a:endParaRPr lang="ru-RU" sz="8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69AB02-F7B0-434D-B01D-91B03F9782A6}"/>
              </a:ext>
            </a:extLst>
          </p:cNvPr>
          <p:cNvSpPr/>
          <p:nvPr/>
        </p:nvSpPr>
        <p:spPr>
          <a:xfrm>
            <a:off x="1647825" y="-555478"/>
            <a:ext cx="1787586" cy="457173"/>
          </a:xfrm>
          <a:prstGeom prst="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rgbClr val="684F00"/>
                </a:solidFill>
              </a:rPr>
              <a:t>Основной цвет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926807-307E-414D-9D93-7C44C5658C15}"/>
              </a:ext>
            </a:extLst>
          </p:cNvPr>
          <p:cNvSpPr/>
          <p:nvPr/>
        </p:nvSpPr>
        <p:spPr>
          <a:xfrm>
            <a:off x="3604904" y="-555479"/>
            <a:ext cx="2491096" cy="457173"/>
          </a:xfrm>
          <a:prstGeom prst="rect">
            <a:avLst/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Дополнительный цвет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C7E002-B3FA-484F-9779-FE436903A429}"/>
              </a:ext>
            </a:extLst>
          </p:cNvPr>
          <p:cNvSpPr/>
          <p:nvPr/>
        </p:nvSpPr>
        <p:spPr>
          <a:xfrm>
            <a:off x="6348106" y="-565450"/>
            <a:ext cx="2129321" cy="4571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Контрастный цвет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2A64A-E445-4394-9A41-6AC02B246116}"/>
              </a:ext>
            </a:extLst>
          </p:cNvPr>
          <p:cNvSpPr txBox="1"/>
          <p:nvPr/>
        </p:nvSpPr>
        <p:spPr>
          <a:xfrm>
            <a:off x="68367" y="6425860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Орлов Антон ИЭ-73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EFC7F-B9C0-46CA-8878-4EAC430EA5A6}"/>
              </a:ext>
            </a:extLst>
          </p:cNvPr>
          <p:cNvSpPr txBox="1"/>
          <p:nvPr/>
        </p:nvSpPr>
        <p:spPr>
          <a:xfrm>
            <a:off x="11491924" y="5724525"/>
            <a:ext cx="486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54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B19E3AF-6194-4E17-9078-11A6E702321A}"/>
              </a:ext>
            </a:extLst>
          </p:cNvPr>
          <p:cNvSpPr/>
          <p:nvPr/>
        </p:nvSpPr>
        <p:spPr>
          <a:xfrm>
            <a:off x="288446" y="1664098"/>
            <a:ext cx="5378929" cy="4383836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DC9A78B-12F8-4EFC-8B1A-C9DB4E3815AB}"/>
              </a:ext>
            </a:extLst>
          </p:cNvPr>
          <p:cNvSpPr/>
          <p:nvPr/>
        </p:nvSpPr>
        <p:spPr>
          <a:xfrm rot="18695582">
            <a:off x="8073314" y="-169107"/>
            <a:ext cx="6529641" cy="6529641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72391-266D-45C0-9D1A-FC77CFA0F8E5}"/>
              </a:ext>
            </a:extLst>
          </p:cNvPr>
          <p:cNvSpPr txBox="1"/>
          <p:nvPr/>
        </p:nvSpPr>
        <p:spPr>
          <a:xfrm>
            <a:off x="811110" y="7019925"/>
            <a:ext cx="98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Основной целью проекта является помощь при работе с большими базами данных о сотрудниках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288B2-065F-4E63-8C38-EA8CF5423F20}"/>
              </a:ext>
            </a:extLst>
          </p:cNvPr>
          <p:cNvSpPr txBox="1"/>
          <p:nvPr/>
        </p:nvSpPr>
        <p:spPr>
          <a:xfrm>
            <a:off x="11491924" y="5724525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C1E0F-A59D-4FD1-B792-BFA7F06B412F}"/>
              </a:ext>
            </a:extLst>
          </p:cNvPr>
          <p:cNvSpPr txBox="1"/>
          <p:nvPr/>
        </p:nvSpPr>
        <p:spPr>
          <a:xfrm>
            <a:off x="7305676" y="2695575"/>
            <a:ext cx="473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>
                <a:latin typeface="Montserrat" pitchFamily="2" charset="-52"/>
              </a:rPr>
              <a:t>Основная проблема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C8C92-50E3-4017-8200-AC7965C6D148}"/>
              </a:ext>
            </a:extLst>
          </p:cNvPr>
          <p:cNvSpPr txBox="1"/>
          <p:nvPr/>
        </p:nvSpPr>
        <p:spPr>
          <a:xfrm>
            <a:off x="7486651" y="3278382"/>
            <a:ext cx="455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latin typeface="Montserrat" pitchFamily="2" charset="-52"/>
              </a:rPr>
              <a:t>- Сложность работы с большими базами данных сотрудников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7FE1F-6D96-4100-896D-9D9A7ABC8198}"/>
              </a:ext>
            </a:extLst>
          </p:cNvPr>
          <p:cNvSpPr txBox="1"/>
          <p:nvPr/>
        </p:nvSpPr>
        <p:spPr>
          <a:xfrm>
            <a:off x="0" y="0"/>
            <a:ext cx="370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Анализ информации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0DE4-422B-406F-AE83-D2C254EA5165}"/>
              </a:ext>
            </a:extLst>
          </p:cNvPr>
          <p:cNvSpPr txBox="1"/>
          <p:nvPr/>
        </p:nvSpPr>
        <p:spPr>
          <a:xfrm>
            <a:off x="1174081" y="1592202"/>
            <a:ext cx="4459875" cy="489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>
                <a:latin typeface="Montserrat" pitchFamily="2" charset="-52"/>
              </a:rPr>
              <a:t>MySQL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effectLst/>
                <a:latin typeface="Montserrat" pitchFamily="2" charset="-52"/>
              </a:rPr>
              <a:t>Microsoft SQL Server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latin typeface="Montserrat" pitchFamily="2" charset="-52"/>
              </a:rPr>
              <a:t>Microsoft Excel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effectLst/>
                <a:latin typeface="Montserrat" pitchFamily="2" charset="-52"/>
              </a:rPr>
              <a:t>Microsoft Access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effectLst/>
                <a:latin typeface="Montserrat" pitchFamily="2" charset="-52"/>
              </a:rPr>
              <a:t>SQLite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solidFill>
                  <a:srgbClr val="222222"/>
                </a:solidFill>
                <a:effectLst/>
                <a:latin typeface="Montserrat" pitchFamily="2" charset="-52"/>
              </a:rPr>
              <a:t>MongoDB</a:t>
            </a:r>
          </a:p>
          <a:p>
            <a:pPr algn="r">
              <a:lnSpc>
                <a:spcPct val="150000"/>
              </a:lnSpc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2704B-B0FA-4275-B82B-2DE080F1AE8E}"/>
              </a:ext>
            </a:extLst>
          </p:cNvPr>
          <p:cNvSpPr txBox="1"/>
          <p:nvPr/>
        </p:nvSpPr>
        <p:spPr>
          <a:xfrm>
            <a:off x="415415" y="1053111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Montserrat" pitchFamily="2" charset="-52"/>
              </a:rPr>
              <a:t>Аналоги</a:t>
            </a:r>
            <a:r>
              <a:rPr lang="en-US" sz="4000" b="1" dirty="0">
                <a:latin typeface="Montserrat" pitchFamily="2" charset="-52"/>
              </a:rPr>
              <a:t>:</a:t>
            </a:r>
            <a:endParaRPr lang="ru-RU" sz="4000" b="1" dirty="0">
              <a:latin typeface="Montserrat" pitchFamily="2" charset="-52"/>
            </a:endParaRPr>
          </a:p>
        </p:txBody>
      </p:sp>
      <p:pic>
        <p:nvPicPr>
          <p:cNvPr id="1026" name="Picture 2" descr="Microsoft Access — Википедия">
            <a:extLst>
              <a:ext uri="{FF2B5EF4-FFF2-40B4-BE49-F238E27FC236}">
                <a16:creationId xmlns:a16="http://schemas.microsoft.com/office/drawing/2014/main" id="{21510569-E347-4515-8E05-DCFAE0F0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0" y="3912213"/>
            <a:ext cx="713367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DAF6ED-9435-46B1-9524-65C9936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7" y="3160285"/>
            <a:ext cx="684360" cy="6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98EE73C-8943-4837-A106-F73E6B16C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93" y="2410744"/>
            <a:ext cx="1013513" cy="646216"/>
          </a:xfrm>
          <a:prstGeom prst="rect">
            <a:avLst/>
          </a:prstGeom>
        </p:spPr>
      </p:pic>
      <p:pic>
        <p:nvPicPr>
          <p:cNvPr id="1042" name="Picture 18" descr="MySQL — Википедия">
            <a:extLst>
              <a:ext uri="{FF2B5EF4-FFF2-40B4-BE49-F238E27FC236}">
                <a16:creationId xmlns:a16="http://schemas.microsoft.com/office/drawing/2014/main" id="{7338F69E-3F2E-40CD-BC69-1C7AD169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0" y="1801460"/>
            <a:ext cx="692259" cy="47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Qlite стоит ли использовать в web-разработке?">
            <a:extLst>
              <a:ext uri="{FF2B5EF4-FFF2-40B4-BE49-F238E27FC236}">
                <a16:creationId xmlns:a16="http://schemas.microsoft.com/office/drawing/2014/main" id="{3004DA98-EF23-4CC2-8FDC-1F06EBD9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5" y="4666812"/>
            <a:ext cx="933450" cy="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at is MongoDB? NoSQL database explained in an easy way.">
            <a:extLst>
              <a:ext uri="{FF2B5EF4-FFF2-40B4-BE49-F238E27FC236}">
                <a16:creationId xmlns:a16="http://schemas.microsoft.com/office/drawing/2014/main" id="{1F89ABA0-30B2-4B1F-9A00-AF7D3EEB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5" y="5353180"/>
            <a:ext cx="451584" cy="6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D7811718-DF3B-40C9-B5E3-39F0A90E5B80}"/>
              </a:ext>
            </a:extLst>
          </p:cNvPr>
          <p:cNvSpPr/>
          <p:nvPr/>
        </p:nvSpPr>
        <p:spPr>
          <a:xfrm>
            <a:off x="288446" y="2410745"/>
            <a:ext cx="5378929" cy="3637188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743322B-72A5-41C0-A46E-A4F92EC26262}"/>
              </a:ext>
            </a:extLst>
          </p:cNvPr>
          <p:cNvSpPr/>
          <p:nvPr/>
        </p:nvSpPr>
        <p:spPr>
          <a:xfrm>
            <a:off x="288446" y="3091924"/>
            <a:ext cx="5378929" cy="2956009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AC55F0E3-CE7B-4551-BD9A-54F4E03E0456}"/>
              </a:ext>
            </a:extLst>
          </p:cNvPr>
          <p:cNvSpPr/>
          <p:nvPr/>
        </p:nvSpPr>
        <p:spPr>
          <a:xfrm>
            <a:off x="288446" y="3838573"/>
            <a:ext cx="5378929" cy="2209360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47FA083F-2C22-4515-B4FE-6D285837493E}"/>
              </a:ext>
            </a:extLst>
          </p:cNvPr>
          <p:cNvSpPr/>
          <p:nvPr/>
        </p:nvSpPr>
        <p:spPr>
          <a:xfrm>
            <a:off x="288446" y="4678657"/>
            <a:ext cx="5378929" cy="1369276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49B05F7-260F-4F30-A2C1-C0C3BC354824}"/>
              </a:ext>
            </a:extLst>
          </p:cNvPr>
          <p:cNvSpPr/>
          <p:nvPr/>
        </p:nvSpPr>
        <p:spPr>
          <a:xfrm>
            <a:off x="288446" y="5265799"/>
            <a:ext cx="5378929" cy="782134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5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4BCA98C1-4BCD-4430-AE7D-399D6E46923B}"/>
              </a:ext>
            </a:extLst>
          </p:cNvPr>
          <p:cNvSpPr/>
          <p:nvPr/>
        </p:nvSpPr>
        <p:spPr>
          <a:xfrm rot="18695582">
            <a:off x="10913360" y="5363035"/>
            <a:ext cx="2231085" cy="2231085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39173-7028-4C99-9E6F-A21151CBCFF4}"/>
              </a:ext>
            </a:extLst>
          </p:cNvPr>
          <p:cNvSpPr txBox="1"/>
          <p:nvPr/>
        </p:nvSpPr>
        <p:spPr>
          <a:xfrm>
            <a:off x="0" y="0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Предлагаемое 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F5FC8-B32F-4E75-8F58-B7BE404A1C53}"/>
              </a:ext>
            </a:extLst>
          </p:cNvPr>
          <p:cNvSpPr txBox="1"/>
          <p:nvPr/>
        </p:nvSpPr>
        <p:spPr>
          <a:xfrm>
            <a:off x="11491924" y="5724525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3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524FB51-0DC9-4818-87AB-22374D47CEF4}"/>
              </a:ext>
            </a:extLst>
          </p:cNvPr>
          <p:cNvGrpSpPr/>
          <p:nvPr/>
        </p:nvGrpSpPr>
        <p:grpSpPr>
          <a:xfrm>
            <a:off x="61760" y="3695224"/>
            <a:ext cx="2688071" cy="3044964"/>
            <a:chOff x="5445385" y="1083470"/>
            <a:chExt cx="2688071" cy="304496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826E9F1-67D8-492D-B321-033C8B7BA338}"/>
                </a:ext>
              </a:extLst>
            </p:cNvPr>
            <p:cNvGrpSpPr/>
            <p:nvPr/>
          </p:nvGrpSpPr>
          <p:grpSpPr>
            <a:xfrm>
              <a:off x="5503546" y="1083470"/>
              <a:ext cx="2571750" cy="2571750"/>
              <a:chOff x="5236846" y="2256950"/>
              <a:chExt cx="2571750" cy="257175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D57CBB84-1BDC-40EF-8718-9F7989B2F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6846" y="2256950"/>
                <a:ext cx="2571750" cy="2571750"/>
              </a:xfrm>
              <a:prstGeom prst="rect">
                <a:avLst/>
              </a:prstGeom>
            </p:spPr>
          </p:pic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67CA972-BBAE-4F6C-8239-54A4EB402ED4}"/>
                  </a:ext>
                </a:extLst>
              </p:cNvPr>
              <p:cNvSpPr/>
              <p:nvPr/>
            </p:nvSpPr>
            <p:spPr>
              <a:xfrm>
                <a:off x="5303521" y="2306956"/>
                <a:ext cx="2438400" cy="2471738"/>
              </a:xfrm>
              <a:prstGeom prst="roundRect">
                <a:avLst>
                  <a:gd name="adj" fmla="val 703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C34C8-FE31-4340-96C6-88AC3B54EAE7}"/>
                </a:ext>
              </a:extLst>
            </p:cNvPr>
            <p:cNvSpPr txBox="1"/>
            <p:nvPr/>
          </p:nvSpPr>
          <p:spPr>
            <a:xfrm>
              <a:off x="5445385" y="3605214"/>
              <a:ext cx="268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itchFamily="2" charset="-52"/>
                </a:rPr>
                <a:t>QR</a:t>
              </a:r>
              <a:r>
                <a:rPr lang="ru-RU" sz="1400" dirty="0">
                  <a:latin typeface="Montserrat" pitchFamily="2" charset="-52"/>
                </a:rPr>
                <a:t>-код на</a:t>
              </a:r>
              <a:r>
                <a:rPr lang="en-US" sz="1400" dirty="0">
                  <a:latin typeface="Montserrat" pitchFamily="2" charset="-52"/>
                </a:rPr>
                <a:t> </a:t>
              </a:r>
              <a:r>
                <a:rPr lang="en-US" sz="1400" dirty="0" err="1">
                  <a:latin typeface="Montserrat" pitchFamily="2" charset="-52"/>
                </a:rPr>
                <a:t>Github</a:t>
              </a:r>
              <a:r>
                <a:rPr lang="en-US" sz="1400" dirty="0">
                  <a:latin typeface="Montserrat" pitchFamily="2" charset="-52"/>
                </a:rPr>
                <a:t> </a:t>
              </a:r>
              <a:r>
                <a:rPr lang="ru-RU" sz="1400" dirty="0">
                  <a:latin typeface="Montserrat" pitchFamily="2" charset="-52"/>
                </a:rPr>
                <a:t>приложения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FE93EFD-F475-415B-A56B-96D70A655949}"/>
              </a:ext>
            </a:extLst>
          </p:cNvPr>
          <p:cNvSpPr txBox="1"/>
          <p:nvPr/>
        </p:nvSpPr>
        <p:spPr>
          <a:xfrm>
            <a:off x="61760" y="1241762"/>
            <a:ext cx="361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– Облегчение работы с большими базами данных сотрудников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0CF76D6-9C58-43FB-9761-4D4C39FC30FF}"/>
              </a:ext>
            </a:extLst>
          </p:cNvPr>
          <p:cNvGrpSpPr/>
          <p:nvPr/>
        </p:nvGrpSpPr>
        <p:grpSpPr>
          <a:xfrm>
            <a:off x="3060503" y="662855"/>
            <a:ext cx="7602336" cy="5132728"/>
            <a:chOff x="3752897" y="695147"/>
            <a:chExt cx="7605950" cy="513516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4A0745-0F81-4926-880A-426CCF27D95E}"/>
                </a:ext>
              </a:extLst>
            </p:cNvPr>
            <p:cNvSpPr txBox="1"/>
            <p:nvPr/>
          </p:nvSpPr>
          <p:spPr>
            <a:xfrm>
              <a:off x="3979762" y="3532318"/>
              <a:ext cx="1891568" cy="4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Montserrat" pitchFamily="2" charset="-52"/>
                </a:rPr>
                <a:t>Ввод и вывод информации</a:t>
              </a: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9DFB3643-B325-40D1-AD2B-2B45509BA814}"/>
                </a:ext>
              </a:extLst>
            </p:cNvPr>
            <p:cNvGrpSpPr/>
            <p:nvPr/>
          </p:nvGrpSpPr>
          <p:grpSpPr>
            <a:xfrm>
              <a:off x="3752897" y="695147"/>
              <a:ext cx="7605950" cy="5135169"/>
              <a:chOff x="3752897" y="695147"/>
              <a:chExt cx="7605950" cy="51351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71A69C-3D87-44ED-ADA3-0F737140EB9F}"/>
                  </a:ext>
                </a:extLst>
              </p:cNvPr>
              <p:cNvSpPr txBox="1"/>
              <p:nvPr/>
            </p:nvSpPr>
            <p:spPr>
              <a:xfrm>
                <a:off x="5484241" y="695147"/>
                <a:ext cx="3525396" cy="523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800" b="1" dirty="0">
                    <a:latin typeface="Montserrat" pitchFamily="2" charset="-52"/>
                  </a:rPr>
                  <a:t>Принцип работы</a:t>
                </a:r>
              </a:p>
            </p:txBody>
          </p:sp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CC1AAE67-E501-4C16-9DCB-4C808CB83964}"/>
                  </a:ext>
                </a:extLst>
              </p:cNvPr>
              <p:cNvGrpSpPr/>
              <p:nvPr/>
            </p:nvGrpSpPr>
            <p:grpSpPr>
              <a:xfrm>
                <a:off x="3752897" y="4677549"/>
                <a:ext cx="2205146" cy="1152767"/>
                <a:chOff x="4110920" y="4138196"/>
                <a:chExt cx="2205146" cy="1152767"/>
              </a:xfrm>
            </p:grpSpPr>
            <p:sp>
              <p:nvSpPr>
                <p:cNvPr id="24" name="Прямоугольник: скругленные углы 23">
                  <a:extLst>
                    <a:ext uri="{FF2B5EF4-FFF2-40B4-BE49-F238E27FC236}">
                      <a16:creationId xmlns:a16="http://schemas.microsoft.com/office/drawing/2014/main" id="{EF454E72-523B-45FC-823A-891D66F52FB5}"/>
                    </a:ext>
                  </a:extLst>
                </p:cNvPr>
                <p:cNvSpPr/>
                <p:nvPr/>
              </p:nvSpPr>
              <p:spPr>
                <a:xfrm>
                  <a:off x="4159303" y="4138196"/>
                  <a:ext cx="2003372" cy="661749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view.py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C67172-306D-4B82-A80D-5CB3CB04224D}"/>
                    </a:ext>
                  </a:extLst>
                </p:cNvPr>
                <p:cNvSpPr txBox="1"/>
                <p:nvPr/>
              </p:nvSpPr>
              <p:spPr>
                <a:xfrm>
                  <a:off x="4110920" y="4767494"/>
                  <a:ext cx="2205146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общение с пользователем</a:t>
                  </a:r>
                </a:p>
              </p:txBody>
            </p:sp>
          </p:grpSp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2B0334B5-2099-4CBB-A762-8043393C8D00}"/>
                  </a:ext>
                </a:extLst>
              </p:cNvPr>
              <p:cNvGrpSpPr/>
              <p:nvPr/>
            </p:nvGrpSpPr>
            <p:grpSpPr>
              <a:xfrm>
                <a:off x="6089413" y="1366190"/>
                <a:ext cx="2205146" cy="1175217"/>
                <a:chOff x="6565184" y="4319350"/>
                <a:chExt cx="2205146" cy="1175217"/>
              </a:xfrm>
            </p:grpSpPr>
            <p:sp>
              <p:nvSpPr>
                <p:cNvPr id="26" name="Прямоугольник: скругленные углы 25">
                  <a:extLst>
                    <a:ext uri="{FF2B5EF4-FFF2-40B4-BE49-F238E27FC236}">
                      <a16:creationId xmlns:a16="http://schemas.microsoft.com/office/drawing/2014/main" id="{6F9105BD-0B5A-4056-9269-5AE092115557}"/>
                    </a:ext>
                  </a:extLst>
                </p:cNvPr>
                <p:cNvSpPr/>
                <p:nvPr/>
              </p:nvSpPr>
              <p:spPr>
                <a:xfrm>
                  <a:off x="6619875" y="4319350"/>
                  <a:ext cx="2095764" cy="661749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setup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3EF8A6B-C426-4999-869F-2073CE5BAD52}"/>
                    </a:ext>
                  </a:extLst>
                </p:cNvPr>
                <p:cNvSpPr txBox="1"/>
                <p:nvPr/>
              </p:nvSpPr>
              <p:spPr>
                <a:xfrm>
                  <a:off x="6565184" y="4971098"/>
                  <a:ext cx="2205146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запуск всей программы</a:t>
                  </a:r>
                </a:p>
              </p:txBody>
            </p:sp>
          </p:grpSp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DF964648-AB53-4A71-9D9D-FAAFC88B5C1C}"/>
                  </a:ext>
                </a:extLst>
              </p:cNvPr>
              <p:cNvGrpSpPr/>
              <p:nvPr/>
            </p:nvGrpSpPr>
            <p:grpSpPr>
              <a:xfrm>
                <a:off x="8498463" y="4655254"/>
                <a:ext cx="2520389" cy="1159026"/>
                <a:chOff x="3080879" y="2232423"/>
                <a:chExt cx="2520389" cy="1159026"/>
              </a:xfrm>
            </p:grpSpPr>
            <p:sp>
              <p:nvSpPr>
                <p:cNvPr id="20" name="Прямоугольник: скругленные углы 19">
                  <a:extLst>
                    <a:ext uri="{FF2B5EF4-FFF2-40B4-BE49-F238E27FC236}">
                      <a16:creationId xmlns:a16="http://schemas.microsoft.com/office/drawing/2014/main" id="{78C4C731-DB7A-42A9-B9B8-11EEACF75319}"/>
                    </a:ext>
                  </a:extLst>
                </p:cNvPr>
                <p:cNvSpPr/>
                <p:nvPr/>
              </p:nvSpPr>
              <p:spPr>
                <a:xfrm>
                  <a:off x="3161736" y="2232423"/>
                  <a:ext cx="2280050" cy="661749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model</a:t>
                  </a:r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.</a:t>
                  </a:r>
                  <a:r>
                    <a:rPr lang="en-US" sz="2000" dirty="0" err="1">
                      <a:solidFill>
                        <a:srgbClr val="E2AC00"/>
                      </a:solidFill>
                      <a:latin typeface="Montserrat" pitchFamily="2" charset="-52"/>
                    </a:rPr>
                    <a:t>py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B35F47C-429A-442D-A800-69C7A59CD1D1}"/>
                    </a:ext>
                  </a:extLst>
                </p:cNvPr>
                <p:cNvSpPr txBox="1"/>
                <p:nvPr/>
              </p:nvSpPr>
              <p:spPr>
                <a:xfrm>
                  <a:off x="3080879" y="2867980"/>
                  <a:ext cx="2520389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подсчет, выполнение команд</a:t>
                  </a:r>
                </a:p>
              </p:txBody>
            </p: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EC183F50-FE81-409C-97D5-E5237800D779}"/>
                  </a:ext>
                </a:extLst>
              </p:cNvPr>
              <p:cNvGrpSpPr/>
              <p:nvPr/>
            </p:nvGrpSpPr>
            <p:grpSpPr>
              <a:xfrm>
                <a:off x="5804653" y="3130853"/>
                <a:ext cx="2841344" cy="1229003"/>
                <a:chOff x="6095999" y="1565255"/>
                <a:chExt cx="2841344" cy="1229003"/>
              </a:xfrm>
            </p:grpSpPr>
            <p:sp>
              <p:nvSpPr>
                <p:cNvPr id="25" name="Прямоугольник: скругленные углы 24">
                  <a:extLst>
                    <a:ext uri="{FF2B5EF4-FFF2-40B4-BE49-F238E27FC236}">
                      <a16:creationId xmlns:a16="http://schemas.microsoft.com/office/drawing/2014/main" id="{2C4FF682-9127-4DB5-8497-F3E38BE7BD37}"/>
                    </a:ext>
                  </a:extLst>
                </p:cNvPr>
                <p:cNvSpPr/>
                <p:nvPr/>
              </p:nvSpPr>
              <p:spPr>
                <a:xfrm>
                  <a:off x="6162675" y="1565255"/>
                  <a:ext cx="2774668" cy="661748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controller.py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D39E606-D38A-43E4-99E0-432510241D87}"/>
                    </a:ext>
                  </a:extLst>
                </p:cNvPr>
                <p:cNvSpPr txBox="1"/>
                <p:nvPr/>
              </p:nvSpPr>
              <p:spPr>
                <a:xfrm>
                  <a:off x="6095999" y="2270789"/>
                  <a:ext cx="2774667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соединение файлов </a:t>
                  </a:r>
                  <a:r>
                    <a:rPr lang="en-US" sz="1400" dirty="0">
                      <a:latin typeface="Montserrat" pitchFamily="2" charset="-52"/>
                    </a:rPr>
                    <a:t>model</a:t>
                  </a:r>
                  <a:r>
                    <a:rPr lang="ru-RU" sz="1400" dirty="0">
                      <a:latin typeface="Montserrat" pitchFamily="2" charset="-52"/>
                    </a:rPr>
                    <a:t> и </a:t>
                  </a:r>
                  <a:r>
                    <a:rPr lang="en-US" sz="1400" dirty="0">
                      <a:latin typeface="Montserrat" pitchFamily="2" charset="-52"/>
                    </a:rPr>
                    <a:t>view</a:t>
                  </a:r>
                  <a:endParaRPr lang="ru-RU" sz="1400" dirty="0">
                    <a:latin typeface="Montserrat" pitchFamily="2" charset="-52"/>
                  </a:endParaRPr>
                </a:p>
              </p:txBody>
            </p:sp>
          </p:grpSp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71223EDB-0706-4E67-8DB4-CBD197CE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6939" y="2652713"/>
                <a:ext cx="0" cy="309562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167EAF8-076D-4B34-93FD-0CFCEDF980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1120" y="3792602"/>
                <a:ext cx="572829" cy="634618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0051F1EC-E0B5-42B5-85DF-7951D1387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5470" y="3512482"/>
                <a:ext cx="868479" cy="914738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174FE058-07A1-4AC7-8CFE-58F289BB4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4126" y="3512482"/>
                <a:ext cx="937767" cy="914738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691145E-5AC7-43C0-9BAC-14FBEBE88AE1}"/>
                  </a:ext>
                </a:extLst>
              </p:cNvPr>
              <p:cNvSpPr txBox="1"/>
              <p:nvPr/>
            </p:nvSpPr>
            <p:spPr>
              <a:xfrm>
                <a:off x="7290080" y="2640062"/>
                <a:ext cx="1719557" cy="27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>
                    <a:latin typeface="Montserrat" pitchFamily="2" charset="-52"/>
                  </a:rPr>
                  <a:t>Запуск программы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E93C8F-446F-41C8-9946-56ECEB61981E}"/>
                  </a:ext>
                </a:extLst>
              </p:cNvPr>
              <p:cNvSpPr txBox="1"/>
              <p:nvPr/>
            </p:nvSpPr>
            <p:spPr>
              <a:xfrm>
                <a:off x="9281722" y="3548045"/>
                <a:ext cx="2077125" cy="4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latin typeface="Montserrat" pitchFamily="2" charset="-52"/>
                  </a:rPr>
                  <a:t>Запрос действия, расчета</a:t>
                </a:r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9D90C413-2839-4F12-A362-8D3019003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19" y="5021356"/>
                <a:ext cx="2499388" cy="0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D49DE8-6EA0-48AB-B36C-F8EC0A6EE61B}"/>
                  </a:ext>
                </a:extLst>
              </p:cNvPr>
              <p:cNvSpPr txBox="1"/>
              <p:nvPr/>
            </p:nvSpPr>
            <p:spPr>
              <a:xfrm>
                <a:off x="6281044" y="4713089"/>
                <a:ext cx="1814179" cy="27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>
                    <a:latin typeface="Montserrat" pitchFamily="2" charset="-52"/>
                  </a:rPr>
                  <a:t>Вывод информации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DB9056-42A7-483C-ABE4-C09AD9773B6E}"/>
              </a:ext>
            </a:extLst>
          </p:cNvPr>
          <p:cNvSpPr txBox="1"/>
          <p:nvPr/>
        </p:nvSpPr>
        <p:spPr>
          <a:xfrm>
            <a:off x="61760" y="718542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Цель проекта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BCF917A-825D-430A-92D7-EF587E8C7914}"/>
              </a:ext>
            </a:extLst>
          </p:cNvPr>
          <p:cNvSpPr/>
          <p:nvPr/>
        </p:nvSpPr>
        <p:spPr>
          <a:xfrm>
            <a:off x="-247650" y="662855"/>
            <a:ext cx="3686174" cy="1585045"/>
          </a:xfrm>
          <a:prstGeom prst="roundRect">
            <a:avLst>
              <a:gd name="adj" fmla="val 8855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003FCF5-3FBD-4EF1-931A-25EAB03B5B54}"/>
              </a:ext>
            </a:extLst>
          </p:cNvPr>
          <p:cNvGrpSpPr/>
          <p:nvPr/>
        </p:nvGrpSpPr>
        <p:grpSpPr>
          <a:xfrm>
            <a:off x="8468876" y="1064693"/>
            <a:ext cx="3606509" cy="1807414"/>
            <a:chOff x="8253350" y="607339"/>
            <a:chExt cx="3606509" cy="18074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D10611-2045-489D-8F96-60A754D280A9}"/>
                </a:ext>
              </a:extLst>
            </p:cNvPr>
            <p:cNvSpPr txBox="1"/>
            <p:nvPr/>
          </p:nvSpPr>
          <p:spPr>
            <a:xfrm>
              <a:off x="8581566" y="607340"/>
              <a:ext cx="2811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>
                  <a:latin typeface="Montserrat" pitchFamily="2" charset="-52"/>
                </a:rPr>
                <a:t>Основные преимущества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9AD0AC-5332-43CF-AED9-65B9862D2023}"/>
                </a:ext>
              </a:extLst>
            </p:cNvPr>
            <p:cNvSpPr txBox="1"/>
            <p:nvPr/>
          </p:nvSpPr>
          <p:spPr>
            <a:xfrm>
              <a:off x="8391369" y="1371191"/>
              <a:ext cx="3468490" cy="876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dirty="0">
                  <a:latin typeface="Montserrat" pitchFamily="2" charset="-52"/>
                </a:rPr>
                <a:t>1.Мобильность</a:t>
              </a:r>
            </a:p>
            <a:p>
              <a:pPr algn="just">
                <a:lnSpc>
                  <a:spcPct val="150000"/>
                </a:lnSpc>
              </a:pPr>
              <a:r>
                <a:rPr lang="ru-RU" dirty="0">
                  <a:latin typeface="Montserrat" pitchFamily="2" charset="-52"/>
                </a:rPr>
                <a:t>2.Удобная фильтрация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0DDEA76-B38A-46F0-915C-C3C9E8ECBE69}"/>
                </a:ext>
              </a:extLst>
            </p:cNvPr>
            <p:cNvSpPr/>
            <p:nvPr/>
          </p:nvSpPr>
          <p:spPr>
            <a:xfrm>
              <a:off x="8253350" y="607339"/>
              <a:ext cx="3606509" cy="1807414"/>
            </a:xfrm>
            <a:prstGeom prst="roundRect">
              <a:avLst/>
            </a:prstGeom>
            <a:noFill/>
            <a:ln w="19050">
              <a:solidFill>
                <a:srgbClr val="FFC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0869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40B030B8-21DD-45DB-B9CA-BF0865F7CCE5}"/>
              </a:ext>
            </a:extLst>
          </p:cNvPr>
          <p:cNvSpPr/>
          <p:nvPr/>
        </p:nvSpPr>
        <p:spPr>
          <a:xfrm>
            <a:off x="2078675" y="1158180"/>
            <a:ext cx="1008471" cy="481458"/>
          </a:xfrm>
          <a:prstGeom prst="round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latin typeface="Montserrat" pitchFamily="2" charset="-52"/>
              </a:rPr>
              <a:t>Доработка прототипа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727B765-5DA9-42CC-B2BD-2014DBC2CB09}"/>
              </a:ext>
            </a:extLst>
          </p:cNvPr>
          <p:cNvSpPr/>
          <p:nvPr/>
        </p:nvSpPr>
        <p:spPr>
          <a:xfrm>
            <a:off x="2846337" y="1780557"/>
            <a:ext cx="2640066" cy="429531"/>
          </a:xfrm>
          <a:prstGeom prst="round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Montserrat" pitchFamily="2" charset="-52"/>
              </a:rPr>
              <a:t>Добавление новых фильтров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70920DD6-616B-42F7-A14B-31662E874AFD}"/>
              </a:ext>
            </a:extLst>
          </p:cNvPr>
          <p:cNvSpPr/>
          <p:nvPr/>
        </p:nvSpPr>
        <p:spPr>
          <a:xfrm>
            <a:off x="5486403" y="2364350"/>
            <a:ext cx="2104965" cy="942258"/>
          </a:xfrm>
          <a:prstGeom prst="round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" pitchFamily="2" charset="-52"/>
              </a:rPr>
              <a:t>Разработка более подробной настройки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9AB6BB68-00DF-41F0-B9EA-EAC974EBC793}"/>
              </a:ext>
            </a:extLst>
          </p:cNvPr>
          <p:cNvSpPr/>
          <p:nvPr/>
        </p:nvSpPr>
        <p:spPr>
          <a:xfrm>
            <a:off x="7591368" y="3480970"/>
            <a:ext cx="2735476" cy="571372"/>
          </a:xfrm>
          <a:prstGeom prst="round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atin typeface="Montserrat" pitchFamily="2" charset="-52"/>
              </a:rPr>
              <a:t>Добавление новых функций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66A83ED-550B-4D4F-BE93-06751CB362F2}"/>
              </a:ext>
            </a:extLst>
          </p:cNvPr>
          <p:cNvSpPr/>
          <p:nvPr/>
        </p:nvSpPr>
        <p:spPr>
          <a:xfrm>
            <a:off x="10108735" y="4168867"/>
            <a:ext cx="1568740" cy="989268"/>
          </a:xfrm>
          <a:prstGeom prst="round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Montserrat" pitchFamily="2" charset="-52"/>
              </a:rPr>
              <a:t>Окончательная доработка приложения, релиз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203A7CC-BB92-4E36-A3AB-A3074376AD41}"/>
              </a:ext>
            </a:extLst>
          </p:cNvPr>
          <p:cNvCxnSpPr>
            <a:cxnSpLocks/>
          </p:cNvCxnSpPr>
          <p:nvPr/>
        </p:nvCxnSpPr>
        <p:spPr>
          <a:xfrm>
            <a:off x="1979802" y="2281805"/>
            <a:ext cx="9839586" cy="0"/>
          </a:xfrm>
          <a:prstGeom prst="line">
            <a:avLst/>
          </a:prstGeom>
          <a:ln w="12700">
            <a:solidFill>
              <a:srgbClr val="FFC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427EB6A-4357-45E7-80AB-AD78D05D2984}"/>
              </a:ext>
            </a:extLst>
          </p:cNvPr>
          <p:cNvCxnSpPr>
            <a:cxnSpLocks/>
          </p:cNvCxnSpPr>
          <p:nvPr/>
        </p:nvCxnSpPr>
        <p:spPr>
          <a:xfrm>
            <a:off x="279176" y="1736521"/>
            <a:ext cx="11534776" cy="0"/>
          </a:xfrm>
          <a:prstGeom prst="line">
            <a:avLst/>
          </a:prstGeom>
          <a:ln w="12700">
            <a:solidFill>
              <a:srgbClr val="FFC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CF1B1D0C-0489-41C1-9B1A-C7D0FB8222E0}"/>
              </a:ext>
            </a:extLst>
          </p:cNvPr>
          <p:cNvCxnSpPr>
            <a:cxnSpLocks/>
          </p:cNvCxnSpPr>
          <p:nvPr/>
        </p:nvCxnSpPr>
        <p:spPr>
          <a:xfrm>
            <a:off x="1979802" y="3422707"/>
            <a:ext cx="9831197" cy="0"/>
          </a:xfrm>
          <a:prstGeom prst="line">
            <a:avLst/>
          </a:prstGeom>
          <a:ln w="12700">
            <a:solidFill>
              <a:srgbClr val="FFC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02F4146-99B6-4F89-9128-A6736E463D63}"/>
              </a:ext>
            </a:extLst>
          </p:cNvPr>
          <p:cNvCxnSpPr>
            <a:cxnSpLocks/>
          </p:cNvCxnSpPr>
          <p:nvPr/>
        </p:nvCxnSpPr>
        <p:spPr>
          <a:xfrm>
            <a:off x="276223" y="4110604"/>
            <a:ext cx="11534776" cy="0"/>
          </a:xfrm>
          <a:prstGeom prst="line">
            <a:avLst/>
          </a:prstGeom>
          <a:ln w="12700">
            <a:solidFill>
              <a:srgbClr val="FFC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4D4297E-1419-42A3-97F4-475483D68164}"/>
              </a:ext>
            </a:extLst>
          </p:cNvPr>
          <p:cNvCxnSpPr>
            <a:cxnSpLocks/>
          </p:cNvCxnSpPr>
          <p:nvPr/>
        </p:nvCxnSpPr>
        <p:spPr>
          <a:xfrm>
            <a:off x="1979802" y="676275"/>
            <a:ext cx="0" cy="4541677"/>
          </a:xfrm>
          <a:prstGeom prst="line">
            <a:avLst/>
          </a:prstGeom>
          <a:ln w="28575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C2DFAE-E90C-49CC-94B3-EC31C9C3EA8D}"/>
              </a:ext>
            </a:extLst>
          </p:cNvPr>
          <p:cNvSpPr txBox="1"/>
          <p:nvPr/>
        </p:nvSpPr>
        <p:spPr>
          <a:xfrm>
            <a:off x="0" y="0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Дорожная карта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9371D0F-88CC-46CC-AAFB-37275E1DDD75}"/>
              </a:ext>
            </a:extLst>
          </p:cNvPr>
          <p:cNvSpPr/>
          <p:nvPr/>
        </p:nvSpPr>
        <p:spPr>
          <a:xfrm>
            <a:off x="276224" y="676275"/>
            <a:ext cx="11534775" cy="4541677"/>
          </a:xfrm>
          <a:prstGeom prst="roundRect">
            <a:avLst>
              <a:gd name="adj" fmla="val 1634"/>
            </a:avLst>
          </a:prstGeom>
          <a:noFill/>
          <a:ln w="28575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A6B6F09-1C5D-4E76-B7DB-FB29CE7C9190}"/>
              </a:ext>
            </a:extLst>
          </p:cNvPr>
          <p:cNvCxnSpPr>
            <a:cxnSpLocks/>
          </p:cNvCxnSpPr>
          <p:nvPr/>
        </p:nvCxnSpPr>
        <p:spPr>
          <a:xfrm>
            <a:off x="276223" y="1062385"/>
            <a:ext cx="11534776" cy="0"/>
          </a:xfrm>
          <a:prstGeom prst="line">
            <a:avLst/>
          </a:prstGeom>
          <a:ln w="12700">
            <a:solidFill>
              <a:srgbClr val="FFC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19CE617-6AD7-4446-BD18-2FF010FC4A80}"/>
              </a:ext>
            </a:extLst>
          </p:cNvPr>
          <p:cNvSpPr txBox="1"/>
          <p:nvPr/>
        </p:nvSpPr>
        <p:spPr>
          <a:xfrm>
            <a:off x="6839239" y="69305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Montserrat" pitchFamily="2" charset="-52"/>
              </a:rPr>
              <a:t>2025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CCF144-F6A4-4854-84F2-745B5AD818E7}"/>
              </a:ext>
            </a:extLst>
          </p:cNvPr>
          <p:cNvSpPr txBox="1"/>
          <p:nvPr/>
        </p:nvSpPr>
        <p:spPr>
          <a:xfrm>
            <a:off x="381001" y="122263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Доработка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46EE82-A9F0-4A44-B7D5-5CFBCF03E775}"/>
              </a:ext>
            </a:extLst>
          </p:cNvPr>
          <p:cNvSpPr txBox="1"/>
          <p:nvPr/>
        </p:nvSpPr>
        <p:spPr>
          <a:xfrm>
            <a:off x="394626" y="447961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Доработка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D384B5-3AC6-4081-A732-F42D085D4BA1}"/>
              </a:ext>
            </a:extLst>
          </p:cNvPr>
          <p:cNvSpPr txBox="1"/>
          <p:nvPr/>
        </p:nvSpPr>
        <p:spPr>
          <a:xfrm>
            <a:off x="357500" y="267984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разработка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ADD32FD9-6C7A-4891-B90A-1FAB175596B8}"/>
              </a:ext>
            </a:extLst>
          </p:cNvPr>
          <p:cNvSpPr/>
          <p:nvPr/>
        </p:nvSpPr>
        <p:spPr>
          <a:xfrm rot="18695582">
            <a:off x="10913360" y="5363035"/>
            <a:ext cx="2231085" cy="2231085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4549A5-87F4-44DC-9A59-22043AE775AB}"/>
              </a:ext>
            </a:extLst>
          </p:cNvPr>
          <p:cNvSpPr txBox="1"/>
          <p:nvPr/>
        </p:nvSpPr>
        <p:spPr>
          <a:xfrm>
            <a:off x="11491924" y="5724525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095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709B48A-FBA1-4D37-8533-43132B717DEC}"/>
              </a:ext>
            </a:extLst>
          </p:cNvPr>
          <p:cNvSpPr/>
          <p:nvPr/>
        </p:nvSpPr>
        <p:spPr>
          <a:xfrm rot="18695582">
            <a:off x="8073314" y="-169107"/>
            <a:ext cx="6529641" cy="6529641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69AB02-F7B0-434D-B01D-91B03F9782A6}"/>
              </a:ext>
            </a:extLst>
          </p:cNvPr>
          <p:cNvSpPr/>
          <p:nvPr/>
        </p:nvSpPr>
        <p:spPr>
          <a:xfrm>
            <a:off x="1647825" y="-555478"/>
            <a:ext cx="1787586" cy="457173"/>
          </a:xfrm>
          <a:prstGeom prst="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rgbClr val="684F00"/>
                </a:solidFill>
              </a:rPr>
              <a:t>Основной цвет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926807-307E-414D-9D93-7C44C5658C15}"/>
              </a:ext>
            </a:extLst>
          </p:cNvPr>
          <p:cNvSpPr/>
          <p:nvPr/>
        </p:nvSpPr>
        <p:spPr>
          <a:xfrm>
            <a:off x="3604904" y="-555479"/>
            <a:ext cx="2491096" cy="457173"/>
          </a:xfrm>
          <a:prstGeom prst="rect">
            <a:avLst/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Дополнительный цвет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C7E002-B3FA-484F-9779-FE436903A429}"/>
              </a:ext>
            </a:extLst>
          </p:cNvPr>
          <p:cNvSpPr/>
          <p:nvPr/>
        </p:nvSpPr>
        <p:spPr>
          <a:xfrm>
            <a:off x="6348106" y="-565450"/>
            <a:ext cx="2129321" cy="4571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Контрастный цвет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2A64A-E445-4394-9A41-6AC02B246116}"/>
              </a:ext>
            </a:extLst>
          </p:cNvPr>
          <p:cNvSpPr txBox="1"/>
          <p:nvPr/>
        </p:nvSpPr>
        <p:spPr>
          <a:xfrm>
            <a:off x="68367" y="6425860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Орлов Антон ИЭ-73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EFC7F-B9C0-46CA-8878-4EAC430EA5A6}"/>
              </a:ext>
            </a:extLst>
          </p:cNvPr>
          <p:cNvSpPr txBox="1"/>
          <p:nvPr/>
        </p:nvSpPr>
        <p:spPr>
          <a:xfrm>
            <a:off x="11491924" y="5724525"/>
            <a:ext cx="6431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6F9A0-AA29-4D22-9277-4393E786D01A}"/>
              </a:ext>
            </a:extLst>
          </p:cNvPr>
          <p:cNvSpPr txBox="1"/>
          <p:nvPr/>
        </p:nvSpPr>
        <p:spPr>
          <a:xfrm>
            <a:off x="152572" y="1649338"/>
            <a:ext cx="11033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0" b="1" dirty="0">
                <a:latin typeface="Montserrat" pitchFamily="2" charset="-52"/>
              </a:rPr>
              <a:t>Спасибо за внимание!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4139041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172</Words>
  <Application>Microsoft Office PowerPoint</Application>
  <PresentationFormat>Широкоэкранный</PresentationFormat>
  <Paragraphs>57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Тема Office</vt:lpstr>
      <vt:lpstr>Итоговый проект по дисциплине информатика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информатике «Python manager»</dc:title>
  <dc:creator>Антон Орлов</dc:creator>
  <cp:lastModifiedBy>Антон Орлов</cp:lastModifiedBy>
  <cp:revision>16</cp:revision>
  <dcterms:created xsi:type="dcterms:W3CDTF">2025-05-05T12:34:30Z</dcterms:created>
  <dcterms:modified xsi:type="dcterms:W3CDTF">2025-05-06T09:20:14Z</dcterms:modified>
</cp:coreProperties>
</file>