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710"/>
  </p:normalViewPr>
  <p:slideViewPr>
    <p:cSldViewPr snapToGrid="0" snapToObjects="1">
      <p:cViewPr varScale="1">
        <p:scale>
          <a:sx n="81" d="100"/>
          <a:sy n="81" d="100"/>
        </p:scale>
        <p:origin x="2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E9A7E-DD82-4EE9-AF0E-088E875AC8D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524AA-4D76-46C2-9464-B061F61A5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9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524AA-4D76-46C2-9464-B061F61A54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4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June 30,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57943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June 30,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94094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June 30,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9615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June 30, 2022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9563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June 30,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895033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June 30, 2022</a:t>
            </a:fld>
            <a:endParaRPr lang="en-US" dirty="0">
              <a:latin typeface="+mn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22385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June 30, 2022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206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June 30, 2022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11453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June 30,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213035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June 30, 2022</a:t>
            </a:fld>
            <a:endParaRPr lang="en-US" dirty="0">
              <a:latin typeface="+mn-lt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96818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33960BD-7AC1-4217-9611-AAA56D3EE38F}" type="datetime4">
              <a:rPr lang="en-US" smtClean="0"/>
              <a:pPr/>
              <a:t>June 30, 2022</a:t>
            </a:fld>
            <a:endParaRPr lang="en-US" dirty="0">
              <a:latin typeface="+mn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57147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June 30,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348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5475B18-1022-3EC3-4DD5-2E002132B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BIoiNFORMATICS</a:t>
            </a:r>
            <a:r>
              <a:rPr lang="en-US" b="1" dirty="0"/>
              <a:t> project 1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9880C39-FF00-92C7-C81E-2C42E8C62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l-GR" b="1" dirty="0"/>
              <a:t>ΣΧΟΛΗ: ΗΛΕΚΤΡΟΛΟΓΩΝ ΜΗΧΑΝΙΚΩΝ ΚΑΙ ΤΕΧΝΟΛΟΓΙΑΣ ΥΠΟΛΟΓΙΣΤΩΝ</a:t>
            </a:r>
            <a:endParaRPr lang="el-GR" dirty="0"/>
          </a:p>
          <a:p>
            <a:pPr algn="l"/>
            <a:r>
              <a:rPr lang="el-GR" b="1" dirty="0"/>
              <a:t>ΟΝΟΜΑΤΕΠΩΝΥΜΑ (ΑΜ): ΑΝΤΩΝΙΟΣ ΠΑΠΑΓΕΩΡΓΙΟΥ (1066591), ΑΝΑΣΤΑΣΙΟΣ ΚΟΝΤΟΥΛΗΣ(1066489)</a:t>
            </a:r>
            <a:endParaRPr lang="el-GR" dirty="0"/>
          </a:p>
          <a:p>
            <a:pPr algn="l"/>
            <a:r>
              <a:rPr lang="el-GR" b="1" dirty="0"/>
              <a:t>ΕΤΟΣ: 4</a:t>
            </a:r>
            <a:r>
              <a:rPr lang="el-GR" b="1" baseline="30000" dirty="0"/>
              <a:t>Ο</a:t>
            </a:r>
            <a:r>
              <a:rPr lang="el-GR" b="1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8122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86C8AD7-93F8-12CC-9826-C9D9611D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207504" cy="650748"/>
          </a:xfrm>
        </p:spPr>
        <p:txBody>
          <a:bodyPr>
            <a:normAutofit fontScale="90000"/>
          </a:bodyPr>
          <a:lstStyle/>
          <a:p>
            <a:r>
              <a:rPr lang="el-GR" dirty="0"/>
              <a:t>1) </a:t>
            </a:r>
            <a:r>
              <a:rPr lang="el-GR" dirty="0" err="1"/>
              <a:t>Εργαλεια</a:t>
            </a:r>
            <a:r>
              <a:rPr lang="el-GR" dirty="0"/>
              <a:t> </a:t>
            </a:r>
            <a:r>
              <a:rPr lang="el-GR" dirty="0" err="1"/>
              <a:t>απο</a:t>
            </a:r>
            <a:r>
              <a:rPr lang="el-GR" dirty="0"/>
              <a:t> το </a:t>
            </a:r>
            <a:r>
              <a:rPr lang="en-US" dirty="0"/>
              <a:t>ARMORY </a:t>
            </a:r>
            <a:r>
              <a:rPr lang="el-GR" dirty="0"/>
              <a:t>της </a:t>
            </a:r>
            <a:r>
              <a:rPr lang="en-US" dirty="0" err="1"/>
              <a:t>ROsalind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8AFAEBD-E9E6-9A52-3B7F-B2FB0788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b="1" dirty="0"/>
              <a:t>Γίνεται δοκιμή τριών εργαλείων:</a:t>
            </a:r>
          </a:p>
          <a:p>
            <a:r>
              <a:rPr lang="en-US" b="1" dirty="0"/>
              <a:t>DNA Stats: </a:t>
            </a:r>
            <a:r>
              <a:rPr lang="el-GR" dirty="0"/>
              <a:t>Είσοδος</a:t>
            </a:r>
            <a:r>
              <a:rPr lang="el-GR" b="1" dirty="0"/>
              <a:t> </a:t>
            </a:r>
            <a:r>
              <a:rPr lang="en-US" dirty="0"/>
              <a:t>DNA String / </a:t>
            </a:r>
            <a:r>
              <a:rPr lang="el-GR" dirty="0"/>
              <a:t>Έξοδος: πλήθος εμφανίσεων κάθε συμβόλου (</a:t>
            </a:r>
            <a:r>
              <a:rPr lang="en-US" dirty="0"/>
              <a:t>A,C,G,T)</a:t>
            </a:r>
            <a:r>
              <a:rPr lang="el-GR" dirty="0"/>
              <a:t> και το ποσοστό εμφανίσεως.</a:t>
            </a:r>
          </a:p>
          <a:p>
            <a:r>
              <a:rPr lang="en-US" b="1" dirty="0"/>
              <a:t>Reverse Compliment: </a:t>
            </a:r>
            <a:r>
              <a:rPr lang="el-GR" dirty="0"/>
              <a:t>υπολογισμός </a:t>
            </a:r>
            <a:r>
              <a:rPr lang="en-US" dirty="0"/>
              <a:t>reverse compliment </a:t>
            </a:r>
            <a:r>
              <a:rPr lang="el-GR" dirty="0"/>
              <a:t>ενός </a:t>
            </a:r>
            <a:r>
              <a:rPr lang="en-US" dirty="0"/>
              <a:t>DNA String</a:t>
            </a:r>
          </a:p>
          <a:p>
            <a:r>
              <a:rPr lang="en-US" b="1" dirty="0" err="1"/>
              <a:t>FastQC</a:t>
            </a:r>
            <a:r>
              <a:rPr lang="en-US" b="1" dirty="0"/>
              <a:t>: </a:t>
            </a:r>
            <a:r>
              <a:rPr lang="el-GR" dirty="0"/>
              <a:t>Είσοδος </a:t>
            </a:r>
            <a:r>
              <a:rPr lang="en-US" dirty="0"/>
              <a:t>FASTQ </a:t>
            </a:r>
            <a:r>
              <a:rPr lang="el-GR" dirty="0"/>
              <a:t>συμβολοσειρές και </a:t>
            </a:r>
            <a:r>
              <a:rPr lang="en-US" dirty="0"/>
              <a:t>quality threshold / </a:t>
            </a:r>
            <a:r>
              <a:rPr lang="el-GR" dirty="0"/>
              <a:t>Έξοδος περιπτώσεις όπου το μέσο </a:t>
            </a:r>
            <a:r>
              <a:rPr lang="en-US" dirty="0"/>
              <a:t>quality</a:t>
            </a:r>
            <a:r>
              <a:rPr lang="el-GR" dirty="0"/>
              <a:t> είναι κάτω από την τιμή εισόδου.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9577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C3A9C4-F610-DFF6-8CE4-623D7459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451344" cy="589788"/>
          </a:xfrm>
        </p:spPr>
        <p:txBody>
          <a:bodyPr>
            <a:normAutofit fontScale="90000"/>
          </a:bodyPr>
          <a:lstStyle/>
          <a:p>
            <a:r>
              <a:rPr lang="el-GR" dirty="0"/>
              <a:t>2) </a:t>
            </a:r>
            <a:r>
              <a:rPr lang="en-US" dirty="0"/>
              <a:t>Comparative genomics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D1731FA-33FD-1A78-BE63-A93A8D286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el-GR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Σύγκριση του γονιδίου 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beta</a:t>
            </a:r>
            <a:r>
              <a:rPr lang="el-GR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globin</a:t>
            </a:r>
            <a:r>
              <a:rPr lang="el-GR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στα 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DNA strands</a:t>
            </a:r>
            <a:r>
              <a:rPr lang="el-GR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μεταξύ ανθρώπου και διάφορων ειδών ζώων.</a:t>
            </a:r>
          </a:p>
          <a:p>
            <a:r>
              <a:rPr lang="el-G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Στα σχήματα φαίνονται τα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alignments</a:t>
            </a:r>
            <a:r>
              <a:rPr lang="el-G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του ΗΒΒ στα επιλεγμένα είδη.</a:t>
            </a:r>
          </a:p>
          <a:p>
            <a:r>
              <a:rPr lang="el-G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Ο</a:t>
            </a:r>
            <a:r>
              <a:rPr lang="el-G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ι διαφορές προκύπτουν σε διαφορετικά χρωμοσώματα σε κάθε είδος και εμφανίζονται με χρωματικό κώδικα, στον σκύλο για παράδειγμα έχουμε τα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alignments</a:t>
            </a:r>
            <a:r>
              <a:rPr lang="el-G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στο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lang="el-G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21 με μωβ χρώμα και στο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lang="el-G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6 με ροζ. 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10D8E-9606-4BC8-95E1-D2E8F4E864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1136" y="4741807"/>
            <a:ext cx="6797040" cy="19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3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CDFB071-22F7-6FA1-3894-2E901B39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654544" cy="752348"/>
          </a:xfrm>
        </p:spPr>
        <p:txBody>
          <a:bodyPr>
            <a:normAutofit fontScale="90000"/>
          </a:bodyPr>
          <a:lstStyle/>
          <a:p>
            <a:r>
              <a:rPr lang="el-GR" dirty="0"/>
              <a:t>3) </a:t>
            </a:r>
            <a:r>
              <a:rPr lang="el-GR" dirty="0" err="1"/>
              <a:t>Εντοπισμος</a:t>
            </a:r>
            <a:r>
              <a:rPr lang="el-GR" dirty="0"/>
              <a:t> </a:t>
            </a:r>
            <a:r>
              <a:rPr lang="el-GR" dirty="0" err="1"/>
              <a:t>λεξης</a:t>
            </a:r>
            <a:r>
              <a:rPr lang="el-GR" dirty="0"/>
              <a:t> </a:t>
            </a:r>
            <a:r>
              <a:rPr lang="en-US" dirty="0"/>
              <a:t>P</a:t>
            </a:r>
            <a:r>
              <a:rPr lang="el-GR" dirty="0"/>
              <a:t> στη </a:t>
            </a:r>
            <a:r>
              <a:rPr lang="el-GR" dirty="0" err="1"/>
              <a:t>συμβολοσειρα</a:t>
            </a:r>
            <a:r>
              <a:rPr lang="el-GR" dirty="0"/>
              <a:t> Τ πριν τη </a:t>
            </a:r>
            <a:r>
              <a:rPr lang="el-GR" dirty="0" err="1"/>
              <a:t>θεση</a:t>
            </a:r>
            <a:r>
              <a:rPr lang="el-GR" dirty="0"/>
              <a:t> Κ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F40EA6-7975-FE1D-D665-F455C20E4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Πρώτα εφαρμόζουμε αλγόριθμο </a:t>
            </a:r>
            <a:r>
              <a:rPr lang="en-US" dirty="0" err="1"/>
              <a:t>Ukonnen</a:t>
            </a:r>
            <a:r>
              <a:rPr lang="en-US" dirty="0"/>
              <a:t> </a:t>
            </a:r>
            <a:r>
              <a:rPr lang="el-GR" dirty="0"/>
              <a:t>πολυπλοκότητας Ο</a:t>
            </a:r>
            <a:r>
              <a:rPr lang="en-US" dirty="0"/>
              <a:t>(n), </a:t>
            </a:r>
            <a:r>
              <a:rPr lang="el-GR" dirty="0"/>
              <a:t>που αποθηκεύει τα αποτελέσματα σε μορφή δένδρου.</a:t>
            </a:r>
          </a:p>
          <a:p>
            <a:r>
              <a:rPr lang="el-GR" dirty="0"/>
              <a:t>Σε κάθε κόμβο του δέντρου αποθηκεύονται τα [</a:t>
            </a:r>
            <a:r>
              <a:rPr lang="el-GR" dirty="0" err="1"/>
              <a:t>αρχή,τέλος</a:t>
            </a:r>
            <a:r>
              <a:rPr lang="el-GR" dirty="0"/>
              <a:t>] του κάθε </a:t>
            </a:r>
            <a:r>
              <a:rPr lang="en-US" dirty="0"/>
              <a:t>substring</a:t>
            </a:r>
            <a:r>
              <a:rPr lang="el-GR" dirty="0"/>
              <a:t>, όχι όμως οι χαρακτήρες που περιέχει.</a:t>
            </a:r>
          </a:p>
          <a:p>
            <a:r>
              <a:rPr lang="el-GR" dirty="0"/>
              <a:t>Έπειτα γίνεται προσπέλαση του δένδρου και ελέγχουμε σε κάθε κόμβο</a:t>
            </a:r>
            <a:r>
              <a:rPr lang="en-US" dirty="0"/>
              <a:t> </a:t>
            </a:r>
            <a:r>
              <a:rPr lang="el-GR" dirty="0"/>
              <a:t>αν το τέλος</a:t>
            </a:r>
            <a:r>
              <a:rPr lang="en-US" dirty="0"/>
              <a:t> </a:t>
            </a:r>
            <a:r>
              <a:rPr lang="el-GR" dirty="0"/>
              <a:t>του </a:t>
            </a:r>
            <a:r>
              <a:rPr lang="en-US" dirty="0"/>
              <a:t>substring</a:t>
            </a:r>
            <a:r>
              <a:rPr lang="el-GR" dirty="0"/>
              <a:t> είναι πριν το δεδομένο Κ.</a:t>
            </a:r>
          </a:p>
          <a:p>
            <a:r>
              <a:rPr lang="el-GR" dirty="0"/>
              <a:t>Αν είναι μετά ελέγχουμε αν ταυτίζεται με το </a:t>
            </a:r>
            <a:r>
              <a:rPr lang="en-US" dirty="0"/>
              <a:t>P</a:t>
            </a:r>
            <a:r>
              <a:rPr lang="el-GR" dirty="0"/>
              <a:t>, αν όχι προχωράμε στον επόμενο κόμβο.</a:t>
            </a: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6152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F50EFE7-40C4-D043-069C-61FEBDA7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420864" cy="417068"/>
          </a:xfrm>
        </p:spPr>
        <p:txBody>
          <a:bodyPr>
            <a:normAutofit fontScale="90000"/>
          </a:bodyPr>
          <a:lstStyle/>
          <a:p>
            <a:r>
              <a:rPr lang="el-GR" dirty="0"/>
              <a:t>6Α) </a:t>
            </a:r>
            <a:r>
              <a:rPr lang="el-GR" dirty="0" err="1"/>
              <a:t>Βελτιστη</a:t>
            </a:r>
            <a:r>
              <a:rPr lang="el-GR" dirty="0"/>
              <a:t> </a:t>
            </a:r>
            <a:r>
              <a:rPr lang="el-GR" dirty="0" err="1"/>
              <a:t>καθολικη</a:t>
            </a:r>
            <a:r>
              <a:rPr lang="el-GR" dirty="0"/>
              <a:t> </a:t>
            </a:r>
            <a:r>
              <a:rPr lang="el-GR" dirty="0" err="1"/>
              <a:t>στοιχιση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9329F92-E4FD-170C-2075-94F3889CB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b="1" dirty="0"/>
              <a:t>Μέθοδος βαθμολόγησης: </a:t>
            </a:r>
            <a:r>
              <a:rPr lang="en-US" dirty="0"/>
              <a:t>match </a:t>
            </a:r>
            <a:r>
              <a:rPr lang="el-GR" dirty="0"/>
              <a:t>= </a:t>
            </a:r>
            <a:r>
              <a:rPr lang="en-US" dirty="0"/>
              <a:t>+1</a:t>
            </a:r>
            <a:r>
              <a:rPr lang="el-GR" dirty="0"/>
              <a:t> ,</a:t>
            </a:r>
            <a:r>
              <a:rPr lang="en-US" dirty="0"/>
              <a:t> </a:t>
            </a:r>
            <a:r>
              <a:rPr lang="el-GR" dirty="0"/>
              <a:t>προσθαφαίρεση = -ρ , </a:t>
            </a:r>
          </a:p>
          <a:p>
            <a:pPr marL="0" indent="0">
              <a:buNone/>
            </a:pPr>
            <a:r>
              <a:rPr lang="en-US" dirty="0"/>
              <a:t>mismatch</a:t>
            </a:r>
            <a:r>
              <a:rPr lang="el-GR" dirty="0"/>
              <a:t> =</a:t>
            </a:r>
            <a:r>
              <a:rPr lang="en-US" dirty="0"/>
              <a:t> –</a:t>
            </a:r>
            <a:r>
              <a:rPr lang="el-GR" dirty="0"/>
              <a:t>(</a:t>
            </a:r>
            <a:r>
              <a:rPr lang="el-GR" dirty="0" err="1"/>
              <a:t>ρ+σ</a:t>
            </a:r>
            <a:r>
              <a:rPr lang="en-US" dirty="0"/>
              <a:t>x)</a:t>
            </a:r>
            <a:r>
              <a:rPr lang="el-GR" dirty="0"/>
              <a:t> για </a:t>
            </a:r>
            <a:r>
              <a:rPr lang="en-US" dirty="0"/>
              <a:t>x </a:t>
            </a:r>
            <a:r>
              <a:rPr lang="el-GR" dirty="0"/>
              <a:t>συνεχόμενες ασυμφωνίες.</a:t>
            </a:r>
          </a:p>
          <a:p>
            <a:pPr marL="0" indent="0">
              <a:buNone/>
            </a:pPr>
            <a:endParaRPr lang="el-GR" b="1" dirty="0"/>
          </a:p>
          <a:p>
            <a:pPr marL="0" indent="0">
              <a:buNone/>
            </a:pPr>
            <a:r>
              <a:rPr lang="el-GR" dirty="0"/>
              <a:t>Εκτός από τον πίνακα δυναμικού προγραμματισμού </a:t>
            </a:r>
            <a:r>
              <a:rPr lang="en-US" dirty="0"/>
              <a:t>S</a:t>
            </a:r>
            <a:r>
              <a:rPr lang="el-GR" dirty="0"/>
              <a:t>, χρειαζόμαστε τους πίνακες</a:t>
            </a:r>
            <a:r>
              <a:rPr lang="en-US" dirty="0"/>
              <a:t> </a:t>
            </a:r>
            <a:r>
              <a:rPr lang="el-GR" dirty="0"/>
              <a:t>Χ όπου αποθηκεύουμε τις τιμές του χ για υπολογισμό </a:t>
            </a:r>
            <a:r>
              <a:rPr lang="en-US" dirty="0"/>
              <a:t>mismatches </a:t>
            </a:r>
            <a:r>
              <a:rPr lang="el-GR" dirty="0"/>
              <a:t>και Β για το </a:t>
            </a:r>
            <a:r>
              <a:rPr lang="en-US" dirty="0"/>
              <a:t>backtracking.</a:t>
            </a: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Παρατηρούμε ότι για συνεχόμενα </a:t>
            </a:r>
            <a:r>
              <a:rPr lang="en-US" dirty="0"/>
              <a:t>mismatches </a:t>
            </a:r>
            <a:r>
              <a:rPr lang="el-GR" dirty="0"/>
              <a:t>η ποινή είναι μεγάλη.</a:t>
            </a:r>
          </a:p>
        </p:txBody>
      </p:sp>
    </p:spTree>
    <p:extLst>
      <p:ext uri="{BB962C8B-B14F-4D97-AF65-F5344CB8AC3E}">
        <p14:creationId xmlns:p14="http://schemas.microsoft.com/office/powerpoint/2010/main" val="138649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1A4446C-0720-66C6-7A1F-3B8D5B16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1" y="583822"/>
            <a:ext cx="7729728" cy="1188720"/>
          </a:xfrm>
        </p:spPr>
        <p:txBody>
          <a:bodyPr>
            <a:normAutofit/>
          </a:bodyPr>
          <a:lstStyle/>
          <a:p>
            <a:r>
              <a:rPr lang="el-GR" dirty="0">
                <a:latin typeface="Corbel" panose="020B0503020204020204" pitchFamily="34" charset="0"/>
              </a:rPr>
              <a:t>7) </a:t>
            </a:r>
            <a:r>
              <a:rPr lang="el-GR" dirty="0" err="1">
                <a:latin typeface="Corbel" panose="020B0503020204020204" pitchFamily="34" charset="0"/>
              </a:rPr>
              <a:t>Υπολογισμοσ</a:t>
            </a:r>
            <a:r>
              <a:rPr lang="el-GR" dirty="0">
                <a:latin typeface="Corbel" panose="020B0503020204020204" pitchFamily="34" charset="0"/>
              </a:rPr>
              <a:t> </a:t>
            </a:r>
            <a:r>
              <a:rPr lang="el-GR" dirty="0" err="1">
                <a:latin typeface="Corbel" panose="020B0503020204020204" pitchFamily="34" charset="0"/>
              </a:rPr>
              <a:t>τυπου</a:t>
            </a:r>
            <a:r>
              <a:rPr lang="el-GR" dirty="0">
                <a:latin typeface="Corbel" panose="020B0503020204020204" pitchFamily="34" charset="0"/>
              </a:rPr>
              <a:t> </a:t>
            </a:r>
            <a:r>
              <a:rPr lang="en-US" dirty="0">
                <a:latin typeface="Corbel" panose="020B0503020204020204" pitchFamily="34" charset="0"/>
              </a:rPr>
              <a:t>Longest common substring</a:t>
            </a:r>
            <a:endParaRPr lang="en" dirty="0">
              <a:latin typeface="Corbel" panose="020B0503020204020204" pitchFamily="34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D44A488-E151-D450-6F1B-6D5B25D5C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63136"/>
            <a:ext cx="7729728" cy="3393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Για τελείως διαφορετικές συμβολοσειρές το μήκος θα ήταν </a:t>
            </a:r>
            <a:r>
              <a:rPr lang="en-US" dirty="0" err="1"/>
              <a:t>n+m</a:t>
            </a:r>
            <a:r>
              <a:rPr lang="en-US" dirty="0"/>
              <a:t> </a:t>
            </a:r>
            <a:r>
              <a:rPr lang="el-GR" dirty="0"/>
              <a:t>δηλαδή στον πίνακα δυναμικού προγραμματισμού όλο πάνω και μετά όλο αριστερά.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Για κάθε </a:t>
            </a:r>
            <a:r>
              <a:rPr lang="en-US" dirty="0"/>
              <a:t>match </a:t>
            </a:r>
            <a:r>
              <a:rPr lang="el-GR" dirty="0"/>
              <a:t>χαρακτήρα πάει διαγώνια οπότε «γλιτώνουμε» 2 θέσεις άρα για </a:t>
            </a:r>
            <a:r>
              <a:rPr lang="en-US" dirty="0"/>
              <a:t>u matches </a:t>
            </a:r>
            <a:r>
              <a:rPr lang="el-GR" dirty="0"/>
              <a:t>γλιτώνουμε 2</a:t>
            </a:r>
            <a:r>
              <a:rPr lang="en-US" dirty="0"/>
              <a:t>*u </a:t>
            </a:r>
            <a:r>
              <a:rPr lang="el-GR" dirty="0"/>
              <a:t>θέσεις.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Οπότε το τελικό μήκος θα είναι όντως  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D</a:t>
            </a:r>
            <a:r>
              <a:rPr lang="el-GR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(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n</a:t>
            </a:r>
            <a:r>
              <a:rPr lang="el-GR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,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m</a:t>
            </a:r>
            <a:r>
              <a:rPr lang="el-GR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) = 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m</a:t>
            </a:r>
            <a:r>
              <a:rPr lang="el-GR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+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n</a:t>
            </a:r>
            <a:r>
              <a:rPr lang="el-GR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-2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u</a:t>
            </a:r>
            <a:r>
              <a:rPr lang="el-GR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.</a:t>
            </a: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9185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5001F80-14E7-4D90-32AA-467F18A5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654544" cy="732028"/>
          </a:xfrm>
        </p:spPr>
        <p:txBody>
          <a:bodyPr>
            <a:normAutofit fontScale="90000"/>
          </a:bodyPr>
          <a:lstStyle/>
          <a:p>
            <a:r>
              <a:rPr lang="el-GR" dirty="0"/>
              <a:t>8) </a:t>
            </a:r>
            <a:r>
              <a:rPr lang="el-GR" dirty="0" err="1"/>
              <a:t>Εφαρμογη</a:t>
            </a:r>
            <a:r>
              <a:rPr lang="el-GR" dirty="0"/>
              <a:t> </a:t>
            </a:r>
            <a:r>
              <a:rPr lang="en-US" dirty="0"/>
              <a:t>LCS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9E32EE4-DE22-8B19-537D-86F6490C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>
                <a:cs typeface="Times New Roman" panose="02020603050405020304" pitchFamily="18" charset="0"/>
              </a:rPr>
              <a:t>Χρησιμοποιούμε τον αλγόριθμο του ερωτήματος 7 για να </a:t>
            </a:r>
            <a:r>
              <a:rPr lang="el-GR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υπολογίσουμε το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LCS</a:t>
            </a:r>
            <a:r>
              <a:rPr lang="el-GR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των ακολουθιών των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SARS</a:t>
            </a:r>
            <a:r>
              <a:rPr lang="el-GR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CoV</a:t>
            </a:r>
            <a:r>
              <a:rPr lang="el-GR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-2 και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Bat</a:t>
            </a:r>
            <a:r>
              <a:rPr lang="el-GR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RaTTG</a:t>
            </a:r>
            <a:r>
              <a:rPr lang="el-GR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13, τις οποίες βρίσκουμε και κατεβάζουμε από τη βάση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NCBI.</a:t>
            </a:r>
          </a:p>
          <a:p>
            <a:pPr marL="0" indent="0">
              <a:buNone/>
            </a:pPr>
            <a:r>
              <a:rPr lang="el-G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Η μέγιστη κοινή  </a:t>
            </a:r>
            <a:r>
              <a:rPr lang="el-GR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υπο</a:t>
            </a:r>
            <a:r>
              <a:rPr lang="el-G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-ακολουθία έχει μήκος 28751</a:t>
            </a:r>
            <a:r>
              <a:rPr lang="el-GR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, αποτελεί σε μήκος το 96.1% του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SARS-Cov-2 </a:t>
            </a:r>
            <a:r>
              <a:rPr lang="el-GR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και το 96.3% του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Bat-RaTTG13</a:t>
            </a:r>
          </a:p>
          <a:p>
            <a:pPr marL="0" indent="0">
              <a:buNone/>
            </a:pPr>
            <a:r>
              <a:rPr lang="el-GR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Επομένως συμπεραίνουμε ότι οι ακολουθίες μοιάζουν σε μεγάλο βαθμό</a:t>
            </a:r>
            <a:r>
              <a:rPr lang="el-GR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!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l-GR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l-GR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1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40F906C-14D8-8354-00FC-8E29F573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Corbel" panose="020B0503020204020204" pitchFamily="34" charset="0"/>
              </a:rPr>
              <a:t>9 ι)</a:t>
            </a:r>
            <a:r>
              <a:rPr lang="el-GR" dirty="0" err="1">
                <a:latin typeface="Corbel" panose="020B0503020204020204" pitchFamily="34" charset="0"/>
              </a:rPr>
              <a:t>ολικη</a:t>
            </a:r>
            <a:r>
              <a:rPr lang="el-GR" dirty="0">
                <a:latin typeface="Corbel" panose="020B0503020204020204" pitchFamily="34" charset="0"/>
              </a:rPr>
              <a:t> </a:t>
            </a:r>
            <a:r>
              <a:rPr lang="el-GR" dirty="0" err="1">
                <a:latin typeface="Corbel" panose="020B0503020204020204" pitchFamily="34" charset="0"/>
              </a:rPr>
              <a:t>στοιχιση</a:t>
            </a:r>
            <a:endParaRPr lang="el-GR" dirty="0">
              <a:latin typeface="Corbel" panose="020B0503020204020204" pitchFamily="34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DA20DC3-6004-3E1F-7276-CE3990AAE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Έχουμε τις ακολουθίες 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v=  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TTCGTGGA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και w=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GATCGTGAATT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με κόστη στοίχισης/ασυμφωνίας =1/-1</a:t>
            </a:r>
          </a:p>
          <a:p>
            <a:pPr marL="0" indent="0">
              <a:buNone/>
            </a:pPr>
            <a:r>
              <a:rPr lang="el-GR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Υπολογίζουμε τις τιμές και την οπισθοδρόμηση του πίνακα δυναμικού προγραμματισμού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l-GR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l-G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Τελικά </a:t>
            </a:r>
            <a:r>
              <a:rPr lang="el-GR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το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score </a:t>
            </a:r>
            <a:r>
              <a:rPr lang="el-GR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είναι 2 (κάτω δεξιά </a:t>
            </a:r>
            <a:r>
              <a:rPr lang="el-GR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κελλί</a:t>
            </a:r>
            <a:r>
              <a:rPr lang="el-GR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και η στοίχιση γίνεται:</a:t>
            </a:r>
            <a:b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v:</a:t>
            </a:r>
            <a:r>
              <a:rPr lang="el-G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 G </a:t>
            </a:r>
            <a:r>
              <a:rPr lang="el-G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Τ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 - - </a:t>
            </a:r>
            <a:endParaRPr lang="el-GR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w:</a:t>
            </a:r>
            <a:r>
              <a:rPr lang="el-GR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 A T - C G T G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l-GR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l-GR" dirty="0"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l-GR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66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E1A12FB-0DCD-7F79-2CA3-442C5EB0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Corbel" panose="020B0503020204020204" pitchFamily="34" charset="0"/>
              </a:rPr>
              <a:t>9 </a:t>
            </a:r>
            <a:r>
              <a:rPr lang="el-GR" dirty="0" err="1">
                <a:latin typeface="Corbel" panose="020B0503020204020204" pitchFamily="34" charset="0"/>
              </a:rPr>
              <a:t>ιΙ</a:t>
            </a:r>
            <a:r>
              <a:rPr lang="el-GR" dirty="0">
                <a:latin typeface="Corbel" panose="020B0503020204020204" pitchFamily="34" charset="0"/>
              </a:rPr>
              <a:t>) </a:t>
            </a:r>
            <a:r>
              <a:rPr lang="el-GR" dirty="0" err="1">
                <a:latin typeface="Corbel" panose="020B0503020204020204" pitchFamily="34" charset="0"/>
              </a:rPr>
              <a:t>Τοπικη</a:t>
            </a:r>
            <a:r>
              <a:rPr lang="el-GR" dirty="0">
                <a:latin typeface="Corbel" panose="020B0503020204020204" pitchFamily="34" charset="0"/>
              </a:rPr>
              <a:t> </a:t>
            </a:r>
            <a:r>
              <a:rPr lang="el-GR" dirty="0" err="1">
                <a:latin typeface="Corbel" panose="020B0503020204020204" pitchFamily="34" charset="0"/>
              </a:rPr>
              <a:t>στοιχιση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D65A9D1-2F60-A1EF-EE4C-7F1CEC3A5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Οι διαφορές με τον προηγούμενο αλγόριθμο είναι:</a:t>
            </a:r>
          </a:p>
          <a:p>
            <a:r>
              <a:rPr lang="el-GR" dirty="0"/>
              <a:t> όπου έχει αρνητικές τιμές θα βάζουμε Ο</a:t>
            </a:r>
          </a:p>
          <a:p>
            <a:r>
              <a:rPr lang="el-GR" dirty="0"/>
              <a:t>Συμπληρώνουμε όλες τις τιμές αλλά θα βάζουμε βελάκια μόνο στις τιμές που προκύπτουν από </a:t>
            </a:r>
            <a:r>
              <a:rPr lang="en-US" dirty="0"/>
              <a:t>matching 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Το μέγιστο </a:t>
            </a:r>
            <a:r>
              <a:rPr lang="en-US" dirty="0"/>
              <a:t>alignment </a:t>
            </a:r>
            <a:r>
              <a:rPr lang="el-GR" dirty="0"/>
              <a:t>είναι μήκους 5 με στοίχιση: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V: 	</a:t>
            </a:r>
            <a:r>
              <a:rPr lang="en-GB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GG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T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TCGTG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GA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W:	  GA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TCGTG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AATT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78698555"/>
      </p:ext>
    </p:extLst>
  </p:cSld>
  <p:clrMapOvr>
    <a:masterClrMapping/>
  </p:clrMapOvr>
</p:sld>
</file>

<file path=ppt/theme/theme1.xml><?xml version="1.0" encoding="utf-8"?>
<a:theme xmlns:a="http://schemas.openxmlformats.org/drawingml/2006/main" name="Δέμ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Δέμα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Δέμ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{BE7BEAC6-EE50-7142-8D00-3E7F1969F2E1}tf10001120</Template>
  <TotalTime>406</TotalTime>
  <Words>602</Words>
  <Application>Microsoft Office PowerPoint</Application>
  <PresentationFormat>Widescreen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Gill Sans MT</vt:lpstr>
      <vt:lpstr>Times New Roman</vt:lpstr>
      <vt:lpstr>Δέμα</vt:lpstr>
      <vt:lpstr>BIoiNFORMATICS project 1</vt:lpstr>
      <vt:lpstr>1) Εργαλεια απο το ARMORY της ROsalind</vt:lpstr>
      <vt:lpstr>2) Comparative genomics</vt:lpstr>
      <vt:lpstr>3) Εντοπισμος λεξης P στη συμβολοσειρα Τ πριν τη θεση Κ</vt:lpstr>
      <vt:lpstr>6Α) Βελτιστη καθολικη στοιχιση</vt:lpstr>
      <vt:lpstr>7) Υπολογισμοσ τυπου Longest common substring</vt:lpstr>
      <vt:lpstr>8) Εφαρμογη LCS</vt:lpstr>
      <vt:lpstr>9 ι)ολικη στοιχιση</vt:lpstr>
      <vt:lpstr>9 ιΙ) Τοπικη στοιχιση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 DATABASES AND DATA MINING</dc:title>
  <dc:creator>ΠΑΠΑΓΕΩΡΓΙΟΥ ΑΝΤΩΝΙΟΣ</dc:creator>
  <cp:lastModifiedBy>ΚΟΝΤΟΥΛΗΣ ΑΝΑΣΤΑΣΙΟΣ</cp:lastModifiedBy>
  <cp:revision>14</cp:revision>
  <dcterms:created xsi:type="dcterms:W3CDTF">2022-06-30T08:33:51Z</dcterms:created>
  <dcterms:modified xsi:type="dcterms:W3CDTF">2022-06-30T15:29:26Z</dcterms:modified>
</cp:coreProperties>
</file>