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60"/>
    <p:restoredTop sz="94710"/>
  </p:normalViewPr>
  <p:slideViewPr>
    <p:cSldViewPr snapToGrid="0" snapToObjects="1">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5357943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75940940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0809615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849563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0189503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8" name="Date Placeholder 7"/>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9" name="Footer Placeholder 8"/>
          <p:cNvSpPr>
            <a:spLocks noGrp="1"/>
          </p:cNvSpPr>
          <p:nvPr>
            <p:ph type="ftr" sz="quarter" idx="11"/>
          </p:nvPr>
        </p:nvSpPr>
        <p:spPr/>
        <p:txBody>
          <a:bodyPr/>
          <a:lstStyle/>
          <a:p>
            <a:endParaRPr lang="en-US" dirty="0">
              <a:latin typeface="+mn-lt"/>
            </a:endParaRPr>
          </a:p>
        </p:txBody>
      </p:sp>
      <p:sp>
        <p:nvSpPr>
          <p:cNvPr id="10" name="Slide Number Placeholder 9"/>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5822385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583436" y="3143250"/>
            <a:ext cx="4270248" cy="2596776"/>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7" name="Date Placeholder 6"/>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Tree>
    <p:extLst>
      <p:ext uri="{BB962C8B-B14F-4D97-AF65-F5344CB8AC3E}">
        <p14:creationId xmlns:p14="http://schemas.microsoft.com/office/powerpoint/2010/main" val="7666206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4" name="Footer Placeholder 3"/>
          <p:cNvSpPr>
            <a:spLocks noGrp="1"/>
          </p:cNvSpPr>
          <p:nvPr>
            <p:ph type="ftr" sz="quarter" idx="11"/>
          </p:nvPr>
        </p:nvSpPr>
        <p:spPr/>
        <p:txBody>
          <a:bodyPr/>
          <a:lstStyle/>
          <a:p>
            <a:endParaRPr lang="en-US" dirty="0">
              <a:latin typeface="+mn-lt"/>
            </a:endParaRPr>
          </a:p>
        </p:txBody>
      </p:sp>
      <p:sp>
        <p:nvSpPr>
          <p:cNvPr id="5" name="Slide Number Placeholder 4"/>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1511453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3" name="Footer Placeholder 2"/>
          <p:cNvSpPr>
            <a:spLocks noGrp="1"/>
          </p:cNvSpPr>
          <p:nvPr>
            <p:ph type="ftr" sz="quarter" idx="11"/>
          </p:nvPr>
        </p:nvSpPr>
        <p:spPr/>
        <p:txBody>
          <a:bodyPr/>
          <a:lstStyle/>
          <a:p>
            <a:endParaRPr lang="en-US" dirty="0">
              <a:latin typeface="+mn-lt"/>
            </a:endParaRPr>
          </a:p>
        </p:txBody>
      </p:sp>
      <p:sp>
        <p:nvSpPr>
          <p:cNvPr id="4" name="Slide Number Placeholder 3"/>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2213035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9" name="Date Placeholder 8"/>
          <p:cNvSpPr>
            <a:spLocks noGrp="1"/>
          </p:cNvSpPr>
          <p:nvPr>
            <p:ph type="dt" sz="half" idx="10"/>
          </p:nvPr>
        </p:nvSpPr>
        <p:spPr/>
        <p:txBody>
          <a:bodyPr/>
          <a:lstStyle/>
          <a:p>
            <a:fld id="{A33960BD-7AC1-4217-9611-AAA56D3EE38F}" type="datetime4">
              <a:rPr lang="en-US" smtClean="0"/>
              <a:pPr/>
              <a:t>June 30, 2022</a:t>
            </a:fld>
            <a:endParaRPr lang="en-US" dirty="0">
              <a:latin typeface="+mn-lt"/>
            </a:endParaRPr>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latin typeface="+mn-lt"/>
            </a:endParaRPr>
          </a:p>
        </p:txBody>
      </p:sp>
      <p:sp>
        <p:nvSpPr>
          <p:cNvPr id="11" name="Slide Number Placeholder 10"/>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0296818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33960BD-7AC1-4217-9611-AAA56D3EE38F}" type="datetime4">
              <a:rPr lang="en-US" smtClean="0"/>
              <a:pPr/>
              <a:t>June 30, 2022</a:t>
            </a:fld>
            <a:endParaRPr lang="en-US" dirty="0">
              <a:latin typeface="+mn-lt"/>
            </a:endParaRPr>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l-GR"/>
          </a:p>
        </p:txBody>
      </p:sp>
      <p:sp>
        <p:nvSpPr>
          <p:cNvPr id="10" name="Slide Number Placeholder 9"/>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1157147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33960BD-7AC1-4217-9611-AAA56D3EE38F}" type="datetime4">
              <a:rPr lang="en-US" smtClean="0"/>
              <a:pPr/>
              <a:t>June 30, 2022</a:t>
            </a:fld>
            <a:endParaRPr lang="en-US" dirty="0">
              <a:latin typeface="+mn-lt"/>
            </a:endParaRP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24348784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475B18-1022-3EC3-4DD5-2E002132B0B8}"/>
              </a:ext>
            </a:extLst>
          </p:cNvPr>
          <p:cNvSpPr>
            <a:spLocks noGrp="1"/>
          </p:cNvSpPr>
          <p:nvPr>
            <p:ph type="ctrTitle"/>
          </p:nvPr>
        </p:nvSpPr>
        <p:spPr/>
        <p:txBody>
          <a:bodyPr>
            <a:normAutofit/>
          </a:bodyPr>
          <a:lstStyle/>
          <a:p>
            <a:r>
              <a:rPr lang="en-US" b="1" dirty="0"/>
              <a:t>BIOINFORMATIC DATABASES AND DATA MINING</a:t>
            </a:r>
            <a:endParaRPr lang="el-GR" dirty="0"/>
          </a:p>
        </p:txBody>
      </p:sp>
      <p:sp>
        <p:nvSpPr>
          <p:cNvPr id="3" name="Υπότιτλος 2">
            <a:extLst>
              <a:ext uri="{FF2B5EF4-FFF2-40B4-BE49-F238E27FC236}">
                <a16:creationId xmlns:a16="http://schemas.microsoft.com/office/drawing/2014/main" id="{49880C39-FF00-92C7-C81E-2C42E8C62977}"/>
              </a:ext>
            </a:extLst>
          </p:cNvPr>
          <p:cNvSpPr>
            <a:spLocks noGrp="1"/>
          </p:cNvSpPr>
          <p:nvPr>
            <p:ph type="subTitle" idx="1"/>
          </p:nvPr>
        </p:nvSpPr>
        <p:spPr/>
        <p:txBody>
          <a:bodyPr>
            <a:normAutofit fontScale="70000" lnSpcReduction="20000"/>
          </a:bodyPr>
          <a:lstStyle/>
          <a:p>
            <a:pPr algn="l"/>
            <a:r>
              <a:rPr lang="el-GR" b="1" dirty="0"/>
              <a:t>ΣΧΟΛΗ: ΗΛΕΚΤΡΟΛΟΓΩΝ ΜΗΧΑΝΙΚΩΝ ΚΑΙ ΤΕΧΝΟΛΟΓΙΑΣ ΥΠΟΛΟΓΙΣΤΩΝ</a:t>
            </a:r>
            <a:endParaRPr lang="el-GR" dirty="0"/>
          </a:p>
          <a:p>
            <a:pPr algn="l"/>
            <a:r>
              <a:rPr lang="el-GR" b="1" dirty="0"/>
              <a:t>ΟΝΟΜΑΤΕΠΩΝΥΜΑ (ΑΜ): ΑΝΤΩΝΙΟΣ ΠΑΠΑΓΕΩΡΓΙΟΥ (1066591), ΑΝΑΣΤΑΣΙΟΣ ΚΟΝΤΟΥΛΗΣ(1066489)</a:t>
            </a:r>
            <a:endParaRPr lang="el-GR" dirty="0"/>
          </a:p>
          <a:p>
            <a:pPr algn="l"/>
            <a:r>
              <a:rPr lang="el-GR" b="1" dirty="0"/>
              <a:t>ΕΤΟΣ: 4</a:t>
            </a:r>
            <a:r>
              <a:rPr lang="el-GR" b="1" baseline="30000" dirty="0"/>
              <a:t>Ο</a:t>
            </a:r>
            <a:r>
              <a:rPr lang="el-GR" b="1" dirty="0"/>
              <a:t> </a:t>
            </a:r>
            <a:endParaRPr lang="el-GR" dirty="0"/>
          </a:p>
        </p:txBody>
      </p:sp>
    </p:spTree>
    <p:extLst>
      <p:ext uri="{BB962C8B-B14F-4D97-AF65-F5344CB8AC3E}">
        <p14:creationId xmlns:p14="http://schemas.microsoft.com/office/powerpoint/2010/main" val="108122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664289-A28F-ADE5-F6C1-8F69FED408CE}"/>
              </a:ext>
            </a:extLst>
          </p:cNvPr>
          <p:cNvSpPr>
            <a:spLocks noGrp="1"/>
          </p:cNvSpPr>
          <p:nvPr>
            <p:ph type="title"/>
          </p:nvPr>
        </p:nvSpPr>
        <p:spPr/>
        <p:txBody>
          <a:bodyPr/>
          <a:lstStyle/>
          <a:p>
            <a:r>
              <a:rPr lang="el-GR" b="1" dirty="0"/>
              <a:t>Συμπεράσματα</a:t>
            </a:r>
            <a:r>
              <a:rPr lang="el-GR" dirty="0"/>
              <a:t> </a:t>
            </a:r>
          </a:p>
        </p:txBody>
      </p:sp>
      <p:sp>
        <p:nvSpPr>
          <p:cNvPr id="3" name="Θέση περιεχομένου 2">
            <a:extLst>
              <a:ext uri="{FF2B5EF4-FFF2-40B4-BE49-F238E27FC236}">
                <a16:creationId xmlns:a16="http://schemas.microsoft.com/office/drawing/2014/main" id="{AC1DAFA5-B2C3-6E54-56D4-F13F30C5EC84}"/>
              </a:ext>
            </a:extLst>
          </p:cNvPr>
          <p:cNvSpPr>
            <a:spLocks noGrp="1"/>
          </p:cNvSpPr>
          <p:nvPr>
            <p:ph idx="1"/>
          </p:nvPr>
        </p:nvSpPr>
        <p:spPr/>
        <p:txBody>
          <a:bodyPr>
            <a:normAutofit fontScale="92500"/>
          </a:bodyPr>
          <a:lstStyle/>
          <a:p>
            <a:pPr marL="0" indent="0">
              <a:buNone/>
            </a:pPr>
            <a:r>
              <a:rPr lang="el-GR" b="1" dirty="0"/>
              <a:t>Σύγκριση</a:t>
            </a:r>
          </a:p>
          <a:p>
            <a:r>
              <a:rPr lang="el-GR" dirty="0"/>
              <a:t>Στο FLPM, ένα </a:t>
            </a:r>
            <a:r>
              <a:rPr lang="el-GR"/>
              <a:t>πέρασμα στο κείμενο </a:t>
            </a:r>
            <a:r>
              <a:rPr lang="el-GR" dirty="0"/>
              <a:t>είναι αρκετό για να ανακαλυφθεί ταυτόχρονα ο πρώτος και ο τελευταίος χαρακτήρας του μοτίβου. Το PAPM αναζητά την πρώτη λέξη του μοτίβου στο κείμενο, άρα η φάση </a:t>
            </a:r>
            <a:r>
              <a:rPr lang="el-GR" dirty="0" err="1"/>
              <a:t>προεπεξεργασίας</a:t>
            </a:r>
            <a:r>
              <a:rPr lang="el-GR" dirty="0"/>
              <a:t> PAPM χρειάζεται επίσης ένα πέρασμα. Το PAPM βρίσκει λιγότερα παράθυρα από το FLPM, επειδή εξετάζει μια λέξη με μερικούς χαρακτήρες για να αναγνωρίσει τα παράθυρα, ενώ το FLPM εστιάζει μόνο σε δύο χαρακτήρες. Επειδή το LFPM αναζητά τη λιγότερο συχνή λέξη του μοτίβου, βρίσκει λιγότερα παράθυρα. Ωστόσο, η εύρεση της από τον πίνακα συχνοτήτων στο LFPM είναι χρονοβόρα. Ως αποτέλεσμα, το PAPM και το LFPM καταναλώνουν τον λιγότερο χρόνο μεταξύ των προσομοιωμένων αλγορίθμων</a:t>
            </a:r>
          </a:p>
        </p:txBody>
      </p:sp>
    </p:spTree>
    <p:extLst>
      <p:ext uri="{BB962C8B-B14F-4D97-AF65-F5344CB8AC3E}">
        <p14:creationId xmlns:p14="http://schemas.microsoft.com/office/powerpoint/2010/main" val="77596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1A12FB-0DCD-7F79-2CA3-442C5EB09150}"/>
              </a:ext>
            </a:extLst>
          </p:cNvPr>
          <p:cNvSpPr>
            <a:spLocks noGrp="1"/>
          </p:cNvSpPr>
          <p:nvPr>
            <p:ph type="title"/>
          </p:nvPr>
        </p:nvSpPr>
        <p:spPr/>
        <p:txBody>
          <a:bodyPr/>
          <a:lstStyle/>
          <a:p>
            <a:r>
              <a:rPr lang="el-GR" b="1" dirty="0"/>
              <a:t>Συμπεράσματα</a:t>
            </a:r>
            <a:endParaRPr lang="el-GR" dirty="0"/>
          </a:p>
        </p:txBody>
      </p:sp>
      <p:sp>
        <p:nvSpPr>
          <p:cNvPr id="3" name="Θέση περιεχομένου 2">
            <a:extLst>
              <a:ext uri="{FF2B5EF4-FFF2-40B4-BE49-F238E27FC236}">
                <a16:creationId xmlns:a16="http://schemas.microsoft.com/office/drawing/2014/main" id="{BD65A9D1-2F60-A1EF-EE4C-7F1CEC3A5497}"/>
              </a:ext>
            </a:extLst>
          </p:cNvPr>
          <p:cNvSpPr>
            <a:spLocks noGrp="1"/>
          </p:cNvSpPr>
          <p:nvPr>
            <p:ph idx="1"/>
          </p:nvPr>
        </p:nvSpPr>
        <p:spPr/>
        <p:txBody>
          <a:bodyPr>
            <a:normAutofit fontScale="92500"/>
          </a:bodyPr>
          <a:lstStyle/>
          <a:p>
            <a:r>
              <a:rPr lang="el-GR" dirty="0"/>
              <a:t>Τα FLPM, PAPM και LFPM έχουν καλύτερη απόδοση από τους άλλους αλγόριθμους. Ο κύριος λόγος της υπεροχής τους είναι γιατί προσδιορίζουν χαμηλό αριθμό παραθύρων στην προηγούμενη φάση. Επιπλέον, με τη χρήση επεξεργασίας κειμένου, η έρευνα των PAPM και LFPM για την αντιστοίχιση των παραθύρων και του μοτίβου είναι πολύ πιο γρήγορη από αυτή των προσομοιωμένων αλγορίθμων που βασίζονται σε χαρακτήρες (FLPM)</a:t>
            </a:r>
          </a:p>
          <a:p>
            <a:r>
              <a:rPr lang="el-GR" dirty="0"/>
              <a:t>Η χρήση επεξεργασίας κειμένου από τα PAPM και LFPM μειώνει σημαντικά τον χρόνο που απαιτείται για την εκτέλεση της αντιστοίχισης προτύπων. Στο LFPM, υπάρχει διαφορά μεταξύ του αριθμού επανάληψης της λιγότερο συχνής λέξης και αυτών των άλλων λέξεων του μοτίβου. Η υψηλότερη τιμή αυτής της διαφοράς οδηγεί σε μεγαλύτερη βελτίωση στην απόδοση του LFPM</a:t>
            </a:r>
          </a:p>
        </p:txBody>
      </p:sp>
    </p:spTree>
    <p:extLst>
      <p:ext uri="{BB962C8B-B14F-4D97-AF65-F5344CB8AC3E}">
        <p14:creationId xmlns:p14="http://schemas.microsoft.com/office/powerpoint/2010/main" val="287869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6C8AD7-93F8-12CC-9826-C9D9611D886E}"/>
              </a:ext>
            </a:extLst>
          </p:cNvPr>
          <p:cNvSpPr>
            <a:spLocks noGrp="1"/>
          </p:cNvSpPr>
          <p:nvPr>
            <p:ph type="title"/>
          </p:nvPr>
        </p:nvSpPr>
        <p:spPr/>
        <p:txBody>
          <a:bodyPr/>
          <a:lstStyle/>
          <a:p>
            <a:r>
              <a:rPr lang="el-GR" b="1" dirty="0"/>
              <a:t>Εισαγωγή</a:t>
            </a:r>
            <a:r>
              <a:rPr lang="el-GR" dirty="0"/>
              <a:t> </a:t>
            </a:r>
          </a:p>
        </p:txBody>
      </p:sp>
      <p:sp>
        <p:nvSpPr>
          <p:cNvPr id="3" name="Θέση περιεχομένου 2">
            <a:extLst>
              <a:ext uri="{FF2B5EF4-FFF2-40B4-BE49-F238E27FC236}">
                <a16:creationId xmlns:a16="http://schemas.microsoft.com/office/drawing/2014/main" id="{98AFAEBD-E9E6-9A52-3B7F-B2FB07882B26}"/>
              </a:ext>
            </a:extLst>
          </p:cNvPr>
          <p:cNvSpPr>
            <a:spLocks noGrp="1"/>
          </p:cNvSpPr>
          <p:nvPr>
            <p:ph idx="1"/>
          </p:nvPr>
        </p:nvSpPr>
        <p:spPr/>
        <p:txBody>
          <a:bodyPr/>
          <a:lstStyle/>
          <a:p>
            <a:pPr marL="0" indent="0">
              <a:buNone/>
            </a:pPr>
            <a:r>
              <a:rPr lang="el-GR" b="1" dirty="0" err="1"/>
              <a:t>Γένικα</a:t>
            </a:r>
            <a:r>
              <a:rPr lang="el-GR" b="1" dirty="0"/>
              <a:t>:</a:t>
            </a:r>
          </a:p>
          <a:p>
            <a:r>
              <a:rPr lang="en-US" dirty="0"/>
              <a:t>H</a:t>
            </a:r>
            <a:r>
              <a:rPr lang="el-GR" dirty="0"/>
              <a:t> </a:t>
            </a:r>
            <a:r>
              <a:rPr lang="el-GR" dirty="0" err="1"/>
              <a:t>βιοπληροφορική</a:t>
            </a:r>
            <a:r>
              <a:rPr lang="el-GR" dirty="0"/>
              <a:t> είναι η επιστήμη της ερμηνείας βιολογικών δεδομένων χρησιμοποιώντας την τεχνολογία της πληροφορίας και την επιστήμη των υπολογιστών</a:t>
            </a:r>
            <a:endParaRPr lang="en-US" dirty="0"/>
          </a:p>
          <a:p>
            <a:pPr marL="0" indent="0">
              <a:buNone/>
            </a:pPr>
            <a:r>
              <a:rPr lang="el-GR" b="1" dirty="0"/>
              <a:t>Προβλήματα:</a:t>
            </a:r>
          </a:p>
          <a:p>
            <a:r>
              <a:rPr lang="el-GR" dirty="0"/>
              <a:t>Πρόβλημα αντιστοίχισης προτύπων </a:t>
            </a:r>
          </a:p>
          <a:p>
            <a:r>
              <a:rPr lang="el-GR" dirty="0"/>
              <a:t>Πρόβλημα χώρου</a:t>
            </a:r>
          </a:p>
          <a:p>
            <a:pPr marL="0" indent="0">
              <a:buNone/>
            </a:pPr>
            <a:endParaRPr lang="el-GR" dirty="0"/>
          </a:p>
        </p:txBody>
      </p:sp>
    </p:spTree>
    <p:extLst>
      <p:ext uri="{BB962C8B-B14F-4D97-AF65-F5344CB8AC3E}">
        <p14:creationId xmlns:p14="http://schemas.microsoft.com/office/powerpoint/2010/main" val="9577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C3A9C4-F610-DFF6-8CE4-623D7459D03E}"/>
              </a:ext>
            </a:extLst>
          </p:cNvPr>
          <p:cNvSpPr>
            <a:spLocks noGrp="1"/>
          </p:cNvSpPr>
          <p:nvPr>
            <p:ph type="title"/>
          </p:nvPr>
        </p:nvSpPr>
        <p:spPr/>
        <p:txBody>
          <a:bodyPr/>
          <a:lstStyle/>
          <a:p>
            <a:r>
              <a:rPr lang="el-GR" b="1" dirty="0"/>
              <a:t>Θεωρία</a:t>
            </a:r>
            <a:r>
              <a:rPr lang="el-GR" dirty="0"/>
              <a:t> </a:t>
            </a:r>
          </a:p>
        </p:txBody>
      </p:sp>
      <p:sp>
        <p:nvSpPr>
          <p:cNvPr id="3" name="Θέση περιεχομένου 2">
            <a:extLst>
              <a:ext uri="{FF2B5EF4-FFF2-40B4-BE49-F238E27FC236}">
                <a16:creationId xmlns:a16="http://schemas.microsoft.com/office/drawing/2014/main" id="{9D1731FA-33FD-1A78-BE63-A93A8D286B05}"/>
              </a:ext>
            </a:extLst>
          </p:cNvPr>
          <p:cNvSpPr>
            <a:spLocks noGrp="1"/>
          </p:cNvSpPr>
          <p:nvPr>
            <p:ph idx="1"/>
          </p:nvPr>
        </p:nvSpPr>
        <p:spPr/>
        <p:txBody>
          <a:bodyPr/>
          <a:lstStyle/>
          <a:p>
            <a:pPr marL="0" indent="0">
              <a:buNone/>
            </a:pPr>
            <a:r>
              <a:rPr lang="el-GR" b="1" dirty="0"/>
              <a:t>Βιολογία:</a:t>
            </a:r>
          </a:p>
          <a:p>
            <a:r>
              <a:rPr lang="en-US" dirty="0"/>
              <a:t>DNA</a:t>
            </a:r>
            <a:r>
              <a:rPr lang="el-GR" dirty="0"/>
              <a:t>: Τα μόρια </a:t>
            </a:r>
            <a:r>
              <a:rPr lang="en" dirty="0"/>
              <a:t>DNA </a:t>
            </a:r>
            <a:r>
              <a:rPr lang="el-GR" dirty="0"/>
              <a:t>αποτελούνται από δύο κλώνους </a:t>
            </a:r>
            <a:r>
              <a:rPr lang="el-GR" dirty="0" err="1"/>
              <a:t>νουκλεοτιδίων</a:t>
            </a:r>
            <a:r>
              <a:rPr lang="el-GR" dirty="0"/>
              <a:t> που συνδέονται μεταξύ τους για να σχηματίσουν μια διπλή έλικα</a:t>
            </a:r>
          </a:p>
          <a:p>
            <a:r>
              <a:rPr lang="el-GR" dirty="0"/>
              <a:t>Κεντρικό δόγμα μοριακής βιολογίας: Οι πρωτεΐνες αποτελούν τα βασικά δομικά στοιχεία της ζωής, επιτελώντας έναν τεράστιο αριθμό λειτουργιών στους ζωντανούς οργανισμούς</a:t>
            </a:r>
          </a:p>
          <a:p>
            <a:r>
              <a:rPr lang="el-GR" dirty="0"/>
              <a:t>Αντιγραφή: Για να καταστεί δυνατή η βιολογική κληρονομικότητα, το μόριο </a:t>
            </a:r>
            <a:r>
              <a:rPr lang="en" dirty="0"/>
              <a:t>DNA </a:t>
            </a:r>
            <a:r>
              <a:rPr lang="el-GR" dirty="0"/>
              <a:t>πρέπει να αντιγραφεί.</a:t>
            </a:r>
          </a:p>
          <a:p>
            <a:endParaRPr lang="el-GR" dirty="0"/>
          </a:p>
        </p:txBody>
      </p:sp>
    </p:spTree>
    <p:extLst>
      <p:ext uri="{BB962C8B-B14F-4D97-AF65-F5344CB8AC3E}">
        <p14:creationId xmlns:p14="http://schemas.microsoft.com/office/powerpoint/2010/main" val="109373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DFB071-22F7-6FA1-3894-2E901B39C855}"/>
              </a:ext>
            </a:extLst>
          </p:cNvPr>
          <p:cNvSpPr>
            <a:spLocks noGrp="1"/>
          </p:cNvSpPr>
          <p:nvPr>
            <p:ph type="title"/>
          </p:nvPr>
        </p:nvSpPr>
        <p:spPr/>
        <p:txBody>
          <a:bodyPr/>
          <a:lstStyle/>
          <a:p>
            <a:r>
              <a:rPr lang="el-GR" b="1" dirty="0"/>
              <a:t>Θεωρία</a:t>
            </a:r>
            <a:endParaRPr lang="el-GR" dirty="0"/>
          </a:p>
        </p:txBody>
      </p:sp>
      <p:sp>
        <p:nvSpPr>
          <p:cNvPr id="3" name="Θέση περιεχομένου 2">
            <a:extLst>
              <a:ext uri="{FF2B5EF4-FFF2-40B4-BE49-F238E27FC236}">
                <a16:creationId xmlns:a16="http://schemas.microsoft.com/office/drawing/2014/main" id="{10F40EA6-7975-FE1D-D665-F455C20E45B2}"/>
              </a:ext>
            </a:extLst>
          </p:cNvPr>
          <p:cNvSpPr>
            <a:spLocks noGrp="1"/>
          </p:cNvSpPr>
          <p:nvPr>
            <p:ph idx="1"/>
          </p:nvPr>
        </p:nvSpPr>
        <p:spPr/>
        <p:txBody>
          <a:bodyPr/>
          <a:lstStyle/>
          <a:p>
            <a:pPr marL="0" indent="0">
              <a:buNone/>
            </a:pPr>
            <a:r>
              <a:rPr lang="el-GR" b="1" dirty="0" err="1"/>
              <a:t>Βιοπληροφορική</a:t>
            </a:r>
            <a:endParaRPr lang="el-GR" b="1" dirty="0"/>
          </a:p>
          <a:p>
            <a:r>
              <a:rPr lang="el-GR" dirty="0"/>
              <a:t>Εφαρμογές: Αναδίπλωση πρωτεϊνών, κατασκευή εξελικτικών δέντρων, χαρτογράφηση </a:t>
            </a:r>
            <a:r>
              <a:rPr lang="el-GR" dirty="0" err="1"/>
              <a:t>γονιδιώματος</a:t>
            </a:r>
            <a:r>
              <a:rPr lang="el-GR" dirty="0"/>
              <a:t>, ανίχνευση παραλλαγών κ.α.</a:t>
            </a:r>
          </a:p>
          <a:p>
            <a:r>
              <a:rPr lang="el-GR" dirty="0"/>
              <a:t>Τομείς έρευνας: Διαδοχική ανάλυση, </a:t>
            </a:r>
            <a:r>
              <a:rPr lang="el-GR" dirty="0" err="1"/>
              <a:t>γονιδιωματική</a:t>
            </a:r>
            <a:r>
              <a:rPr lang="el-GR" dirty="0"/>
              <a:t> σημείωση, ανάλυση γονιδιακής έκφρασης, ανάλυση έκφρασης πρωτεΐνης, ανάλυση μεταλλάξεων στον καρκίνο, πρόβλεψη δομής πρωτεΐνης, συγκριτική </a:t>
            </a:r>
            <a:r>
              <a:rPr lang="el-GR" dirty="0" err="1"/>
              <a:t>γονιδιωματική</a:t>
            </a:r>
            <a:r>
              <a:rPr lang="el-GR" dirty="0"/>
              <a:t>, </a:t>
            </a:r>
            <a:r>
              <a:rPr lang="el-GR" dirty="0" err="1"/>
              <a:t>μοντεολοποίηση</a:t>
            </a:r>
            <a:r>
              <a:rPr lang="el-GR" dirty="0"/>
              <a:t> </a:t>
            </a:r>
            <a:r>
              <a:rPr lang="el-GR" dirty="0" err="1"/>
              <a:t>βιολογικλων</a:t>
            </a:r>
            <a:r>
              <a:rPr lang="el-GR" dirty="0"/>
              <a:t> συστημάτων, ανάλυση εικόνας υψηλής απόδοσης, σύνδεση πρωτεΐνης με πρωτεΐνη</a:t>
            </a:r>
          </a:p>
        </p:txBody>
      </p:sp>
    </p:spTree>
    <p:extLst>
      <p:ext uri="{BB962C8B-B14F-4D97-AF65-F5344CB8AC3E}">
        <p14:creationId xmlns:p14="http://schemas.microsoft.com/office/powerpoint/2010/main" val="286152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50EFE7-40C4-D043-069C-61FEBDA741CF}"/>
              </a:ext>
            </a:extLst>
          </p:cNvPr>
          <p:cNvSpPr>
            <a:spLocks noGrp="1"/>
          </p:cNvSpPr>
          <p:nvPr>
            <p:ph type="title"/>
          </p:nvPr>
        </p:nvSpPr>
        <p:spPr/>
        <p:txBody>
          <a:bodyPr/>
          <a:lstStyle/>
          <a:p>
            <a:r>
              <a:rPr lang="el-GR" b="1" dirty="0"/>
              <a:t>Θεωρία</a:t>
            </a:r>
          </a:p>
        </p:txBody>
      </p:sp>
      <p:sp>
        <p:nvSpPr>
          <p:cNvPr id="3" name="Θέση περιεχομένου 2">
            <a:extLst>
              <a:ext uri="{FF2B5EF4-FFF2-40B4-BE49-F238E27FC236}">
                <a16:creationId xmlns:a16="http://schemas.microsoft.com/office/drawing/2014/main" id="{69329F92-E4FD-170C-2075-94F3889CB95C}"/>
              </a:ext>
            </a:extLst>
          </p:cNvPr>
          <p:cNvSpPr>
            <a:spLocks noGrp="1"/>
          </p:cNvSpPr>
          <p:nvPr>
            <p:ph idx="1"/>
          </p:nvPr>
        </p:nvSpPr>
        <p:spPr/>
        <p:txBody>
          <a:bodyPr>
            <a:normAutofit/>
          </a:bodyPr>
          <a:lstStyle/>
          <a:p>
            <a:pPr marL="0" indent="0">
              <a:buNone/>
            </a:pPr>
            <a:r>
              <a:rPr lang="el-GR" b="1" dirty="0"/>
              <a:t>Εξόρυξη δεδομένων</a:t>
            </a:r>
          </a:p>
          <a:p>
            <a:r>
              <a:rPr lang="el-GR" dirty="0" err="1"/>
              <a:t>Βιοπληροφορική</a:t>
            </a:r>
            <a:r>
              <a:rPr lang="el-GR" dirty="0"/>
              <a:t>: Οι εφαρμογές της εξόρυξης δεδομένων στη </a:t>
            </a:r>
            <a:r>
              <a:rPr lang="el-GR" dirty="0" err="1"/>
              <a:t>βιοπληροφορική</a:t>
            </a:r>
            <a:r>
              <a:rPr lang="el-GR" dirty="0"/>
              <a:t> περιλαμβάνουν εύρεση γονιδίων, ανίχνευση τομέα πρωτεϊνικής λειτουργίας, διάγνωση ασθενειών, πρόγνωση ασθενειών, βελτιστοποίηση θεραπείας ασθενειών κ.α.</a:t>
            </a:r>
          </a:p>
          <a:p>
            <a:pPr lvl="0"/>
            <a:r>
              <a:rPr lang="el-GR" dirty="0"/>
              <a:t>Προσεγγίσεις: Εξόρυξη δεδομένων βάσει γραφημάτων, εξόρυξη δεδομένων με βάση την εντροπία, εξόρυξη </a:t>
            </a:r>
            <a:r>
              <a:rPr lang="el-GR" dirty="0" err="1"/>
              <a:t>τοπολογικών</a:t>
            </a:r>
            <a:r>
              <a:rPr lang="el-GR" dirty="0"/>
              <a:t> δεδομένων</a:t>
            </a:r>
          </a:p>
          <a:p>
            <a:pPr lvl="0"/>
            <a:endParaRPr lang="el-GR" dirty="0"/>
          </a:p>
        </p:txBody>
      </p:sp>
    </p:spTree>
    <p:extLst>
      <p:ext uri="{BB962C8B-B14F-4D97-AF65-F5344CB8AC3E}">
        <p14:creationId xmlns:p14="http://schemas.microsoft.com/office/powerpoint/2010/main" val="138649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1A4446C-0720-66C6-7A1F-3B8D5B1683BE}"/>
              </a:ext>
            </a:extLst>
          </p:cNvPr>
          <p:cNvSpPr>
            <a:spLocks noGrp="1"/>
          </p:cNvSpPr>
          <p:nvPr>
            <p:ph type="title"/>
          </p:nvPr>
        </p:nvSpPr>
        <p:spPr>
          <a:xfrm>
            <a:off x="2231136" y="964692"/>
            <a:ext cx="7729728" cy="1188720"/>
          </a:xfrm>
        </p:spPr>
        <p:txBody>
          <a:bodyPr>
            <a:normAutofit/>
          </a:bodyPr>
          <a:lstStyle/>
          <a:p>
            <a:r>
              <a:rPr lang="en" b="1" dirty="0">
                <a:latin typeface="Corbel" panose="020B0503020204020204" pitchFamily="34" charset="0"/>
              </a:rPr>
              <a:t>Multiple Longest Common Subsequence (MLCS)</a:t>
            </a:r>
          </a:p>
        </p:txBody>
      </p:sp>
      <p:sp>
        <p:nvSpPr>
          <p:cNvPr id="3" name="Θέση περιεχομένου 2">
            <a:extLst>
              <a:ext uri="{FF2B5EF4-FFF2-40B4-BE49-F238E27FC236}">
                <a16:creationId xmlns:a16="http://schemas.microsoft.com/office/drawing/2014/main" id="{6D44A488-E151-D450-6F1B-6D5B25D5C53B}"/>
              </a:ext>
            </a:extLst>
          </p:cNvPr>
          <p:cNvSpPr>
            <a:spLocks noGrp="1"/>
          </p:cNvSpPr>
          <p:nvPr>
            <p:ph idx="1"/>
          </p:nvPr>
        </p:nvSpPr>
        <p:spPr>
          <a:xfrm>
            <a:off x="2231136" y="2763136"/>
            <a:ext cx="3631692" cy="1742570"/>
          </a:xfrm>
        </p:spPr>
        <p:txBody>
          <a:bodyPr>
            <a:normAutofit/>
          </a:bodyPr>
          <a:lstStyle/>
          <a:p>
            <a:pPr marL="0" indent="0">
              <a:buNone/>
            </a:pPr>
            <a:r>
              <a:rPr lang="el-GR" dirty="0">
                <a:cs typeface="Times New Roman" panose="02020603050405020304" pitchFamily="18" charset="0"/>
              </a:rPr>
              <a:t>Το πρόβλημα </a:t>
            </a:r>
            <a:r>
              <a:rPr lang="en" dirty="0">
                <a:cs typeface="Times New Roman" panose="02020603050405020304" pitchFamily="18" charset="0"/>
              </a:rPr>
              <a:t>Multiple Longest Common Subsequence (MLCS) </a:t>
            </a:r>
            <a:r>
              <a:rPr lang="el-GR" dirty="0">
                <a:cs typeface="Times New Roman" panose="02020603050405020304" pitchFamily="18" charset="0"/>
              </a:rPr>
              <a:t>είναι να βρεθεί η μεγαλύτερη </a:t>
            </a:r>
            <a:r>
              <a:rPr lang="el-GR" dirty="0" err="1">
                <a:cs typeface="Times New Roman" panose="02020603050405020304" pitchFamily="18" charset="0"/>
              </a:rPr>
              <a:t>υποακολουθία</a:t>
            </a:r>
            <a:r>
              <a:rPr lang="el-GR" dirty="0">
                <a:cs typeface="Times New Roman" panose="02020603050405020304" pitchFamily="18" charset="0"/>
              </a:rPr>
              <a:t> που μοιράζεται μεταξύ δύο ή περισσότερων αλληλουχιών.</a:t>
            </a:r>
          </a:p>
          <a:p>
            <a:pPr marL="0" indent="0">
              <a:buNone/>
            </a:pPr>
            <a:endParaRPr lang="el-GR" dirty="0"/>
          </a:p>
        </p:txBody>
      </p:sp>
      <p:pic>
        <p:nvPicPr>
          <p:cNvPr id="4" name="Εικόνα 3" descr="Εικόνα που περιέχει βέλος&#10;&#10;Περιγραφή που δημιουργήθηκε αυτόματα">
            <a:extLst>
              <a:ext uri="{FF2B5EF4-FFF2-40B4-BE49-F238E27FC236}">
                <a16:creationId xmlns:a16="http://schemas.microsoft.com/office/drawing/2014/main" id="{216A3E22-ECE5-032D-0931-5FD5EE33B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102" y="2537620"/>
            <a:ext cx="2847708" cy="2449263"/>
          </a:xfrm>
          <a:prstGeom prst="rect">
            <a:avLst/>
          </a:prstGeom>
          <a:ln w="31750" cap="sq">
            <a:solidFill>
              <a:srgbClr val="FFFFFF"/>
            </a:solidFill>
            <a:miter lim="800000"/>
          </a:ln>
        </p:spPr>
      </p:pic>
      <p:sp>
        <p:nvSpPr>
          <p:cNvPr id="5" name="Θέση περιεχομένου 2">
            <a:extLst>
              <a:ext uri="{FF2B5EF4-FFF2-40B4-BE49-F238E27FC236}">
                <a16:creationId xmlns:a16="http://schemas.microsoft.com/office/drawing/2014/main" id="{1A453E0E-ABA1-F41D-C69A-9BEB281DA4FA}"/>
              </a:ext>
            </a:extLst>
          </p:cNvPr>
          <p:cNvSpPr txBox="1">
            <a:spLocks/>
          </p:cNvSpPr>
          <p:nvPr/>
        </p:nvSpPr>
        <p:spPr>
          <a:xfrm>
            <a:off x="2231137" y="5115430"/>
            <a:ext cx="7729727" cy="174257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l-GR" dirty="0">
                <a:cs typeface="Times New Roman" panose="02020603050405020304" pitchFamily="18" charset="0"/>
              </a:rPr>
              <a:t>Τα κυρίαρχα σημεία και οι αντιστοιχίσεις για δύο ακολουθίες, </a:t>
            </a:r>
            <a:r>
              <a:rPr lang="en" dirty="0">
                <a:cs typeface="Times New Roman" panose="02020603050405020304" pitchFamily="18" charset="0"/>
              </a:rPr>
              <a:t>a1 = GTAATCTAAC </a:t>
            </a:r>
            <a:r>
              <a:rPr lang="el-GR" dirty="0">
                <a:cs typeface="Times New Roman" panose="02020603050405020304" pitchFamily="18" charset="0"/>
              </a:rPr>
              <a:t>και </a:t>
            </a:r>
            <a:r>
              <a:rPr lang="en" dirty="0">
                <a:cs typeface="Times New Roman" panose="02020603050405020304" pitchFamily="18" charset="0"/>
              </a:rPr>
              <a:t>a2 = GATTACA. </a:t>
            </a:r>
            <a:r>
              <a:rPr lang="el-GR" dirty="0">
                <a:cs typeface="Times New Roman" panose="02020603050405020304" pitchFamily="18" charset="0"/>
              </a:rPr>
              <a:t>Οι κυρίαρχες θέσεις κυκλώνονται, ενώ οι υπόλοιπες αντιστοιχίες, που δεν είναι κυρίαρχες, τετραγωνίζονται.</a:t>
            </a:r>
          </a:p>
        </p:txBody>
      </p:sp>
    </p:spTree>
    <p:extLst>
      <p:ext uri="{BB962C8B-B14F-4D97-AF65-F5344CB8AC3E}">
        <p14:creationId xmlns:p14="http://schemas.microsoft.com/office/powerpoint/2010/main" val="369185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001F80-14E7-4D90-32AA-467F18A579D2}"/>
              </a:ext>
            </a:extLst>
          </p:cNvPr>
          <p:cNvSpPr>
            <a:spLocks noGrp="1"/>
          </p:cNvSpPr>
          <p:nvPr>
            <p:ph type="title"/>
          </p:nvPr>
        </p:nvSpPr>
        <p:spPr/>
        <p:txBody>
          <a:bodyPr/>
          <a:lstStyle/>
          <a:p>
            <a:r>
              <a:rPr lang="el-GR" b="1" dirty="0"/>
              <a:t>Τεχνολογίες αλληλουχίας </a:t>
            </a:r>
          </a:p>
        </p:txBody>
      </p:sp>
      <p:sp>
        <p:nvSpPr>
          <p:cNvPr id="3" name="Θέση περιεχομένου 2">
            <a:extLst>
              <a:ext uri="{FF2B5EF4-FFF2-40B4-BE49-F238E27FC236}">
                <a16:creationId xmlns:a16="http://schemas.microsoft.com/office/drawing/2014/main" id="{E9E32EE4-DE22-8B19-537D-86F6490CE304}"/>
              </a:ext>
            </a:extLst>
          </p:cNvPr>
          <p:cNvSpPr>
            <a:spLocks noGrp="1"/>
          </p:cNvSpPr>
          <p:nvPr>
            <p:ph idx="1"/>
          </p:nvPr>
        </p:nvSpPr>
        <p:spPr/>
        <p:txBody>
          <a:bodyPr>
            <a:normAutofit fontScale="92500"/>
          </a:bodyPr>
          <a:lstStyle/>
          <a:p>
            <a:pPr marL="0" indent="0">
              <a:buNone/>
            </a:pPr>
            <a:r>
              <a:rPr lang="el-GR" dirty="0">
                <a:cs typeface="Times New Roman" panose="02020603050405020304" pitchFamily="18" charset="0"/>
              </a:rPr>
              <a:t>Η </a:t>
            </a:r>
            <a:r>
              <a:rPr lang="el-GR" dirty="0" err="1">
                <a:cs typeface="Times New Roman" panose="02020603050405020304" pitchFamily="18" charset="0"/>
              </a:rPr>
              <a:t>αλληλούχιση</a:t>
            </a:r>
            <a:r>
              <a:rPr lang="el-GR" dirty="0">
                <a:cs typeface="Times New Roman" panose="02020603050405020304" pitchFamily="18" charset="0"/>
              </a:rPr>
              <a:t> είναι η διαδικασία λήψης της αλληλουχίας των βάσεων των μορίων </a:t>
            </a:r>
            <a:r>
              <a:rPr lang="en" dirty="0">
                <a:cs typeface="Times New Roman" panose="02020603050405020304" pitchFamily="18" charset="0"/>
              </a:rPr>
              <a:t>DNA. </a:t>
            </a:r>
            <a:endParaRPr lang="el-GR" dirty="0">
              <a:cs typeface="Times New Roman" panose="02020603050405020304" pitchFamily="18" charset="0"/>
            </a:endParaRPr>
          </a:p>
          <a:p>
            <a:r>
              <a:rPr lang="en" dirty="0">
                <a:cs typeface="Times New Roman" panose="02020603050405020304" pitchFamily="18" charset="0"/>
              </a:rPr>
              <a:t>High-throughput sequencing (HTS</a:t>
            </a:r>
            <a:r>
              <a:rPr lang="el-GR" dirty="0">
                <a:cs typeface="Times New Roman" panose="02020603050405020304" pitchFamily="18" charset="0"/>
              </a:rPr>
              <a:t>): Τεχνολογίες που είναι ικανές να ακολουθούν την τάξη των εκατομμυρίων ανά εκτέλεση, γρήγορα και σε πολύ χαμηλή τιμή</a:t>
            </a:r>
          </a:p>
          <a:p>
            <a:r>
              <a:rPr lang="en" dirty="0">
                <a:cs typeface="Times New Roman" panose="02020603050405020304" pitchFamily="18" charset="0"/>
              </a:rPr>
              <a:t>Synthetic long-read sequencing (SLSR): </a:t>
            </a:r>
            <a:r>
              <a:rPr lang="el-GR" dirty="0">
                <a:cs typeface="Times New Roman" panose="02020603050405020304" pitchFamily="18" charset="0"/>
              </a:rPr>
              <a:t>Μικρά θραύσματα </a:t>
            </a:r>
            <a:r>
              <a:rPr lang="en-US" dirty="0">
                <a:cs typeface="Times New Roman" panose="02020603050405020304" pitchFamily="18" charset="0"/>
              </a:rPr>
              <a:t>DNA </a:t>
            </a:r>
            <a:r>
              <a:rPr lang="el-GR" dirty="0">
                <a:cs typeface="Times New Roman" panose="02020603050405020304" pitchFamily="18" charset="0"/>
              </a:rPr>
              <a:t>εξάγονται, ενισχύονται και </a:t>
            </a:r>
            <a:r>
              <a:rPr lang="el-GR" dirty="0" err="1">
                <a:cs typeface="Times New Roman" panose="02020603050405020304" pitchFamily="18" charset="0"/>
              </a:rPr>
              <a:t>επανασυναρμολογούνται</a:t>
            </a:r>
            <a:r>
              <a:rPr lang="el-GR" dirty="0">
                <a:cs typeface="Times New Roman" panose="02020603050405020304" pitchFamily="18" charset="0"/>
              </a:rPr>
              <a:t> από τακτικές σύντομες αναγνώσεις</a:t>
            </a:r>
          </a:p>
          <a:p>
            <a:r>
              <a:rPr lang="en" dirty="0">
                <a:cs typeface="Times New Roman" panose="02020603050405020304" pitchFamily="18" charset="0"/>
              </a:rPr>
              <a:t>Single molecule sequencing (SMS): </a:t>
            </a:r>
            <a:r>
              <a:rPr lang="el-GR" dirty="0">
                <a:cs typeface="Times New Roman" panose="02020603050405020304" pitchFamily="18" charset="0"/>
              </a:rPr>
              <a:t> Απλούστευση προετοιμασίας δείγματος, μείωση ποσότητας που απαιτείται και άρση της ανάγκης για ενίσχυση προτύπου</a:t>
            </a:r>
          </a:p>
        </p:txBody>
      </p:sp>
    </p:spTree>
    <p:extLst>
      <p:ext uri="{BB962C8B-B14F-4D97-AF65-F5344CB8AC3E}">
        <p14:creationId xmlns:p14="http://schemas.microsoft.com/office/powerpoint/2010/main" val="402501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40F906C-14D8-8354-00FC-8E29F5736CB4}"/>
              </a:ext>
            </a:extLst>
          </p:cNvPr>
          <p:cNvSpPr>
            <a:spLocks noGrp="1"/>
          </p:cNvSpPr>
          <p:nvPr>
            <p:ph type="title"/>
          </p:nvPr>
        </p:nvSpPr>
        <p:spPr/>
        <p:txBody>
          <a:bodyPr/>
          <a:lstStyle/>
          <a:p>
            <a:r>
              <a:rPr lang="en" b="1" dirty="0">
                <a:latin typeface="Corbel" panose="020B0503020204020204" pitchFamily="34" charset="0"/>
              </a:rPr>
              <a:t>Approximate string matching </a:t>
            </a:r>
            <a:endParaRPr lang="el-GR" b="1" dirty="0">
              <a:latin typeface="Corbel" panose="020B0503020204020204" pitchFamily="34" charset="0"/>
            </a:endParaRPr>
          </a:p>
        </p:txBody>
      </p:sp>
      <p:sp>
        <p:nvSpPr>
          <p:cNvPr id="3" name="Θέση περιεχομένου 2">
            <a:extLst>
              <a:ext uri="{FF2B5EF4-FFF2-40B4-BE49-F238E27FC236}">
                <a16:creationId xmlns:a16="http://schemas.microsoft.com/office/drawing/2014/main" id="{3DA20DC3-6004-3E1F-7276-CE3990AAEA1D}"/>
              </a:ext>
            </a:extLst>
          </p:cNvPr>
          <p:cNvSpPr>
            <a:spLocks noGrp="1"/>
          </p:cNvSpPr>
          <p:nvPr>
            <p:ph idx="1"/>
          </p:nvPr>
        </p:nvSpPr>
        <p:spPr/>
        <p:txBody>
          <a:bodyPr>
            <a:normAutofit fontScale="85000" lnSpcReduction="10000"/>
          </a:bodyPr>
          <a:lstStyle/>
          <a:p>
            <a:pPr marL="0" indent="0">
              <a:buNone/>
            </a:pPr>
            <a:r>
              <a:rPr lang="el-GR" b="1" dirty="0">
                <a:cs typeface="Times New Roman" panose="02020603050405020304" pitchFamily="18" charset="0"/>
              </a:rPr>
              <a:t>Στοίχιση ακολουθίας </a:t>
            </a:r>
          </a:p>
          <a:p>
            <a:pPr marL="0" indent="0">
              <a:buNone/>
            </a:pPr>
            <a:r>
              <a:rPr lang="el-GR" dirty="0">
                <a:cs typeface="Times New Roman" panose="02020603050405020304" pitchFamily="18" charset="0"/>
              </a:rPr>
              <a:t>Η στοίχιση αλληλουχίας υποδηλώνει μια σειρά </a:t>
            </a:r>
            <a:r>
              <a:rPr lang="el-GR" dirty="0" err="1">
                <a:cs typeface="Times New Roman" panose="02020603050405020304" pitchFamily="18" charset="0"/>
              </a:rPr>
              <a:t>βιοπληροφορικών</a:t>
            </a:r>
            <a:r>
              <a:rPr lang="el-GR" dirty="0">
                <a:cs typeface="Times New Roman" panose="02020603050405020304" pitchFamily="18" charset="0"/>
              </a:rPr>
              <a:t> αλγορίθμων των οποίων ο σκοπός είναι να καθιερώσουν ομολογία μεταξύ </a:t>
            </a:r>
            <a:r>
              <a:rPr lang="el-GR" dirty="0" err="1">
                <a:cs typeface="Times New Roman" panose="02020603050405020304" pitchFamily="18" charset="0"/>
              </a:rPr>
              <a:t>γονιδιωματικών</a:t>
            </a:r>
            <a:r>
              <a:rPr lang="el-GR" dirty="0">
                <a:cs typeface="Times New Roman" panose="02020603050405020304" pitchFamily="18" charset="0"/>
              </a:rPr>
              <a:t> αλληλουχιών.</a:t>
            </a:r>
          </a:p>
          <a:p>
            <a:pPr marL="0" indent="0">
              <a:buNone/>
            </a:pPr>
            <a:r>
              <a:rPr lang="en" b="1" dirty="0">
                <a:latin typeface="Corbel" panose="020B0503020204020204" pitchFamily="34" charset="0"/>
                <a:cs typeface="Times New Roman" panose="02020603050405020304" pitchFamily="18" charset="0"/>
              </a:rPr>
              <a:t>ASP </a:t>
            </a:r>
            <a:endParaRPr lang="el-GR" b="1" dirty="0">
              <a:latin typeface="Corbel" panose="020B0503020204020204" pitchFamily="34" charset="0"/>
              <a:cs typeface="Times New Roman" panose="02020603050405020304" pitchFamily="18" charset="0"/>
            </a:endParaRPr>
          </a:p>
          <a:p>
            <a:pPr marL="0" indent="0">
              <a:buNone/>
            </a:pPr>
            <a:r>
              <a:rPr lang="el-GR" dirty="0">
                <a:cs typeface="Times New Roman" panose="02020603050405020304" pitchFamily="18" charset="0"/>
              </a:rPr>
              <a:t>Η κατά προσέγγιση αντιστοίχιση συμβολοσειρών αναφέρεται στην εύρεση συμβολοσειρών που ταιριάζουν περίπου με ένα μοτίβο.</a:t>
            </a:r>
          </a:p>
          <a:p>
            <a:pPr marL="0" indent="0">
              <a:buNone/>
            </a:pPr>
            <a:r>
              <a:rPr lang="el-GR" b="1" dirty="0">
                <a:cs typeface="Times New Roman" panose="02020603050405020304" pitchFamily="18" charset="0"/>
              </a:rPr>
              <a:t>Κλασικές δομές ευρετηρίου </a:t>
            </a:r>
          </a:p>
          <a:p>
            <a:r>
              <a:rPr lang="en-US" dirty="0">
                <a:latin typeface="Corbel" panose="020B0503020204020204" pitchFamily="34" charset="0"/>
                <a:cs typeface="Times New Roman" panose="02020603050405020304" pitchFamily="18" charset="0"/>
              </a:rPr>
              <a:t>Hashes based indexes</a:t>
            </a:r>
            <a:r>
              <a:rPr lang="el-GR" dirty="0">
                <a:latin typeface="Corbel" panose="020B0503020204020204" pitchFamily="34" charset="0"/>
                <a:cs typeface="Times New Roman" panose="02020603050405020304" pitchFamily="18" charset="0"/>
              </a:rPr>
              <a:t> </a:t>
            </a:r>
          </a:p>
          <a:p>
            <a:r>
              <a:rPr lang="en-US" dirty="0">
                <a:latin typeface="Corbel" panose="020B0503020204020204" pitchFamily="34" charset="0"/>
                <a:cs typeface="Times New Roman" panose="02020603050405020304" pitchFamily="18" charset="0"/>
              </a:rPr>
              <a:t>Suffix tree</a:t>
            </a:r>
            <a:endParaRPr lang="el-GR" dirty="0">
              <a:latin typeface="Corbel" panose="020B0503020204020204" pitchFamily="34" charset="0"/>
              <a:cs typeface="Times New Roman" panose="02020603050405020304" pitchFamily="18" charset="0"/>
            </a:endParaRPr>
          </a:p>
          <a:p>
            <a:r>
              <a:rPr lang="en-US" dirty="0">
                <a:latin typeface="Corbel" panose="020B0503020204020204" pitchFamily="34" charset="0"/>
                <a:cs typeface="Times New Roman" panose="02020603050405020304" pitchFamily="18" charset="0"/>
              </a:rPr>
              <a:t>Suffix array</a:t>
            </a:r>
            <a:endParaRPr lang="el-GR" dirty="0">
              <a:latin typeface="Corbel" panose="020B0503020204020204" pitchFamily="34" charset="0"/>
              <a:cs typeface="Times New Roman" panose="02020603050405020304" pitchFamily="18" charset="0"/>
            </a:endParaRPr>
          </a:p>
          <a:p>
            <a:pPr marL="0" indent="0">
              <a:buNone/>
            </a:pPr>
            <a:endParaRPr lang="el-GR" b="1" dirty="0">
              <a:cs typeface="Times New Roman" panose="02020603050405020304" pitchFamily="18" charset="0"/>
            </a:endParaRPr>
          </a:p>
        </p:txBody>
      </p:sp>
    </p:spTree>
    <p:extLst>
      <p:ext uri="{BB962C8B-B14F-4D97-AF65-F5344CB8AC3E}">
        <p14:creationId xmlns:p14="http://schemas.microsoft.com/office/powerpoint/2010/main" val="364166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F0FF139-4C85-1FCD-A8D5-40B402EF21B0}"/>
              </a:ext>
            </a:extLst>
          </p:cNvPr>
          <p:cNvSpPr>
            <a:spLocks noGrp="1"/>
          </p:cNvSpPr>
          <p:nvPr>
            <p:ph type="title"/>
          </p:nvPr>
        </p:nvSpPr>
        <p:spPr/>
        <p:txBody>
          <a:bodyPr/>
          <a:lstStyle/>
          <a:p>
            <a:r>
              <a:rPr lang="en-US" b="1" dirty="0">
                <a:latin typeface="Corbel" panose="020B0503020204020204" pitchFamily="34" charset="0"/>
              </a:rPr>
              <a:t>Exact Pattern Matching</a:t>
            </a:r>
            <a:r>
              <a:rPr lang="el-GR" dirty="0">
                <a:latin typeface="Corbel" panose="020B0503020204020204" pitchFamily="34" charset="0"/>
              </a:rPr>
              <a:t> </a:t>
            </a:r>
          </a:p>
        </p:txBody>
      </p:sp>
      <p:sp>
        <p:nvSpPr>
          <p:cNvPr id="3" name="Θέση περιεχομένου 2">
            <a:extLst>
              <a:ext uri="{FF2B5EF4-FFF2-40B4-BE49-F238E27FC236}">
                <a16:creationId xmlns:a16="http://schemas.microsoft.com/office/drawing/2014/main" id="{7DE62D0B-B651-6A5D-73C0-BCD5F8810553}"/>
              </a:ext>
            </a:extLst>
          </p:cNvPr>
          <p:cNvSpPr>
            <a:spLocks noGrp="1"/>
          </p:cNvSpPr>
          <p:nvPr>
            <p:ph idx="1"/>
          </p:nvPr>
        </p:nvSpPr>
        <p:spPr/>
        <p:txBody>
          <a:bodyPr>
            <a:normAutofit fontScale="92500" lnSpcReduction="10000"/>
          </a:bodyPr>
          <a:lstStyle/>
          <a:p>
            <a:pPr marL="0" indent="0">
              <a:buNone/>
            </a:pPr>
            <a:r>
              <a:rPr lang="en" b="1" dirty="0">
                <a:latin typeface="Corbel" panose="020B0503020204020204" pitchFamily="34" charset="0"/>
              </a:rPr>
              <a:t>First-Last Pattern Matching Algorithm </a:t>
            </a:r>
            <a:endParaRPr lang="el-GR" b="1" dirty="0">
              <a:latin typeface="Corbel" panose="020B0503020204020204" pitchFamily="34" charset="0"/>
            </a:endParaRPr>
          </a:p>
          <a:p>
            <a:pPr marL="0" indent="0">
              <a:buNone/>
            </a:pPr>
            <a:r>
              <a:rPr lang="el-GR" dirty="0"/>
              <a:t>Το </a:t>
            </a:r>
            <a:r>
              <a:rPr lang="en" dirty="0">
                <a:latin typeface="Corbel" panose="020B0503020204020204" pitchFamily="34" charset="0"/>
              </a:rPr>
              <a:t>FLPM </a:t>
            </a:r>
            <a:r>
              <a:rPr lang="el-GR" dirty="0"/>
              <a:t>δρα με βάση συγκρίσεις. Η φάση </a:t>
            </a:r>
            <a:r>
              <a:rPr lang="el-GR" dirty="0" err="1"/>
              <a:t>προεπεξεργασίας</a:t>
            </a:r>
            <a:r>
              <a:rPr lang="el-GR" dirty="0"/>
              <a:t> σαρώνει το κείμενο για να διακρίνει τα παράθυρα του κειμένου που χρησιμοποιούνται από τη φάση αντιστοίχισης για να βρει όλες τις εμφανίσεις του μοτίβου στο κείμενο.</a:t>
            </a:r>
          </a:p>
          <a:p>
            <a:pPr marL="0" indent="0">
              <a:buNone/>
            </a:pPr>
            <a:r>
              <a:rPr lang="en" b="1" dirty="0">
                <a:latin typeface="Corbel" panose="020B0503020204020204" pitchFamily="34" charset="0"/>
              </a:rPr>
              <a:t>Processor-Aware Pattern Matching Algorithm </a:t>
            </a:r>
            <a:r>
              <a:rPr lang="el-GR" b="1" dirty="0">
                <a:latin typeface="Corbel" panose="020B0503020204020204" pitchFamily="34" charset="0"/>
              </a:rPr>
              <a:t> </a:t>
            </a:r>
          </a:p>
          <a:p>
            <a:pPr marL="0" indent="0">
              <a:buNone/>
            </a:pPr>
            <a:r>
              <a:rPr lang="el-GR" dirty="0"/>
              <a:t>Ο </a:t>
            </a:r>
            <a:r>
              <a:rPr lang="en" dirty="0">
                <a:latin typeface="Corbel" panose="020B0503020204020204" pitchFamily="34" charset="0"/>
              </a:rPr>
              <a:t>PAPM </a:t>
            </a:r>
            <a:r>
              <a:rPr lang="el-GR" dirty="0"/>
              <a:t>εκτελεί συγκρίσεις με βάση μια λέξη που αποτελείται από πολλούς χαρακτήρες.</a:t>
            </a:r>
          </a:p>
          <a:p>
            <a:pPr marL="0" indent="0">
              <a:buNone/>
            </a:pPr>
            <a:r>
              <a:rPr lang="en" b="1" dirty="0">
                <a:latin typeface="Corbel" panose="020B0503020204020204" pitchFamily="34" charset="0"/>
              </a:rPr>
              <a:t>Least Frequency Pattern Matching Algorithm</a:t>
            </a:r>
            <a:endParaRPr lang="el-GR" b="1" dirty="0">
              <a:latin typeface="Corbel" panose="020B0503020204020204" pitchFamily="34" charset="0"/>
            </a:endParaRPr>
          </a:p>
          <a:p>
            <a:pPr marL="0" indent="0">
              <a:buNone/>
            </a:pPr>
            <a:r>
              <a:rPr lang="el-GR" dirty="0"/>
              <a:t>Ο αλγόριθμος αντιστοίχισης μοτίβων ελάχιστης συχνότητας (</a:t>
            </a:r>
            <a:r>
              <a:rPr lang="en" dirty="0">
                <a:latin typeface="Corbel" panose="020B0503020204020204" pitchFamily="34" charset="0"/>
              </a:rPr>
              <a:t>LFPM) </a:t>
            </a:r>
            <a:r>
              <a:rPr lang="el-GR" dirty="0"/>
              <a:t>είναι μια βελτίωση του </a:t>
            </a:r>
            <a:r>
              <a:rPr lang="en" dirty="0">
                <a:latin typeface="Corbel" panose="020B0503020204020204" pitchFamily="34" charset="0"/>
              </a:rPr>
              <a:t>PAPM </a:t>
            </a:r>
            <a:r>
              <a:rPr lang="el-GR" dirty="0"/>
              <a:t>που είναι εξειδικευμένη για εφαρμογές </a:t>
            </a:r>
            <a:r>
              <a:rPr lang="en" dirty="0">
                <a:latin typeface="Corbel" panose="020B0503020204020204" pitchFamily="34" charset="0"/>
              </a:rPr>
              <a:t>DNA. </a:t>
            </a:r>
          </a:p>
          <a:p>
            <a:pPr marL="0" indent="0">
              <a:buNone/>
            </a:pPr>
            <a:endParaRPr lang="el-GR" dirty="0">
              <a:latin typeface="Corbel" panose="020B0503020204020204" pitchFamily="34" charset="0"/>
            </a:endParaRPr>
          </a:p>
        </p:txBody>
      </p:sp>
    </p:spTree>
    <p:extLst>
      <p:ext uri="{BB962C8B-B14F-4D97-AF65-F5344CB8AC3E}">
        <p14:creationId xmlns:p14="http://schemas.microsoft.com/office/powerpoint/2010/main" val="1845568899"/>
      </p:ext>
    </p:extLst>
  </p:cSld>
  <p:clrMapOvr>
    <a:masterClrMapping/>
  </p:clrMapOvr>
</p:sld>
</file>

<file path=ppt/theme/theme1.xml><?xml version="1.0" encoding="utf-8"?>
<a:theme xmlns:a="http://schemas.openxmlformats.org/drawingml/2006/main" name="Δέμ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Δέμ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Δέμα">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{BE7BEAC6-EE50-7142-8D00-3E7F1969F2E1}tf10001120</Template>
  <TotalTime>70</TotalTime>
  <Words>765</Words>
  <Application>Microsoft Macintosh PowerPoint</Application>
  <PresentationFormat>Ευρεία οθόνη</PresentationFormat>
  <Paragraphs>53</Paragraphs>
  <Slides>11</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11</vt:i4>
      </vt:variant>
    </vt:vector>
  </HeadingPairs>
  <TitlesOfParts>
    <vt:vector size="15" baseType="lpstr">
      <vt:lpstr>Arial</vt:lpstr>
      <vt:lpstr>Corbel</vt:lpstr>
      <vt:lpstr>Gill Sans MT</vt:lpstr>
      <vt:lpstr>Δέμα</vt:lpstr>
      <vt:lpstr>BIOINFORMATIC DATABASES AND DATA MINING</vt:lpstr>
      <vt:lpstr>Εισαγωγή </vt:lpstr>
      <vt:lpstr>Θεωρία </vt:lpstr>
      <vt:lpstr>Θεωρία</vt:lpstr>
      <vt:lpstr>Θεωρία</vt:lpstr>
      <vt:lpstr>Multiple Longest Common Subsequence (MLCS)</vt:lpstr>
      <vt:lpstr>Τεχνολογίες αλληλουχίας </vt:lpstr>
      <vt:lpstr>Approximate string matching </vt:lpstr>
      <vt:lpstr>Exact Pattern Matching </vt:lpstr>
      <vt:lpstr>Συμπεράσματα </vt:lpstr>
      <vt:lpstr>Συμπεράσματα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 DATABASES AND DATA MINING</dc:title>
  <dc:creator>ΠΑΠΑΓΕΩΡΓΙΟΥ ΑΝΤΩΝΙΟΣ</dc:creator>
  <cp:lastModifiedBy>ΠΑΠΑΓΕΩΡΓΙΟΥ ΑΝΤΩΝΙΟΣ</cp:lastModifiedBy>
  <cp:revision>2</cp:revision>
  <dcterms:created xsi:type="dcterms:W3CDTF">2022-06-30T08:33:51Z</dcterms:created>
  <dcterms:modified xsi:type="dcterms:W3CDTF">2022-06-30T09:44:39Z</dcterms:modified>
</cp:coreProperties>
</file>