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71" r:id="rId6"/>
    <p:sldId id="272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ic4p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Chapter 1. Basic Static Techniques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Basic Techniques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Detect Packer with </a:t>
            </a:r>
            <a:r>
              <a:rPr lang="en-US" altLang="zh-CN" dirty="0" err="1" smtClean="0"/>
              <a:t>PEiD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Detect Packer with </a:t>
            </a:r>
            <a:r>
              <a:rPr lang="en-US" altLang="zh-CN" dirty="0" err="1" smtClean="0"/>
              <a:t>PEiD</a:t>
            </a:r>
            <a:r>
              <a:rPr lang="en-US" altLang="zh-CN" dirty="0" smtClean="0"/>
              <a:t> – unfortunately, development stopped after 2011. 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Used a UPX packer ( a classic one), so use UPX </a:t>
            </a:r>
            <a:r>
              <a:rPr lang="en-US" altLang="zh-CN" dirty="0" err="1" smtClean="0"/>
              <a:t>unpacker</a:t>
            </a:r>
            <a:r>
              <a:rPr lang="en-US" altLang="zh-CN" dirty="0" smtClean="0"/>
              <a:t> to unpack it. </a:t>
            </a:r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420888"/>
            <a:ext cx="4458323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2494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Portable Executable (PE) File Format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836712"/>
            <a:ext cx="8568952" cy="54726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PE file is a data structure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Includes a header: type of application, required library functions, space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Imports libraries statically or dynamically through linking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Static link: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Rare in Windows, all code from that library is copied into executable (grow size)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Two </a:t>
            </a:r>
            <a:r>
              <a:rPr lang="en-US" altLang="zh-CN" dirty="0" smtClean="0"/>
              <a:t>common APIs: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err="1" smtClean="0"/>
              <a:t>LoadLibrary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GetProcAddress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Dynamic link: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Most common, host searches for necessary libraries when loaded; function executes within the library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Know the functions used is important- knows what the program does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altLang="zh-CN" dirty="0" smtClean="0"/>
              <a:t>PE File Headers and Sections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8075240" cy="532859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PE file contains: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.text section: contains the instructions that CPU executes; only section that includes code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rdata</a:t>
            </a:r>
            <a:r>
              <a:rPr lang="en-US" altLang="zh-CN" dirty="0" smtClean="0"/>
              <a:t> section: contains import and export information (dependencies)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.data section: contains the program’s global data, not local data. 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rsrc</a:t>
            </a:r>
            <a:r>
              <a:rPr lang="en-US" altLang="zh-CN" dirty="0" smtClean="0"/>
              <a:t> section: includes resources needed by executable such as icons, images, menus, strings.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19256" cy="65293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Static Analysis: </a:t>
            </a:r>
            <a:r>
              <a:rPr lang="en-US" altLang="zh-CN" sz="2800" dirty="0" err="1" smtClean="0"/>
              <a:t>PotntialKeyLogger.exe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784976" cy="54006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Table 1-2: get a list of DLLs and functions imported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From Table 1-2 , need clues to tell it is a </a:t>
            </a:r>
            <a:r>
              <a:rPr lang="en-US" altLang="zh-CN" dirty="0" err="1" smtClean="0"/>
              <a:t>keylogger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Imports from Kernel32.dll – </a:t>
            </a:r>
            <a:r>
              <a:rPr lang="en-US" altLang="zh-CN" dirty="0" err="1" smtClean="0"/>
              <a:t>FindFirstFile/FindNextFile</a:t>
            </a:r>
            <a:r>
              <a:rPr lang="en-US" altLang="zh-CN" dirty="0" smtClean="0"/>
              <a:t> – search through directories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Imports from User32.dll: lots of GUI – the malware may have an interface; </a:t>
            </a:r>
            <a:r>
              <a:rPr lang="en-US" altLang="zh-CN" dirty="0" err="1" smtClean="0"/>
              <a:t>SetWindowsHookEx</a:t>
            </a:r>
            <a:r>
              <a:rPr lang="en-US" altLang="zh-CN" dirty="0" smtClean="0"/>
              <a:t>: receive keyboard inputs, usually used by malware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Imports from Advapi32.dll: this program uses registry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Table 1-3: Less imports from packed 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96950"/>
          </a:xfrm>
        </p:spPr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PEview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568" y="764704"/>
            <a:ext cx="7931224" cy="507754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err="1" smtClean="0"/>
              <a:t>TimeStamp</a:t>
            </a:r>
            <a:r>
              <a:rPr lang="en-US" altLang="zh-CN" dirty="0" smtClean="0"/>
              <a:t> tells when the program is compiled; info about how old is the attack (can be modified)</a:t>
            </a:r>
          </a:p>
        </p:txBody>
      </p:sp>
      <p:pic>
        <p:nvPicPr>
          <p:cNvPr id="4" name="图片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858031"/>
            <a:ext cx="6344586" cy="463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772400" cy="796950"/>
          </a:xfrm>
        </p:spPr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PEview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772400" cy="417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5661248"/>
            <a:ext cx="838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Virtual Size and Size of Raw Data: if Virtual Size is much larger, it is packed</a:t>
            </a:r>
          </a:p>
          <a:p>
            <a:r>
              <a:rPr lang="en-US" altLang="zh-CN" dirty="0" smtClean="0"/>
              <a:t>-&gt; means it needs more space in memory than on disk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6529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Comparison of packed program</a:t>
            </a:r>
            <a:endParaRPr lang="zh-CN" altLang="en-US" dirty="0"/>
          </a:p>
        </p:txBody>
      </p:sp>
      <p:pic>
        <p:nvPicPr>
          <p:cNvPr id="4" name="内容占位符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860032" y="1332086"/>
            <a:ext cx="4105848" cy="1952898"/>
          </a:xfrm>
        </p:spPr>
      </p:pic>
      <p:sp>
        <p:nvSpPr>
          <p:cNvPr id="5" name="椭圆 4"/>
          <p:cNvSpPr/>
          <p:nvPr/>
        </p:nvSpPr>
        <p:spPr>
          <a:xfrm>
            <a:off x="5652120" y="1628800"/>
            <a:ext cx="1224136" cy="1800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484784"/>
            <a:ext cx="476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Virtual Size much larger than raw data; </a:t>
            </a:r>
          </a:p>
          <a:p>
            <a:r>
              <a:rPr lang="en-US" altLang="zh-CN" dirty="0" smtClean="0"/>
              <a:t>raw data is zero-&gt; takes no space on disk</a:t>
            </a:r>
            <a:endParaRPr lang="zh-CN" altLang="en-US" dirty="0"/>
          </a:p>
        </p:txBody>
      </p:sp>
      <p:pic>
        <p:nvPicPr>
          <p:cNvPr id="7" name="图片 6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4221088"/>
            <a:ext cx="4896534" cy="1800476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923928" y="4437112"/>
            <a:ext cx="1224136" cy="1800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4437112"/>
            <a:ext cx="331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Section names are suspicious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850106"/>
          </a:xfrm>
        </p:spPr>
        <p:txBody>
          <a:bodyPr/>
          <a:lstStyle/>
          <a:p>
            <a:r>
              <a:rPr lang="en-US" altLang="zh-CN" dirty="0" smtClean="0"/>
              <a:t>In-Class 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514955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Form into groups of max. 2 students each group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See instructions from the course website (www.lions.odu.edu/~c1wang)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Answer question including screenshots/notes/explanations in a word file</a:t>
            </a:r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4572000"/>
          </a:xfrm>
        </p:spPr>
        <p:txBody>
          <a:bodyPr/>
          <a:lstStyle/>
          <a:p>
            <a:pPr marL="95021" indent="0">
              <a:buClr>
                <a:srgbClr val="FF6633"/>
              </a:buClr>
              <a:buSzPct val="45000"/>
              <a:buFont typeface="Wingdings" pitchFamily="2" charset="2"/>
              <a:buChar char="l"/>
              <a:tabLst>
                <a:tab pos="365689" algn="l"/>
                <a:tab pos="467909" algn="l"/>
                <a:tab pos="882550" algn="l"/>
                <a:tab pos="1297190" algn="l"/>
                <a:tab pos="1711832" algn="l"/>
                <a:tab pos="2126470" algn="l"/>
                <a:tab pos="2541112" algn="l"/>
                <a:tab pos="2955751" algn="l"/>
                <a:tab pos="3370392" algn="l"/>
                <a:tab pos="3785032" algn="l"/>
                <a:tab pos="4199671" algn="l"/>
                <a:tab pos="4614312" algn="l"/>
                <a:tab pos="5028952" algn="l"/>
                <a:tab pos="5443592" algn="l"/>
                <a:tab pos="5858231" algn="l"/>
                <a:tab pos="6272872" algn="l"/>
                <a:tab pos="6687511" algn="l"/>
                <a:tab pos="7102153" algn="l"/>
                <a:tab pos="7516792" algn="l"/>
                <a:tab pos="7931434" algn="l"/>
                <a:tab pos="8346073" algn="l"/>
              </a:tabLst>
            </a:pPr>
            <a:r>
              <a:rPr lang="en-US" altLang="en-US" dirty="0" smtClean="0"/>
              <a:t> Examine payload without executing it to determine function and maliciousness</a:t>
            </a:r>
          </a:p>
          <a:p>
            <a:pPr marL="369341" lvl="1" indent="0">
              <a:buClr>
                <a:srgbClr val="FF6633"/>
              </a:buClr>
              <a:buSzPct val="45000"/>
              <a:buFont typeface="Wingdings" pitchFamily="2" charset="2"/>
              <a:buChar char="l"/>
              <a:tabLst>
                <a:tab pos="365689" algn="l"/>
                <a:tab pos="467909" algn="l"/>
                <a:tab pos="882550" algn="l"/>
                <a:tab pos="1297190" algn="l"/>
                <a:tab pos="1711832" algn="l"/>
                <a:tab pos="2126470" algn="l"/>
                <a:tab pos="2541112" algn="l"/>
                <a:tab pos="2955751" algn="l"/>
                <a:tab pos="3370392" algn="l"/>
                <a:tab pos="3785032" algn="l"/>
                <a:tab pos="4199671" algn="l"/>
                <a:tab pos="4614312" algn="l"/>
                <a:tab pos="5028952" algn="l"/>
                <a:tab pos="5443592" algn="l"/>
                <a:tab pos="5858231" algn="l"/>
                <a:tab pos="6272872" algn="l"/>
                <a:tab pos="6687511" algn="l"/>
                <a:tab pos="7102153" algn="l"/>
                <a:tab pos="7516792" algn="l"/>
                <a:tab pos="7931434" algn="l"/>
                <a:tab pos="8346073" algn="l"/>
              </a:tabLst>
            </a:pPr>
            <a:r>
              <a:rPr lang="en-US" altLang="en-US" dirty="0" smtClean="0"/>
              <a:t> Scanning content</a:t>
            </a:r>
          </a:p>
          <a:p>
            <a:pPr marL="95021" indent="0">
              <a:buClr>
                <a:srgbClr val="FF6633"/>
              </a:buClr>
              <a:buSzPct val="45000"/>
              <a:buFont typeface="Wingdings" pitchFamily="2" charset="2"/>
              <a:buChar char="l"/>
              <a:tabLst>
                <a:tab pos="365689" algn="l"/>
                <a:tab pos="467909" algn="l"/>
                <a:tab pos="882550" algn="l"/>
                <a:tab pos="1297190" algn="l"/>
                <a:tab pos="1711832" algn="l"/>
                <a:tab pos="2126470" algn="l"/>
                <a:tab pos="2541112" algn="l"/>
                <a:tab pos="2955751" algn="l"/>
                <a:tab pos="3370392" algn="l"/>
                <a:tab pos="3785032" algn="l"/>
                <a:tab pos="4199671" algn="l"/>
                <a:tab pos="4614312" algn="l"/>
                <a:tab pos="5028952" algn="l"/>
                <a:tab pos="5443592" algn="l"/>
                <a:tab pos="5858231" algn="l"/>
                <a:tab pos="6272872" algn="l"/>
                <a:tab pos="6687511" algn="l"/>
                <a:tab pos="7102153" algn="l"/>
                <a:tab pos="7516792" algn="l"/>
                <a:tab pos="7931434" algn="l"/>
                <a:tab pos="8346073" algn="l"/>
              </a:tabLst>
            </a:pPr>
            <a:r>
              <a:rPr lang="en-US" altLang="en-US" dirty="0" smtClean="0"/>
              <a:t> Several techniques:</a:t>
            </a:r>
          </a:p>
          <a:p>
            <a:pPr marL="369341" lvl="1" indent="0">
              <a:buClr>
                <a:srgbClr val="FF6633"/>
              </a:buClr>
              <a:buSzPct val="45000"/>
              <a:buFont typeface="Wingdings" pitchFamily="2" charset="2"/>
              <a:buChar char="l"/>
              <a:tabLst>
                <a:tab pos="365689" algn="l"/>
                <a:tab pos="467909" algn="l"/>
                <a:tab pos="882550" algn="l"/>
                <a:tab pos="1297190" algn="l"/>
                <a:tab pos="1711832" algn="l"/>
                <a:tab pos="2126470" algn="l"/>
                <a:tab pos="2541112" algn="l"/>
                <a:tab pos="2955751" algn="l"/>
                <a:tab pos="3370392" algn="l"/>
                <a:tab pos="3785032" algn="l"/>
                <a:tab pos="4199671" algn="l"/>
                <a:tab pos="4614312" algn="l"/>
                <a:tab pos="5028952" algn="l"/>
                <a:tab pos="5443592" algn="l"/>
                <a:tab pos="5858231" algn="l"/>
                <a:tab pos="6272872" algn="l"/>
                <a:tab pos="6687511" algn="l"/>
                <a:tab pos="7102153" algn="l"/>
                <a:tab pos="7516792" algn="l"/>
                <a:tab pos="7931434" algn="l"/>
                <a:tab pos="8346073" algn="l"/>
              </a:tabLst>
            </a:pPr>
            <a:r>
              <a:rPr lang="en-US" altLang="en-US" dirty="0" smtClean="0"/>
              <a:t> Using antivirus tool (Virus Total introduced before) </a:t>
            </a:r>
          </a:p>
          <a:p>
            <a:pPr marL="369341" lvl="1" indent="0">
              <a:buClr>
                <a:srgbClr val="FF6633"/>
              </a:buClr>
              <a:buSzPct val="45000"/>
              <a:buFont typeface="Wingdings" pitchFamily="2" charset="2"/>
              <a:buChar char="l"/>
              <a:tabLst>
                <a:tab pos="365689" algn="l"/>
                <a:tab pos="467909" algn="l"/>
                <a:tab pos="882550" algn="l"/>
                <a:tab pos="1297190" algn="l"/>
                <a:tab pos="1711832" algn="l"/>
                <a:tab pos="2126470" algn="l"/>
                <a:tab pos="2541112" algn="l"/>
                <a:tab pos="2955751" algn="l"/>
                <a:tab pos="3370392" algn="l"/>
                <a:tab pos="3785032" algn="l"/>
                <a:tab pos="4199671" algn="l"/>
                <a:tab pos="4614312" algn="l"/>
                <a:tab pos="5028952" algn="l"/>
                <a:tab pos="5443592" algn="l"/>
                <a:tab pos="5858231" algn="l"/>
                <a:tab pos="6272872" algn="l"/>
                <a:tab pos="6687511" algn="l"/>
                <a:tab pos="7102153" algn="l"/>
                <a:tab pos="7516792" algn="l"/>
                <a:tab pos="7931434" algn="l"/>
                <a:tab pos="8346073" algn="l"/>
              </a:tabLst>
            </a:pPr>
            <a:r>
              <a:rPr lang="en-US" altLang="en-US" dirty="0" smtClean="0"/>
              <a:t> Using Hash</a:t>
            </a:r>
          </a:p>
          <a:p>
            <a:pPr marL="369341" lvl="1" indent="0">
              <a:buClr>
                <a:srgbClr val="FF6633"/>
              </a:buClr>
              <a:buSzPct val="45000"/>
              <a:buFont typeface="Wingdings" pitchFamily="2" charset="2"/>
              <a:buChar char="l"/>
              <a:tabLst>
                <a:tab pos="365689" algn="l"/>
                <a:tab pos="467909" algn="l"/>
                <a:tab pos="882550" algn="l"/>
                <a:tab pos="1297190" algn="l"/>
                <a:tab pos="1711832" algn="l"/>
                <a:tab pos="2126470" algn="l"/>
                <a:tab pos="2541112" algn="l"/>
                <a:tab pos="2955751" algn="l"/>
                <a:tab pos="3370392" algn="l"/>
                <a:tab pos="3785032" algn="l"/>
                <a:tab pos="4199671" algn="l"/>
                <a:tab pos="4614312" algn="l"/>
                <a:tab pos="5028952" algn="l"/>
                <a:tab pos="5443592" algn="l"/>
                <a:tab pos="5858231" algn="l"/>
                <a:tab pos="6272872" algn="l"/>
                <a:tab pos="6687511" algn="l"/>
                <a:tab pos="7102153" algn="l"/>
                <a:tab pos="7516792" algn="l"/>
                <a:tab pos="7931434" algn="l"/>
                <a:tab pos="8346073" algn="l"/>
              </a:tabLst>
            </a:pPr>
            <a:r>
              <a:rPr lang="en-US" altLang="en-US" dirty="0" smtClean="0"/>
              <a:t> Information from file header, function and strings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Antivirus Tool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45720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Antivirus relies on a database of identifiable pieces of known code (suspicious)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Use behavioral or pattern matching algorithms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Database is static, malware author can easily modify the code and evade detections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Use </a:t>
            </a:r>
            <a:r>
              <a:rPr lang="en-US" altLang="zh-CN" dirty="0" err="1" smtClean="0"/>
              <a:t>VirusTotal</a:t>
            </a:r>
            <a:r>
              <a:rPr lang="en-US" altLang="zh-CN" dirty="0" smtClean="0"/>
              <a:t> to check through multiple engines (cloud-based solutions</a:t>
            </a:r>
            <a:r>
              <a:rPr lang="en-US" altLang="zh-CN" dirty="0" smtClean="0"/>
              <a:t>)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Question: how does malware authors utilize </a:t>
            </a:r>
            <a:r>
              <a:rPr lang="en-US" altLang="zh-CN" dirty="0" err="1" smtClean="0">
                <a:solidFill>
                  <a:srgbClr val="FF0000"/>
                </a:solidFill>
              </a:rPr>
              <a:t>VirusTotal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Always update your local Antivirus software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Hashing to get Malware Fingerprint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500553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Hashing program produces unique hash 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smtClean="0"/>
              <a:t>MD5/SHA-1/SHA-256 </a:t>
            </a:r>
            <a:r>
              <a:rPr lang="en-US" altLang="zh-CN" dirty="0" smtClean="0"/>
              <a:t>hashes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Example – use md5deep to calculate hash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Share/search the hash online or with other analyst to identify the malware</a:t>
            </a:r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212976"/>
            <a:ext cx="6878010" cy="1886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MD5 Hash Online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0" y="1417638"/>
            <a:ext cx="8218487" cy="4200861"/>
          </a:xfrm>
        </p:spPr>
      </p:pic>
      <p:sp>
        <p:nvSpPr>
          <p:cNvPr id="5" name="圆角矩形 4"/>
          <p:cNvSpPr/>
          <p:nvPr/>
        </p:nvSpPr>
        <p:spPr>
          <a:xfrm>
            <a:off x="1115616" y="4293096"/>
            <a:ext cx="3153544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87624" y="5805264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http://onlinemd5.com/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7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altLang="zh-CN" dirty="0" smtClean="0"/>
              <a:t>A Quick Note about MD5 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424936" cy="4968552"/>
          </a:xfrm>
        </p:spPr>
        <p:txBody>
          <a:bodyPr/>
          <a:lstStyle/>
          <a:p>
            <a:r>
              <a:rPr lang="en-US" altLang="zh-CN" dirty="0" smtClean="0"/>
              <a:t>Hash: different files, different hash – like our fingerprints</a:t>
            </a:r>
          </a:p>
          <a:p>
            <a:r>
              <a:rPr lang="en-US" altLang="zh-CN" dirty="0" smtClean="0"/>
              <a:t>Collisions of hash – can counterfeit digital signatures (break MD5/SHA-1)</a:t>
            </a:r>
          </a:p>
          <a:p>
            <a:r>
              <a:rPr lang="en-US" altLang="zh-CN" dirty="0" smtClean="0"/>
              <a:t>MD5/SHA-1 is breakable – Prof. </a:t>
            </a:r>
            <a:r>
              <a:rPr lang="en-US" altLang="zh-CN" dirty="0" err="1" smtClean="0"/>
              <a:t>Xiaoyun</a:t>
            </a:r>
            <a:r>
              <a:rPr lang="en-US" altLang="zh-CN" dirty="0" smtClean="0"/>
              <a:t> Wang from Shandong University in China (at Tsinghua University now)</a:t>
            </a:r>
          </a:p>
          <a:p>
            <a:r>
              <a:rPr lang="en-US" altLang="zh-CN" dirty="0"/>
              <a:t>How to Break MD5 and Other Hash </a:t>
            </a:r>
            <a:r>
              <a:rPr lang="en-US" altLang="zh-CN" dirty="0" smtClean="0"/>
              <a:t>Functions, EUROCRYPT, 2005.</a:t>
            </a:r>
          </a:p>
          <a:p>
            <a:r>
              <a:rPr lang="en-US" altLang="zh-CN" dirty="0"/>
              <a:t>Finding Collisions in the Full </a:t>
            </a:r>
            <a:r>
              <a:rPr lang="en-US" altLang="zh-CN" dirty="0" smtClean="0"/>
              <a:t>SHA-1, CRYPTO, 2005. </a:t>
            </a:r>
          </a:p>
          <a:p>
            <a:r>
              <a:rPr lang="en-US" altLang="zh-CN" dirty="0" smtClean="0"/>
              <a:t>Use SHA-256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1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 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576" y="1447800"/>
            <a:ext cx="7931224" cy="493352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Search through strings in program to get hints about functionality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Stored in ASCII/Unicode format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String ended with a </a:t>
            </a:r>
            <a:r>
              <a:rPr lang="en-US" altLang="zh-CN" i="1" dirty="0" smtClean="0"/>
              <a:t>NULL</a:t>
            </a:r>
            <a:r>
              <a:rPr lang="en-US" altLang="zh-CN" dirty="0" smtClean="0"/>
              <a:t> terminator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/>
              <a:t>String.exe</a:t>
            </a:r>
            <a:r>
              <a:rPr lang="en-US" altLang="zh-CN" dirty="0" smtClean="0"/>
              <a:t> downloaded from </a:t>
            </a:r>
            <a:r>
              <a:rPr lang="en-US" altLang="zh-CN" dirty="0" smtClean="0">
                <a:hlinkClick r:id="rId2"/>
              </a:rPr>
              <a:t>http://bit.ly/ic4plL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Generate false positives (memory address, CPU instructions or data)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836712"/>
            <a:ext cx="7703919" cy="555229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796950"/>
          </a:xfrm>
        </p:spPr>
        <p:txBody>
          <a:bodyPr/>
          <a:lstStyle/>
          <a:p>
            <a:r>
              <a:rPr lang="en-US" altLang="zh-CN" dirty="0" smtClean="0"/>
              <a:t>Packing and Obfuscation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8219256" cy="532859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Packing: compress/encrypt the program to make it hard to analyze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Obfuscation: hide the execution of malware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Legit programs always include many strings – malware contains very few strings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(obfuscated or packed)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Packed or obfuscated code will at least include </a:t>
            </a:r>
            <a:r>
              <a:rPr lang="en-US" altLang="zh-CN" dirty="0" err="1" smtClean="0"/>
              <a:t>LoadLibrary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GetProcAddress</a:t>
            </a:r>
            <a:r>
              <a:rPr lang="en-US" altLang="zh-CN" dirty="0" smtClean="0"/>
              <a:t> to access functions</a:t>
            </a:r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</p:txBody>
      </p:sp>
      <p:pic>
        <p:nvPicPr>
          <p:cNvPr id="4" name="图片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4509120"/>
            <a:ext cx="5849167" cy="2132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9" y="530120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Only accessible to the wrapper program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1883</TotalTime>
  <Words>708</Words>
  <Application>Microsoft Office PowerPoint</Application>
  <PresentationFormat>全屏显示(4:3)</PresentationFormat>
  <Paragraphs>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幼圆</vt:lpstr>
      <vt:lpstr>Franklin Gothic Book</vt:lpstr>
      <vt:lpstr>Perpetua</vt:lpstr>
      <vt:lpstr>Wingdings</vt:lpstr>
      <vt:lpstr>Wingdings 2</vt:lpstr>
      <vt:lpstr>平衡</vt:lpstr>
      <vt:lpstr>Basic Techniques</vt:lpstr>
      <vt:lpstr>Static Analysis</vt:lpstr>
      <vt:lpstr>Antivirus Tool </vt:lpstr>
      <vt:lpstr>Hashing to get Malware Fingerprint</vt:lpstr>
      <vt:lpstr>Use MD5 Hash Online</vt:lpstr>
      <vt:lpstr>A Quick Note about MD5 Hash</vt:lpstr>
      <vt:lpstr>Finding Strings</vt:lpstr>
      <vt:lpstr>PowerPoint 演示文稿</vt:lpstr>
      <vt:lpstr>Packing and Obfuscation</vt:lpstr>
      <vt:lpstr>Detect Packer with PEiD</vt:lpstr>
      <vt:lpstr>Portable Executable (PE) File Format</vt:lpstr>
      <vt:lpstr>PE File Headers and Sections</vt:lpstr>
      <vt:lpstr>Static Analysis: PotntialKeyLogger.exe</vt:lpstr>
      <vt:lpstr>Use PEview</vt:lpstr>
      <vt:lpstr>Use PEview</vt:lpstr>
      <vt:lpstr>Comparison of packed program</vt:lpstr>
      <vt:lpstr>In-Class 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Techniques</dc:title>
  <cp:lastModifiedBy>Administrator</cp:lastModifiedBy>
  <cp:revision>126</cp:revision>
  <dcterms:modified xsi:type="dcterms:W3CDTF">2017-08-28T22:08:56Z</dcterms:modified>
</cp:coreProperties>
</file>