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70" r:id="rId2"/>
    <p:sldId id="271" r:id="rId3"/>
    <p:sldId id="307" r:id="rId4"/>
    <p:sldId id="308" r:id="rId5"/>
    <p:sldId id="309" r:id="rId6"/>
    <p:sldId id="310" r:id="rId7"/>
    <p:sldId id="311" r:id="rId8"/>
    <p:sldId id="312" r:id="rId9"/>
    <p:sldId id="273" r:id="rId10"/>
    <p:sldId id="274" r:id="rId11"/>
    <p:sldId id="282" r:id="rId12"/>
    <p:sldId id="284" r:id="rId13"/>
    <p:sldId id="287" r:id="rId14"/>
    <p:sldId id="288" r:id="rId15"/>
    <p:sldId id="289" r:id="rId16"/>
    <p:sldId id="290" r:id="rId17"/>
    <p:sldId id="291" r:id="rId18"/>
    <p:sldId id="313" r:id="rId19"/>
    <p:sldId id="292" r:id="rId20"/>
    <p:sldId id="304" r:id="rId21"/>
    <p:sldId id="293" r:id="rId22"/>
    <p:sldId id="314" r:id="rId23"/>
    <p:sldId id="315" r:id="rId24"/>
    <p:sldId id="316" r:id="rId25"/>
    <p:sldId id="318" r:id="rId26"/>
    <p:sldId id="294" r:id="rId27"/>
    <p:sldId id="299" r:id="rId28"/>
    <p:sldId id="317" r:id="rId29"/>
    <p:sldId id="295" r:id="rId30"/>
    <p:sldId id="296" r:id="rId31"/>
    <p:sldId id="298" r:id="rId32"/>
    <p:sldId id="305" r:id="rId33"/>
  </p:sldIdLst>
  <p:sldSz cx="9144000" cy="6858000" type="screen4x3"/>
  <p:notesSz cx="6858000" cy="9312275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47B38"/>
    <a:srgbClr val="FF0000"/>
    <a:srgbClr val="CCFFFF"/>
    <a:srgbClr val="66FF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3" autoAdjust="0"/>
    <p:restoredTop sz="94686" autoAdjust="0"/>
  </p:normalViewPr>
  <p:slideViewPr>
    <p:cSldViewPr snapToObjects="1">
      <p:cViewPr varScale="1">
        <p:scale>
          <a:sx n="108" d="100"/>
          <a:sy n="108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8" d="100"/>
          <a:sy n="88" d="100"/>
        </p:scale>
        <p:origin x="33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5252382" cy="4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65" tIns="45083" rIns="90165" bIns="45083" numCol="1" anchor="t" anchorCtr="0" compatLnSpc="1">
            <a:prstTxWarp prst="textNoShape">
              <a:avLst/>
            </a:prstTxWarp>
          </a:bodyPr>
          <a:lstStyle>
            <a:lvl1pPr algn="l" defTabSz="901820">
              <a:defRPr sz="1200">
                <a:latin typeface="Times New Roman" pitchFamily="18" charset="0"/>
              </a:defRPr>
            </a:lvl1pPr>
          </a:lstStyle>
          <a:p>
            <a:r>
              <a:rPr lang="en-AU" alt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85800" y="1"/>
            <a:ext cx="1472200" cy="4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65" tIns="45083" rIns="90165" bIns="45083" numCol="1" anchor="t" anchorCtr="0" compatLnSpc="1">
            <a:prstTxWarp prst="textNoShape">
              <a:avLst/>
            </a:prstTxWarp>
          </a:bodyPr>
          <a:lstStyle>
            <a:lvl1pPr algn="r" defTabSz="901820">
              <a:defRPr sz="1200">
                <a:latin typeface="Times New Roman" pitchFamily="18" charset="0"/>
              </a:defRPr>
            </a:lvl1pPr>
          </a:lstStyle>
          <a:p>
            <a:fld id="{1BA3FFA7-2634-4FCC-A5A0-A8A7603A609C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67"/>
            <a:ext cx="5252382" cy="4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65" tIns="45083" rIns="90165" bIns="45083" numCol="1" anchor="b" anchorCtr="0" compatLnSpc="1">
            <a:prstTxWarp prst="textNoShape">
              <a:avLst/>
            </a:prstTxWarp>
          </a:bodyPr>
          <a:lstStyle>
            <a:lvl1pPr algn="l" defTabSz="901820">
              <a:defRPr sz="1200">
                <a:latin typeface="Times New Roman" pitchFamily="18" charset="0"/>
              </a:defRPr>
            </a:lvl1pPr>
          </a:lstStyle>
          <a:p>
            <a:r>
              <a:rPr lang="en-AU" altLang="en-US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85800" y="8847167"/>
            <a:ext cx="1472200" cy="4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65" tIns="45083" rIns="90165" bIns="45083" numCol="1" anchor="b" anchorCtr="0" compatLnSpc="1">
            <a:prstTxWarp prst="textNoShape">
              <a:avLst/>
            </a:prstTxWarp>
          </a:bodyPr>
          <a:lstStyle>
            <a:lvl1pPr algn="r" defTabSz="901820">
              <a:defRPr sz="1200">
                <a:latin typeface="Times New Roman" pitchFamily="18" charset="0"/>
              </a:defRPr>
            </a:lvl1pPr>
          </a:lstStyle>
          <a:p>
            <a:fld id="{3C42FF69-935D-44AD-A4AE-09019F64A98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30526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004" cy="4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65" tIns="45083" rIns="90165" bIns="45083" numCol="1" anchor="t" anchorCtr="0" compatLnSpc="1">
            <a:prstTxWarp prst="textNoShape">
              <a:avLst/>
            </a:prstTxWarp>
          </a:bodyPr>
          <a:lstStyle>
            <a:lvl1pPr algn="l" defTabSz="901820">
              <a:defRPr sz="1200">
                <a:latin typeface="Times New Roman" pitchFamily="18" charset="0"/>
              </a:defRPr>
            </a:lvl1pPr>
          </a:lstStyle>
          <a:p>
            <a:r>
              <a:rPr lang="en-AU" alt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96" y="1"/>
            <a:ext cx="2972004" cy="4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65" tIns="45083" rIns="90165" bIns="45083" numCol="1" anchor="t" anchorCtr="0" compatLnSpc="1">
            <a:prstTxWarp prst="textNoShape">
              <a:avLst/>
            </a:prstTxWarp>
          </a:bodyPr>
          <a:lstStyle>
            <a:lvl1pPr algn="r" defTabSz="901820">
              <a:defRPr sz="1200">
                <a:latin typeface="Times New Roman" pitchFamily="18" charset="0"/>
              </a:defRPr>
            </a:lvl1pPr>
          </a:lstStyle>
          <a:p>
            <a:fld id="{74B4DC13-DF41-4DDC-B896-B6B4A0DDAAAE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98500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91" y="4424306"/>
            <a:ext cx="5030018" cy="418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65" tIns="45083" rIns="90165" bIns="45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7167"/>
            <a:ext cx="2972004" cy="4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65" tIns="45083" rIns="90165" bIns="45083" numCol="1" anchor="b" anchorCtr="0" compatLnSpc="1">
            <a:prstTxWarp prst="textNoShape">
              <a:avLst/>
            </a:prstTxWarp>
          </a:bodyPr>
          <a:lstStyle>
            <a:lvl1pPr algn="l" defTabSz="901820">
              <a:defRPr sz="1200">
                <a:latin typeface="Times New Roman" pitchFamily="18" charset="0"/>
              </a:defRPr>
            </a:lvl1pPr>
          </a:lstStyle>
          <a:p>
            <a:r>
              <a:rPr lang="en-AU" altLang="en-US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96" y="8847167"/>
            <a:ext cx="2972004" cy="4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65" tIns="45083" rIns="90165" bIns="45083" numCol="1" anchor="b" anchorCtr="0" compatLnSpc="1">
            <a:prstTxWarp prst="textNoShape">
              <a:avLst/>
            </a:prstTxWarp>
          </a:bodyPr>
          <a:lstStyle>
            <a:lvl1pPr algn="r" defTabSz="901820">
              <a:defRPr sz="1200">
                <a:latin typeface="Times New Roman" pitchFamily="18" charset="0"/>
              </a:defRPr>
            </a:lvl1pPr>
          </a:lstStyle>
          <a:p>
            <a:fld id="{CF196EEA-B712-45F9-BAF4-513CDEC153D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8103763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05E9D6-03E4-4EA1-A810-B7CC13BE78C0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9EF5F-0916-4638-A534-16B28A4D160D}" type="slidenum">
              <a:rPr lang="en-AU" altLang="en-US"/>
              <a:pPr/>
              <a:t>1</a:t>
            </a:fld>
            <a:endParaRPr lang="en-AU" alt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29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E0EE76-2EDB-4BA4-B8F1-A3D263BDA0F5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DAD14-B355-46C5-9F99-FDF149C21FED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353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3F1BFCF-362D-4A7F-BF49-2651DC5E75A3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E45F4-FB12-455E-9FCF-2364DE264237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77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7F4141A-0F6E-48E8-B604-E73BACBAC1A7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1CDD8B-D394-40B2-BE24-9653C76D4F0C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18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89B3E24-A633-4CBB-AF85-885A6D0A6032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15390-4A65-44CB-86FA-75E1EEC29021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19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CCD279-901A-4359-88E3-D42DCDCE050B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6BB4B-8616-4CF0-84D0-DE64297510C7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66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96069D-BEE9-4A0D-877C-CE20201663CD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9875E-90E2-493E-B75E-283E08F8247A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8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39BAA5-165B-429A-88E3-856952232AF7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E173E-E426-4AC5-8319-4B4CEC06D86F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73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EECD04-08EA-4549-9605-E7E447778E25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B81BB-E784-49B5-B263-93D73CE86155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2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EECD04-08EA-4549-9605-E7E447778E25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B81BB-E784-49B5-B263-93D73CE86155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923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601055-19A1-4183-A567-0C9857D4669D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D47AD-0F1F-44AD-A349-F23ED84C7786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0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7ACF12-AAAF-4724-B8AF-4DE877DD92F8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1740F-4E0C-41A6-8865-52D1345BE492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720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665FBF-4C66-4CCD-836E-6B8706392D7A}" type="datetime3">
              <a:rPr lang="en-US" altLang="en-US"/>
              <a:pPr/>
              <a:t>26 September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11B12-36C7-42E7-AE1A-F63BBBAAAF3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37836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21C2B08-6475-418A-827B-9E798831E985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551A8-2F2F-4A78-A878-1AB4D3DA41E3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768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8D5C38-9315-4699-9747-998D30492B81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347D-5AB2-498E-BD7F-94BE886C007F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61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8D5C38-9315-4699-9747-998D30492B81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347D-5AB2-498E-BD7F-94BE886C007F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405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8D5C38-9315-4699-9747-998D30492B81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347D-5AB2-498E-BD7F-94BE886C007F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883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8D5C38-9315-4699-9747-998D30492B81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347D-5AB2-498E-BD7F-94BE886C007F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381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E938910-388C-4FAE-AFE4-CAE1DB9F070E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C3A2-429F-4A01-8641-CE4F79FC735B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909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5C682A-C797-4406-BAA6-99C961148D3A}" type="datetime3">
              <a:rPr lang="en-US" altLang="en-US"/>
              <a:pPr/>
              <a:t>26 September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1F6D3-F573-4B5C-9D87-5FA7A5431DC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81337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5C682A-C797-4406-BAA6-99C961148D3A}" type="datetime3">
              <a:rPr lang="en-US" altLang="en-US"/>
              <a:pPr/>
              <a:t>26 September 2017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1F6D3-F573-4B5C-9D87-5FA7A5431DC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0988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23F159-74BE-4DD6-8A3D-5796B7651CB8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C8AB0-EB92-4018-8C9F-DCF86F131F5F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08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CE75AF-50D9-4B9D-9B66-EAE215538D2E}" type="datetime3">
              <a:rPr lang="en-US" altLang="en-US">
                <a:latin typeface="Times New Roman" pitchFamily="18" charset="0"/>
              </a:rPr>
              <a:pPr/>
              <a:t>26 September 2017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158AB8-E937-4CE0-98B7-FD80ADC7D0B0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44085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4232B7-F8F1-415A-9998-6ABBD0AC4059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71C22-7D9D-4032-B30C-253D4FA448EB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516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2BF8AC6-6800-4D4D-B6D2-B0C3D788D07B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F4CE9-5194-42C1-B227-B22CC969314B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29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BCEAE7-F359-4F65-8F91-52908B123FDC}" type="datetime3">
              <a:rPr lang="en-AU"/>
              <a:pPr/>
              <a:t>26 September,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F02BE-5AE7-4B44-9C04-4B31F9682E4C}" type="slidenum">
              <a:rPr lang="en-AU"/>
              <a:pPr/>
              <a:t>32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41CA2-E714-40EE-8F9E-7B60964201CE}" type="datetime3">
              <a:rPr lang="en-US" altLang="en-US">
                <a:latin typeface="Times New Roman" pitchFamily="18" charset="0"/>
              </a:rPr>
              <a:pPr/>
              <a:t>26 September 2017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99176A-1EBE-4726-B261-791194D653DF}" type="slidenum">
              <a:rPr lang="en-US" altLang="en-US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187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513D46-E2C6-4CEF-9D0D-8A5D1CBAAAA1}" type="datetime3">
              <a:rPr lang="en-US" altLang="en-US">
                <a:latin typeface="Times New Roman" pitchFamily="18" charset="0"/>
              </a:rPr>
              <a:pPr/>
              <a:t>26 September 2017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4AB68C-8149-46D5-8B7B-591F584DE549}" type="slidenum">
              <a:rPr lang="en-US" altLang="en-US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4262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E0284-0BB3-4769-8D13-C63A1A487051}" type="datetime3">
              <a:rPr lang="en-US" altLang="en-US">
                <a:latin typeface="Times New Roman" pitchFamily="18" charset="0"/>
              </a:rPr>
              <a:pPr/>
              <a:t>26 September 2017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551811-A467-422C-85F3-B7F004CF9334}" type="slidenum">
              <a:rPr lang="en-US" altLang="en-US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378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47AABD-AA7F-43AD-ACCF-072709DB29CA}" type="datetime3">
              <a:rPr lang="en-US" altLang="en-US">
                <a:latin typeface="Times New Roman" pitchFamily="18" charset="0"/>
              </a:rPr>
              <a:pPr/>
              <a:t>26 September 2017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35633F-F2A7-447A-BDB8-03654739A175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487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7A314D-1391-46C4-A8A6-6DDA62982D65}" type="datetime3">
              <a:rPr lang="en-US" altLang="en-US">
                <a:latin typeface="Times New Roman" pitchFamily="18" charset="0"/>
              </a:rPr>
              <a:pPr/>
              <a:t>26 September 2017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820">
              <a:defRPr>
                <a:solidFill>
                  <a:schemeClr val="tx1"/>
                </a:solidFill>
                <a:latin typeface="Arial" charset="0"/>
              </a:defRPr>
            </a:lvl1pPr>
            <a:lvl2pPr marL="693024" indent="-266548" defTabSz="901820">
              <a:defRPr>
                <a:solidFill>
                  <a:schemeClr val="tx1"/>
                </a:solidFill>
                <a:latin typeface="Arial" charset="0"/>
              </a:defRPr>
            </a:lvl2pPr>
            <a:lvl3pPr marL="1066190" indent="-213238" defTabSz="901820">
              <a:defRPr>
                <a:solidFill>
                  <a:schemeClr val="tx1"/>
                </a:solidFill>
                <a:latin typeface="Arial" charset="0"/>
              </a:defRPr>
            </a:lvl3pPr>
            <a:lvl4pPr marL="1492667" indent="-213238" defTabSz="901820">
              <a:defRPr>
                <a:solidFill>
                  <a:schemeClr val="tx1"/>
                </a:solidFill>
                <a:latin typeface="Arial" charset="0"/>
              </a:defRPr>
            </a:lvl4pPr>
            <a:lvl5pPr marL="1919143" indent="-213238" defTabSz="901820">
              <a:defRPr>
                <a:solidFill>
                  <a:schemeClr val="tx1"/>
                </a:solidFill>
                <a:latin typeface="Arial" charset="0"/>
              </a:defRPr>
            </a:lvl5pPr>
            <a:lvl6pPr marL="2345619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72095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8571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25047" indent="-213238" defTabSz="901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38474-D6A3-48A5-BBFB-EBD221C3A6F9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0590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EB339E-2234-4F6D-994D-2733D96FFB3D}" type="datetime3">
              <a:rPr lang="en-AU" altLang="en-US"/>
              <a:pPr/>
              <a:t>26 September,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AAA14-3529-4CAF-A9D6-E4DB7A97BFCC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34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/>
              <a:t>Subtitle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024" name="Picture 40" descr="MKP-logo-white-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035" name="Picture 5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3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170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3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3446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Chapter 4 — The Processor — 3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48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3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2552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3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73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3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8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3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999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3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3761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3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4878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3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5567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US" altLang="en-US" dirty="0"/>
              <a:t>Chapter 4 — The Processor — 3</a:t>
            </a:r>
            <a:endParaRPr lang="en-AU" altLang="en-US" dirty="0"/>
          </a:p>
        </p:txBody>
      </p:sp>
      <p:pic>
        <p:nvPicPr>
          <p:cNvPr id="40984" name="Picture 24" descr="MKP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/>
              <a:t>The Processor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CPU Overview</a:t>
            </a:r>
            <a:endParaRPr lang="en-AU" altLang="en-US"/>
          </a:p>
        </p:txBody>
      </p:sp>
      <p:pic>
        <p:nvPicPr>
          <p:cNvPr id="246788" name="Picture 4" descr="f04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82" name="Picture 14" descr="f04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171" name="Oval 3"/>
          <p:cNvSpPr>
            <a:spLocks noChangeArrowheads="1"/>
          </p:cNvSpPr>
          <p:nvPr/>
        </p:nvSpPr>
        <p:spPr bwMode="auto">
          <a:xfrm>
            <a:off x="6191250" y="299561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FF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2" name="Oval 4"/>
          <p:cNvSpPr>
            <a:spLocks noChangeArrowheads="1"/>
          </p:cNvSpPr>
          <p:nvPr/>
        </p:nvSpPr>
        <p:spPr bwMode="auto">
          <a:xfrm>
            <a:off x="3132138" y="1195388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FF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Multiplexers</a:t>
            </a:r>
            <a:endParaRPr lang="en-AU" altLang="en-US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 flipH="1">
            <a:off x="3348038" y="1484313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5" name="Arc 7"/>
          <p:cNvSpPr>
            <a:spLocks/>
          </p:cNvSpPr>
          <p:nvPr/>
        </p:nvSpPr>
        <p:spPr bwMode="auto">
          <a:xfrm rot="-10800000" flipH="1" flipV="1">
            <a:off x="3348038" y="1700213"/>
            <a:ext cx="287337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 flipH="1">
            <a:off x="6372225" y="3284538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7" name="Arc 9"/>
          <p:cNvSpPr>
            <a:spLocks/>
          </p:cNvSpPr>
          <p:nvPr/>
        </p:nvSpPr>
        <p:spPr bwMode="auto">
          <a:xfrm rot="-10800000" flipH="1" flipV="1">
            <a:off x="6372225" y="3500438"/>
            <a:ext cx="287338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8" name="Oval 10"/>
          <p:cNvSpPr>
            <a:spLocks noChangeArrowheads="1"/>
          </p:cNvSpPr>
          <p:nvPr/>
        </p:nvSpPr>
        <p:spPr bwMode="auto">
          <a:xfrm>
            <a:off x="5362575" y="4581525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FF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5651500" y="47974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0" name="Arc 12"/>
          <p:cNvSpPr>
            <a:spLocks/>
          </p:cNvSpPr>
          <p:nvPr/>
        </p:nvSpPr>
        <p:spPr bwMode="auto">
          <a:xfrm rot="10800000" flipV="1">
            <a:off x="5899150" y="5013325"/>
            <a:ext cx="144463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5508625" y="1196975"/>
            <a:ext cx="35274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/>
              <a:t>Can’t just join wires together</a:t>
            </a:r>
          </a:p>
          <a:p>
            <a:pPr lvl="1" eaLnBrk="1" hangingPunct="1"/>
            <a:r>
              <a:rPr lang="en-AU" altLang="en-US" sz="2400"/>
              <a:t>Use multiplexers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9" name="Picture 5" descr="f04-02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007225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r>
              <a:rPr lang="en-US" altLang="en-US"/>
              <a:t>Register: stores data in a circuit</a:t>
            </a:r>
          </a:p>
          <a:p>
            <a:pPr lvl="1"/>
            <a:r>
              <a:rPr lang="en-US" altLang="en-US"/>
              <a:t>Uses a clock signal to determine when to update the stored value</a:t>
            </a:r>
          </a:p>
          <a:p>
            <a:pPr lvl="1"/>
            <a:r>
              <a:rPr lang="en-US" altLang="en-US"/>
              <a:t>Edge-triggered: update when Clk changes from 0 to 1</a:t>
            </a:r>
            <a:endParaRPr lang="en-AU" altLang="en-US"/>
          </a:p>
        </p:txBody>
      </p:sp>
      <p:grpSp>
        <p:nvGrpSpPr>
          <p:cNvPr id="273412" name="Group 4"/>
          <p:cNvGrpSpPr>
            <a:grpSpLocks/>
          </p:cNvGrpSpPr>
          <p:nvPr/>
        </p:nvGrpSpPr>
        <p:grpSpPr bwMode="auto">
          <a:xfrm>
            <a:off x="755650" y="4365625"/>
            <a:ext cx="2090738" cy="1223963"/>
            <a:chOff x="657" y="2296"/>
            <a:chExt cx="1317" cy="771"/>
          </a:xfrm>
        </p:grpSpPr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4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15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17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273419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273420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21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52" name="Group 44"/>
          <p:cNvGrpSpPr>
            <a:grpSpLocks/>
          </p:cNvGrpSpPr>
          <p:nvPr/>
        </p:nvGrpSpPr>
        <p:grpSpPr bwMode="auto">
          <a:xfrm>
            <a:off x="3419475" y="4005263"/>
            <a:ext cx="4775200" cy="1800225"/>
            <a:chOff x="2154" y="2523"/>
            <a:chExt cx="3008" cy="1134"/>
          </a:xfrm>
        </p:grpSpPr>
        <p:sp>
          <p:nvSpPr>
            <p:cNvPr id="27342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2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2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2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3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Clk</a:t>
              </a:r>
              <a:endParaRPr lang="en-AU" altLang="en-US"/>
            </a:p>
          </p:txBody>
        </p:sp>
        <p:sp>
          <p:nvSpPr>
            <p:cNvPr id="27344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D</a:t>
              </a:r>
              <a:endParaRPr lang="en-AU" altLang="en-US"/>
            </a:p>
          </p:txBody>
        </p:sp>
        <p:sp>
          <p:nvSpPr>
            <p:cNvPr id="27344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Q</a:t>
              </a:r>
              <a:endParaRPr lang="en-AU" altLang="en-US"/>
            </a:p>
          </p:txBody>
        </p:sp>
        <p:sp>
          <p:nvSpPr>
            <p:cNvPr id="27344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4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4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4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4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4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4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4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5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5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23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24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25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r>
              <a:rPr lang="en-US" altLang="en-US"/>
              <a:t>Register with write control</a:t>
            </a:r>
          </a:p>
          <a:p>
            <a:pPr lvl="1"/>
            <a:r>
              <a:rPr lang="en-US" altLang="en-US"/>
              <a:t>Only updates on clock edge when write control input is 1</a:t>
            </a:r>
          </a:p>
          <a:p>
            <a:pPr lvl="1"/>
            <a:r>
              <a:rPr lang="en-US" altLang="en-US"/>
              <a:t>Used when stored value is required later</a:t>
            </a:r>
            <a:endParaRPr lang="en-AU" altLang="en-US"/>
          </a:p>
        </p:txBody>
      </p:sp>
      <p:grpSp>
        <p:nvGrpSpPr>
          <p:cNvPr id="275460" name="Group 4"/>
          <p:cNvGrpSpPr>
            <a:grpSpLocks/>
          </p:cNvGrpSpPr>
          <p:nvPr/>
        </p:nvGrpSpPr>
        <p:grpSpPr bwMode="auto">
          <a:xfrm>
            <a:off x="539750" y="4365625"/>
            <a:ext cx="2306638" cy="1223963"/>
            <a:chOff x="340" y="2750"/>
            <a:chExt cx="1453" cy="771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2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63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64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65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275466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275467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275468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69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70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71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275508" name="Group 52"/>
          <p:cNvGrpSpPr>
            <a:grpSpLocks/>
          </p:cNvGrpSpPr>
          <p:nvPr/>
        </p:nvGrpSpPr>
        <p:grpSpPr bwMode="auto">
          <a:xfrm>
            <a:off x="3203575" y="3644900"/>
            <a:ext cx="4991100" cy="2376488"/>
            <a:chOff x="2004" y="2387"/>
            <a:chExt cx="3144" cy="1497"/>
          </a:xfrm>
        </p:grpSpPr>
        <p:sp>
          <p:nvSpPr>
            <p:cNvPr id="275476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78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79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80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81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82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83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Write</a:t>
              </a:r>
              <a:endParaRPr lang="en-AU" altLang="en-US"/>
            </a:p>
          </p:txBody>
        </p:sp>
        <p:sp>
          <p:nvSpPr>
            <p:cNvPr id="275484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D</a:t>
              </a:r>
              <a:endParaRPr lang="en-AU" altLang="en-US"/>
            </a:p>
          </p:txBody>
        </p:sp>
        <p:sp>
          <p:nvSpPr>
            <p:cNvPr id="275485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Q</a:t>
              </a:r>
              <a:endParaRPr lang="en-AU" altLang="en-US"/>
            </a:p>
          </p:txBody>
        </p:sp>
        <p:sp>
          <p:nvSpPr>
            <p:cNvPr id="275486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87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88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89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0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1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2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3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4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5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6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7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8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99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00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01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02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03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04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Clk</a:t>
              </a:r>
              <a:endParaRPr lang="en-AU" altLang="en-US"/>
            </a:p>
          </p:txBody>
        </p:sp>
        <p:sp>
          <p:nvSpPr>
            <p:cNvPr id="275505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06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07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73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74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475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Clocking Methodology</a:t>
            </a:r>
            <a:endParaRPr lang="en-AU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41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Combinational logic transforms data during clock cycles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Between clock edges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Input from state elements, output to state element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Longest delay determines clock period</a:t>
            </a:r>
            <a:endParaRPr lang="en-AU" altLang="en-US"/>
          </a:p>
        </p:txBody>
      </p:sp>
      <p:pic>
        <p:nvPicPr>
          <p:cNvPr id="277510" name="Picture 6" descr="f04-0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2865438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11" name="Picture 7" descr="f04-03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437063"/>
            <a:ext cx="3851275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Datapath</a:t>
            </a:r>
            <a:endParaRPr lang="en-AU" alt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Single Cycle </a:t>
            </a:r>
            <a:r>
              <a:rPr lang="en-US" altLang="en-US" dirty="0" err="1"/>
              <a:t>Datapath</a:t>
            </a:r>
            <a:endParaRPr lang="en-US" altLang="en-US" dirty="0"/>
          </a:p>
          <a:p>
            <a:pPr lvl="1"/>
            <a:r>
              <a:rPr lang="en-US" altLang="en-US" dirty="0"/>
              <a:t>Elements that process data and addresses</a:t>
            </a:r>
            <a:br>
              <a:rPr lang="en-US" altLang="en-US" dirty="0"/>
            </a:br>
            <a:r>
              <a:rPr lang="en-US" altLang="en-US" dirty="0"/>
              <a:t>in the CPU</a:t>
            </a:r>
          </a:p>
          <a:p>
            <a:pPr lvl="2"/>
            <a:r>
              <a:rPr lang="en-US" altLang="en-US" dirty="0"/>
              <a:t>Registers, ALUs, mux’s, memories, …</a:t>
            </a:r>
          </a:p>
          <a:p>
            <a:pPr lvl="2"/>
            <a:r>
              <a:rPr lang="en-US" altLang="en-US" dirty="0"/>
              <a:t>Registers and memories during read act like combinational logic</a:t>
            </a:r>
          </a:p>
          <a:p>
            <a:r>
              <a:rPr lang="en-US" altLang="en-US" dirty="0"/>
              <a:t>We will build a MIPS </a:t>
            </a:r>
            <a:r>
              <a:rPr lang="en-US" altLang="en-US" dirty="0" err="1"/>
              <a:t>datapath</a:t>
            </a:r>
            <a:r>
              <a:rPr lang="en-US" altLang="en-US" dirty="0"/>
              <a:t> incrementally</a:t>
            </a:r>
          </a:p>
          <a:p>
            <a:pPr lvl="1"/>
            <a:r>
              <a:rPr lang="en-US" altLang="en-US" dirty="0"/>
              <a:t>Refining the overview design</a:t>
            </a:r>
            <a:endParaRPr lang="en-AU" altLang="en-US" dirty="0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 rot="5400000">
            <a:off x="7617619" y="1159669"/>
            <a:ext cx="2686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§4.3 Building a Datapath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Fetch</a:t>
            </a:r>
            <a:endParaRPr lang="en-AU" altLang="en-US"/>
          </a:p>
        </p:txBody>
      </p:sp>
      <p:pic>
        <p:nvPicPr>
          <p:cNvPr id="281606" name="Picture 6" descr="f04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27" y="1297189"/>
            <a:ext cx="51435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399160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40ps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856" y="493413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220ps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0987" y="258389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50ps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6708" y="5345001"/>
            <a:ext cx="275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Instruction memory in read mode is a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combinational element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574" y="36450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320089"/>
            <a:ext cx="3822989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Fetch</a:t>
            </a:r>
            <a:endParaRPr lang="en-AU" altLang="en-US"/>
          </a:p>
        </p:txBody>
      </p:sp>
      <p:sp>
        <p:nvSpPr>
          <p:cNvPr id="281604" name="AutoShape 4"/>
          <p:cNvSpPr>
            <a:spLocks/>
          </p:cNvSpPr>
          <p:nvPr/>
        </p:nvSpPr>
        <p:spPr bwMode="auto">
          <a:xfrm>
            <a:off x="611188" y="4437063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16667"/>
              <a:gd name="adj4" fmla="val 17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32-bit register</a:t>
            </a:r>
            <a:endParaRPr lang="en-AU" altLang="en-US"/>
          </a:p>
        </p:txBody>
      </p:sp>
      <p:sp>
        <p:nvSpPr>
          <p:cNvPr id="281605" name="AutoShape 5"/>
          <p:cNvSpPr>
            <a:spLocks/>
          </p:cNvSpPr>
          <p:nvPr/>
        </p:nvSpPr>
        <p:spPr bwMode="auto">
          <a:xfrm>
            <a:off x="7308850" y="3860800"/>
            <a:ext cx="1439863" cy="863600"/>
          </a:xfrm>
          <a:prstGeom prst="borderCallout1">
            <a:avLst>
              <a:gd name="adj1" fmla="val 13236"/>
              <a:gd name="adj2" fmla="val -5292"/>
              <a:gd name="adj3" fmla="val -41912"/>
              <a:gd name="adj4" fmla="val -55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Increment by 4 for next instruction</a:t>
            </a:r>
            <a:endParaRPr lang="en-AU" altLang="en-US"/>
          </a:p>
        </p:txBody>
      </p:sp>
      <p:pic>
        <p:nvPicPr>
          <p:cNvPr id="281606" name="Picture 6" descr="f04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51435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88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4" name="Picture 6" descr="f04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16662" cy="25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R-Format Instructions</a:t>
            </a:r>
            <a:endParaRPr lang="en-AU" altLang="en-US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920875"/>
          </a:xfrm>
        </p:spPr>
        <p:txBody>
          <a:bodyPr/>
          <a:lstStyle/>
          <a:p>
            <a:r>
              <a:rPr lang="en-US" altLang="en-US"/>
              <a:t>Read two register operands</a:t>
            </a:r>
          </a:p>
          <a:p>
            <a:r>
              <a:rPr lang="en-US" altLang="en-US"/>
              <a:t>Perform arithmetic/logical operation</a:t>
            </a:r>
          </a:p>
          <a:p>
            <a:r>
              <a:rPr lang="en-US" altLang="en-US"/>
              <a:t>Write register result</a:t>
            </a:r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CPU performance factors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Instruction count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Determined by ISA and compiler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CPI and Cycle time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Determined by CPU hardware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We will examine two MIPS implementations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simplified version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more realistic pipelined version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Simple subset, shows most aspects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Memory reference: </a:t>
            </a:r>
            <a:r>
              <a:rPr lang="en-US" altLang="en-US" sz="2400">
                <a:latin typeface="Lucida Console" pitchFamily="49" charset="0"/>
              </a:rPr>
              <a:t>lw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sw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Arithmetic/logical: </a:t>
            </a:r>
            <a:r>
              <a:rPr lang="en-US" altLang="en-US" sz="2400">
                <a:latin typeface="Lucida Console" pitchFamily="49" charset="0"/>
              </a:rPr>
              <a:t>add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sub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and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or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slt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Control transfer: </a:t>
            </a:r>
            <a:r>
              <a:rPr lang="en-US" altLang="en-US" sz="2400">
                <a:latin typeface="Lucida Console" pitchFamily="49" charset="0"/>
              </a:rPr>
              <a:t>beq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j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2713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Immediate arithmetic and load/store instructions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rt: destination or source register number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Constant: –2</a:t>
            </a:r>
            <a:r>
              <a:rPr lang="en-US" altLang="en-US" sz="2400" baseline="30000"/>
              <a:t>15</a:t>
            </a:r>
            <a:r>
              <a:rPr lang="en-US" altLang="en-US" sz="2400"/>
              <a:t> to +2</a:t>
            </a:r>
            <a:r>
              <a:rPr lang="en-US" altLang="en-US" sz="2400" baseline="30000"/>
              <a:t>15</a:t>
            </a:r>
            <a:r>
              <a:rPr lang="en-US" altLang="en-US" sz="2400"/>
              <a:t> – 1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Address: offset added to base address in rs</a:t>
            </a:r>
          </a:p>
          <a:p>
            <a:pPr>
              <a:lnSpc>
                <a:spcPct val="90000"/>
              </a:lnSpc>
            </a:pPr>
            <a:r>
              <a:rPr lang="en-US" altLang="en-US" sz="2800" i="1"/>
              <a:t>Design Principle 4:</a:t>
            </a:r>
            <a:r>
              <a:rPr lang="en-US" altLang="en-US" sz="2800"/>
              <a:t> Good design demands good compromises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Different formats complicate decoding, but allow 32-bit instructions uniformly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Keep formats as similar as possible</a:t>
            </a:r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271365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1366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1367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1368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71369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1370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1371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08212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702" name="Picture 6" descr="f04-0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44900"/>
            <a:ext cx="4437062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Load/Store Instructions</a:t>
            </a:r>
            <a:endParaRPr lang="en-AU" alt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04200" cy="2611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Read register operands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Calculate address using 16-bit offset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ALU, but sign-extend offset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Load: Read memory and update register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Store: Write register value to memory</a:t>
            </a:r>
            <a:endParaRPr lang="en-AU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3" name="Picture 5" descr="f04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893050" cy="3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R-Type/Load/Store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9896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275"/>
            <a:ext cx="8259762" cy="584775"/>
          </a:xfrm>
        </p:spPr>
        <p:txBody>
          <a:bodyPr/>
          <a:lstStyle/>
          <a:p>
            <a:r>
              <a:rPr lang="en-US" altLang="en-US" sz="3200" dirty="0"/>
              <a:t>R-Type - </a:t>
            </a:r>
            <a:r>
              <a:rPr lang="en-US" altLang="en-US" sz="3200" dirty="0">
                <a:latin typeface="Lucida Console" pitchFamily="49" charset="0"/>
              </a:rPr>
              <a:t>add $t0, $s1, $s2</a:t>
            </a:r>
            <a:r>
              <a:rPr lang="en-US" altLang="en-US" sz="3200" dirty="0"/>
              <a:t> </a:t>
            </a:r>
            <a:endParaRPr lang="en-AU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1142066"/>
            <a:ext cx="4104456" cy="703312"/>
          </a:xfrm>
          <a:prstGeom prst="rect">
            <a:avLst/>
          </a:prstGeom>
        </p:spPr>
      </p:pic>
      <p:pic>
        <p:nvPicPr>
          <p:cNvPr id="293893" name="Picture 5" descr="f04-10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957020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203848" y="4526892"/>
            <a:ext cx="576064" cy="1176876"/>
          </a:xfrm>
          <a:prstGeom prst="ellipse">
            <a:avLst/>
          </a:prstGeom>
          <a:solidFill>
            <a:schemeClr val="bg1">
              <a:lumMod val="50000"/>
              <a:alpha val="5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156176" y="3140968"/>
            <a:ext cx="1296144" cy="1656184"/>
          </a:xfrm>
          <a:prstGeom prst="rect">
            <a:avLst/>
          </a:prstGeom>
          <a:solidFill>
            <a:schemeClr val="bg1">
              <a:lumMod val="50000"/>
              <a:alpha val="5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71606" y="1792586"/>
            <a:ext cx="1442374" cy="1837854"/>
          </a:xfrm>
          <a:custGeom>
            <a:avLst/>
            <a:gdLst>
              <a:gd name="connsiteX0" fmla="*/ 1442374 w 1442374"/>
              <a:gd name="connsiteY0" fmla="*/ 0 h 1837854"/>
              <a:gd name="connsiteX1" fmla="*/ 39087 w 1442374"/>
              <a:gd name="connsiteY1" fmla="*/ 905347 h 1837854"/>
              <a:gd name="connsiteX2" fmla="*/ 527974 w 1442374"/>
              <a:gd name="connsiteY2" fmla="*/ 1837854 h 183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74" h="1837854">
                <a:moveTo>
                  <a:pt x="1442374" y="0"/>
                </a:moveTo>
                <a:cubicBezTo>
                  <a:pt x="816930" y="299519"/>
                  <a:pt x="191487" y="599038"/>
                  <a:pt x="39087" y="905347"/>
                </a:cubicBezTo>
                <a:cubicBezTo>
                  <a:pt x="-113313" y="1211656"/>
                  <a:pt x="207330" y="1524755"/>
                  <a:pt x="527974" y="183785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1640538" y="1783533"/>
            <a:ext cx="1012127" cy="1348966"/>
          </a:xfrm>
          <a:custGeom>
            <a:avLst/>
            <a:gdLst>
              <a:gd name="connsiteX0" fmla="*/ 1012127 w 1012127"/>
              <a:gd name="connsiteY0" fmla="*/ 0 h 1348966"/>
              <a:gd name="connsiteX1" fmla="*/ 7193 w 1012127"/>
              <a:gd name="connsiteY1" fmla="*/ 878186 h 1348966"/>
              <a:gd name="connsiteX2" fmla="*/ 640935 w 1012127"/>
              <a:gd name="connsiteY2" fmla="*/ 1348966 h 134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127" h="1348966">
                <a:moveTo>
                  <a:pt x="1012127" y="0"/>
                </a:moveTo>
                <a:cubicBezTo>
                  <a:pt x="540592" y="326679"/>
                  <a:pt x="69058" y="653358"/>
                  <a:pt x="7193" y="878186"/>
                </a:cubicBezTo>
                <a:cubicBezTo>
                  <a:pt x="-54672" y="1103014"/>
                  <a:pt x="293131" y="1225990"/>
                  <a:pt x="640935" y="1348966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488922" y="1801640"/>
            <a:ext cx="783498" cy="832918"/>
          </a:xfrm>
          <a:custGeom>
            <a:avLst/>
            <a:gdLst>
              <a:gd name="connsiteX0" fmla="*/ 511894 w 783498"/>
              <a:gd name="connsiteY0" fmla="*/ 0 h 832918"/>
              <a:gd name="connsiteX1" fmla="*/ 4900 w 783498"/>
              <a:gd name="connsiteY1" fmla="*/ 624689 h 832918"/>
              <a:gd name="connsiteX2" fmla="*/ 783498 w 783498"/>
              <a:gd name="connsiteY2" fmla="*/ 832918 h 83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498" h="832918">
                <a:moveTo>
                  <a:pt x="511894" y="0"/>
                </a:moveTo>
                <a:cubicBezTo>
                  <a:pt x="235763" y="242934"/>
                  <a:pt x="-40367" y="485869"/>
                  <a:pt x="4900" y="624689"/>
                </a:cubicBezTo>
                <a:cubicBezTo>
                  <a:pt x="50167" y="763509"/>
                  <a:pt x="416832" y="798213"/>
                  <a:pt x="783498" y="832918"/>
                </a:cubicBezTo>
              </a:path>
            </a:pathLst>
          </a:cu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7956376" y="2276872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8216652" y="196357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4325038" y="2458016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4532047" y="21543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2020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6385"/>
            <a:ext cx="8259762" cy="461665"/>
          </a:xfrm>
        </p:spPr>
        <p:txBody>
          <a:bodyPr/>
          <a:lstStyle/>
          <a:p>
            <a:r>
              <a:rPr lang="en-US" altLang="en-US" sz="2400" dirty="0"/>
              <a:t>I-Type - </a:t>
            </a:r>
            <a:r>
              <a:rPr lang="en-US" altLang="en-US" sz="2400" dirty="0" err="1"/>
              <a:t>lw</a:t>
            </a:r>
            <a:r>
              <a:rPr lang="en-US" altLang="en-US" sz="2400" dirty="0">
                <a:latin typeface="Lucida Console" pitchFamily="49" charset="0"/>
              </a:rPr>
              <a:t> $t0, 1200($t1)</a:t>
            </a:r>
            <a:r>
              <a:rPr lang="en-US" altLang="en-US" sz="2400" dirty="0"/>
              <a:t> </a:t>
            </a:r>
            <a:endParaRPr lang="en-AU" altLang="en-US" sz="2400" dirty="0"/>
          </a:p>
        </p:txBody>
      </p:sp>
      <p:pic>
        <p:nvPicPr>
          <p:cNvPr id="293893" name="Picture 5" descr="f04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957020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7956376" y="2276872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8216652" y="196357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4325038" y="2458016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4532047" y="21543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" y="1105327"/>
            <a:ext cx="3060340" cy="3872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83162" y="1517928"/>
            <a:ext cx="576072" cy="182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66840" y="1517928"/>
            <a:ext cx="475488" cy="182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640538" y="1517928"/>
            <a:ext cx="475488" cy="182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8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21842" y="1517928"/>
            <a:ext cx="1508760" cy="182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1200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2532645" y="1712199"/>
            <a:ext cx="646276" cy="3369165"/>
          </a:xfrm>
          <a:custGeom>
            <a:avLst/>
            <a:gdLst>
              <a:gd name="connsiteX0" fmla="*/ 449895 w 646276"/>
              <a:gd name="connsiteY0" fmla="*/ 0 h 3369165"/>
              <a:gd name="connsiteX1" fmla="*/ 1900 w 646276"/>
              <a:gd name="connsiteY1" fmla="*/ 2227699 h 3369165"/>
              <a:gd name="connsiteX2" fmla="*/ 603317 w 646276"/>
              <a:gd name="connsiteY2" fmla="*/ 3313933 h 3369165"/>
              <a:gd name="connsiteX3" fmla="*/ 603317 w 646276"/>
              <a:gd name="connsiteY3" fmla="*/ 3313933 h 3369165"/>
              <a:gd name="connsiteX4" fmla="*/ 646276 w 646276"/>
              <a:gd name="connsiteY4" fmla="*/ 3369165 h 336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276" h="3369165">
                <a:moveTo>
                  <a:pt x="449895" y="0"/>
                </a:moveTo>
                <a:cubicBezTo>
                  <a:pt x="213112" y="837688"/>
                  <a:pt x="-23670" y="1675377"/>
                  <a:pt x="1900" y="2227699"/>
                </a:cubicBezTo>
                <a:cubicBezTo>
                  <a:pt x="27470" y="2780021"/>
                  <a:pt x="603317" y="3313933"/>
                  <a:pt x="603317" y="3313933"/>
                </a:cubicBezTo>
                <a:lnTo>
                  <a:pt x="603317" y="3313933"/>
                </a:lnTo>
                <a:lnTo>
                  <a:pt x="646276" y="3369165"/>
                </a:ln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679134" y="1699925"/>
            <a:ext cx="603798" cy="1914717"/>
          </a:xfrm>
          <a:custGeom>
            <a:avLst/>
            <a:gdLst>
              <a:gd name="connsiteX0" fmla="*/ 186487 w 603798"/>
              <a:gd name="connsiteY0" fmla="*/ 0 h 1914717"/>
              <a:gd name="connsiteX1" fmla="*/ 20791 w 603798"/>
              <a:gd name="connsiteY1" fmla="*/ 1393079 h 1914717"/>
              <a:gd name="connsiteX2" fmla="*/ 603798 w 603798"/>
              <a:gd name="connsiteY2" fmla="*/ 1914717 h 191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798" h="1914717">
                <a:moveTo>
                  <a:pt x="186487" y="0"/>
                </a:moveTo>
                <a:cubicBezTo>
                  <a:pt x="68863" y="536980"/>
                  <a:pt x="-48761" y="1073960"/>
                  <a:pt x="20791" y="1393079"/>
                </a:cubicBezTo>
                <a:cubicBezTo>
                  <a:pt x="90343" y="1712198"/>
                  <a:pt x="347070" y="1813457"/>
                  <a:pt x="603798" y="191471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1169841" y="1712199"/>
            <a:ext cx="1113091" cy="1140737"/>
          </a:xfrm>
          <a:custGeom>
            <a:avLst/>
            <a:gdLst>
              <a:gd name="connsiteX0" fmla="*/ 241649 w 1131501"/>
              <a:gd name="connsiteY0" fmla="*/ 0 h 1429900"/>
              <a:gd name="connsiteX1" fmla="*/ 57542 w 1131501"/>
              <a:gd name="connsiteY1" fmla="*/ 767114 h 1429900"/>
              <a:gd name="connsiteX2" fmla="*/ 1131501 w 1131501"/>
              <a:gd name="connsiteY2" fmla="*/ 1429900 h 142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501" h="1429900">
                <a:moveTo>
                  <a:pt x="241649" y="0"/>
                </a:moveTo>
                <a:cubicBezTo>
                  <a:pt x="75441" y="264398"/>
                  <a:pt x="-90767" y="528797"/>
                  <a:pt x="57542" y="767114"/>
                </a:cubicBezTo>
                <a:cubicBezTo>
                  <a:pt x="205851" y="1005431"/>
                  <a:pt x="668676" y="1217665"/>
                  <a:pt x="1131501" y="142990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7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6385"/>
            <a:ext cx="8259762" cy="461665"/>
          </a:xfrm>
        </p:spPr>
        <p:txBody>
          <a:bodyPr/>
          <a:lstStyle/>
          <a:p>
            <a:r>
              <a:rPr lang="en-US" altLang="en-US" sz="2400" dirty="0"/>
              <a:t>I-Type - </a:t>
            </a:r>
            <a:r>
              <a:rPr lang="en-US" altLang="en-US" sz="2400" dirty="0" err="1"/>
              <a:t>s</a:t>
            </a:r>
            <a:r>
              <a:rPr lang="en-US" altLang="en-US" sz="2400"/>
              <a:t>w</a:t>
            </a:r>
            <a:r>
              <a:rPr lang="en-US" altLang="en-US" sz="2400" dirty="0">
                <a:latin typeface="Lucida Console" pitchFamily="49" charset="0"/>
              </a:rPr>
              <a:t> $t0, 1200($t1)</a:t>
            </a:r>
            <a:r>
              <a:rPr lang="en-US" altLang="en-US" sz="2400" dirty="0"/>
              <a:t> </a:t>
            </a:r>
            <a:endParaRPr lang="en-AU" altLang="en-US" sz="2400" dirty="0"/>
          </a:p>
        </p:txBody>
      </p:sp>
      <p:pic>
        <p:nvPicPr>
          <p:cNvPr id="293893" name="Picture 5" descr="f04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957020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7956376" y="2276872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8216652" y="196357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4325038" y="2458016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4532047" y="21543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6" y="1105327"/>
            <a:ext cx="3060340" cy="3872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83162" y="1517928"/>
            <a:ext cx="576072" cy="182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166840" y="1517928"/>
            <a:ext cx="475488" cy="182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640538" y="1517928"/>
            <a:ext cx="475488" cy="182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8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21842" y="1517928"/>
            <a:ext cx="1508760" cy="182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1200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2532645" y="1712199"/>
            <a:ext cx="646276" cy="3369165"/>
          </a:xfrm>
          <a:custGeom>
            <a:avLst/>
            <a:gdLst>
              <a:gd name="connsiteX0" fmla="*/ 449895 w 646276"/>
              <a:gd name="connsiteY0" fmla="*/ 0 h 3369165"/>
              <a:gd name="connsiteX1" fmla="*/ 1900 w 646276"/>
              <a:gd name="connsiteY1" fmla="*/ 2227699 h 3369165"/>
              <a:gd name="connsiteX2" fmla="*/ 603317 w 646276"/>
              <a:gd name="connsiteY2" fmla="*/ 3313933 h 3369165"/>
              <a:gd name="connsiteX3" fmla="*/ 603317 w 646276"/>
              <a:gd name="connsiteY3" fmla="*/ 3313933 h 3369165"/>
              <a:gd name="connsiteX4" fmla="*/ 646276 w 646276"/>
              <a:gd name="connsiteY4" fmla="*/ 3369165 h 336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276" h="3369165">
                <a:moveTo>
                  <a:pt x="449895" y="0"/>
                </a:moveTo>
                <a:cubicBezTo>
                  <a:pt x="213112" y="837688"/>
                  <a:pt x="-23670" y="1675377"/>
                  <a:pt x="1900" y="2227699"/>
                </a:cubicBezTo>
                <a:cubicBezTo>
                  <a:pt x="27470" y="2780021"/>
                  <a:pt x="603317" y="3313933"/>
                  <a:pt x="603317" y="3313933"/>
                </a:cubicBezTo>
                <a:lnTo>
                  <a:pt x="603317" y="3313933"/>
                </a:lnTo>
                <a:lnTo>
                  <a:pt x="646276" y="3369165"/>
                </a:ln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679134" y="1699925"/>
            <a:ext cx="603798" cy="1550179"/>
          </a:xfrm>
          <a:custGeom>
            <a:avLst/>
            <a:gdLst>
              <a:gd name="connsiteX0" fmla="*/ 186487 w 603798"/>
              <a:gd name="connsiteY0" fmla="*/ 0 h 1914717"/>
              <a:gd name="connsiteX1" fmla="*/ 20791 w 603798"/>
              <a:gd name="connsiteY1" fmla="*/ 1393079 h 1914717"/>
              <a:gd name="connsiteX2" fmla="*/ 603798 w 603798"/>
              <a:gd name="connsiteY2" fmla="*/ 1914717 h 191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798" h="1914717">
                <a:moveTo>
                  <a:pt x="186487" y="0"/>
                </a:moveTo>
                <a:cubicBezTo>
                  <a:pt x="68863" y="536980"/>
                  <a:pt x="-48761" y="1073960"/>
                  <a:pt x="20791" y="1393079"/>
                </a:cubicBezTo>
                <a:cubicBezTo>
                  <a:pt x="90343" y="1712198"/>
                  <a:pt x="347070" y="1813457"/>
                  <a:pt x="603798" y="191471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1169841" y="1712199"/>
            <a:ext cx="1113091" cy="1140737"/>
          </a:xfrm>
          <a:custGeom>
            <a:avLst/>
            <a:gdLst>
              <a:gd name="connsiteX0" fmla="*/ 241649 w 1131501"/>
              <a:gd name="connsiteY0" fmla="*/ 0 h 1429900"/>
              <a:gd name="connsiteX1" fmla="*/ 57542 w 1131501"/>
              <a:gd name="connsiteY1" fmla="*/ 767114 h 1429900"/>
              <a:gd name="connsiteX2" fmla="*/ 1131501 w 1131501"/>
              <a:gd name="connsiteY2" fmla="*/ 1429900 h 142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501" h="1429900">
                <a:moveTo>
                  <a:pt x="241649" y="0"/>
                </a:moveTo>
                <a:cubicBezTo>
                  <a:pt x="75441" y="264398"/>
                  <a:pt x="-90767" y="528797"/>
                  <a:pt x="57542" y="767114"/>
                </a:cubicBezTo>
                <a:cubicBezTo>
                  <a:pt x="205851" y="1005431"/>
                  <a:pt x="668676" y="1217665"/>
                  <a:pt x="1131501" y="142990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27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Read register operands</a:t>
            </a:r>
          </a:p>
          <a:p>
            <a:r>
              <a:rPr lang="en-US" altLang="en-US"/>
              <a:t>Compare operands</a:t>
            </a:r>
          </a:p>
          <a:p>
            <a:pPr lvl="1"/>
            <a:r>
              <a:rPr lang="en-US" altLang="en-US"/>
              <a:t>Use ALU, subtract and check Zero output</a:t>
            </a:r>
          </a:p>
          <a:p>
            <a:r>
              <a:rPr lang="en-US" altLang="en-US"/>
              <a:t>Calculate target address</a:t>
            </a:r>
          </a:p>
          <a:p>
            <a:pPr lvl="1"/>
            <a:r>
              <a:rPr lang="en-US" altLang="en-US"/>
              <a:t>Sign-extend displacement</a:t>
            </a:r>
          </a:p>
          <a:p>
            <a:pPr lvl="1"/>
            <a:r>
              <a:rPr lang="en-US" altLang="en-US"/>
              <a:t>Shift left 2 places (word displacement)</a:t>
            </a:r>
          </a:p>
          <a:p>
            <a:pPr lvl="1"/>
            <a:r>
              <a:rPr lang="en-US" altLang="en-US"/>
              <a:t>Add to PC + 4</a:t>
            </a:r>
          </a:p>
          <a:p>
            <a:pPr lvl="2"/>
            <a:r>
              <a:rPr lang="en-US" altLang="en-US"/>
              <a:t>Already calculated by instruction fetch</a:t>
            </a:r>
            <a:endParaRPr lang="en-AU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11374"/>
          </a:xfrm>
        </p:spPr>
        <p:txBody>
          <a:bodyPr/>
          <a:lstStyle/>
          <a:p>
            <a:r>
              <a:rPr lang="en-US" altLang="en-US" sz="1800" dirty="0"/>
              <a:t>Branch instructions specify</a:t>
            </a:r>
          </a:p>
          <a:p>
            <a:pPr lvl="1"/>
            <a:r>
              <a:rPr lang="en-US" altLang="en-US" sz="1800" dirty="0" err="1"/>
              <a:t>Opcode</a:t>
            </a:r>
            <a:r>
              <a:rPr lang="en-US" altLang="en-US" sz="1800" dirty="0"/>
              <a:t>, two registers, target address</a:t>
            </a:r>
          </a:p>
          <a:p>
            <a:r>
              <a:rPr lang="en-US" altLang="en-US" sz="1800" dirty="0"/>
              <a:t>Most branch targets are near branch</a:t>
            </a:r>
          </a:p>
          <a:p>
            <a:pPr lvl="1"/>
            <a:r>
              <a:rPr lang="en-US" altLang="en-US" sz="1800" dirty="0"/>
              <a:t>Forward or backward</a:t>
            </a:r>
            <a:endParaRPr lang="en-AU" altLang="en-US" sz="1800" dirty="0"/>
          </a:p>
        </p:txBody>
      </p:sp>
      <p:grpSp>
        <p:nvGrpSpPr>
          <p:cNvPr id="328708" name="Group 4"/>
          <p:cNvGrpSpPr>
            <a:grpSpLocks/>
          </p:cNvGrpSpPr>
          <p:nvPr/>
        </p:nvGrpSpPr>
        <p:grpSpPr bwMode="auto">
          <a:xfrm>
            <a:off x="1043608" y="2636912"/>
            <a:ext cx="6913563" cy="773113"/>
            <a:chOff x="884" y="981"/>
            <a:chExt cx="4355" cy="487"/>
          </a:xfrm>
        </p:grpSpPr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/>
                <a:t>op</a:t>
              </a:r>
              <a:endParaRPr lang="en-AU" altLang="en-US" sz="2000" dirty="0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28711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28712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328713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28714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28715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28716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328717" name="Rectangle 13"/>
          <p:cNvSpPr>
            <a:spLocks noChangeArrowheads="1"/>
          </p:cNvSpPr>
          <p:nvPr/>
        </p:nvSpPr>
        <p:spPr bwMode="auto">
          <a:xfrm>
            <a:off x="684213" y="3852177"/>
            <a:ext cx="7772400" cy="81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altLang="en-US" sz="1400" dirty="0"/>
              <a:t>PC-relative addressing</a:t>
            </a:r>
          </a:p>
          <a:p>
            <a:pPr lvl="1" algn="l" eaLnBrk="1" hangingPunct="1"/>
            <a:r>
              <a:rPr lang="en-US" altLang="en-US" sz="1400" dirty="0"/>
              <a:t>Target address = PC + offset × 4</a:t>
            </a:r>
          </a:p>
          <a:p>
            <a:pPr lvl="1" algn="l" eaLnBrk="1" hangingPunct="1"/>
            <a:r>
              <a:rPr lang="en-US" altLang="en-US" sz="1400" dirty="0"/>
              <a:t>PC already incremented by 4 by this time</a:t>
            </a:r>
          </a:p>
        </p:txBody>
      </p:sp>
    </p:spTree>
    <p:extLst>
      <p:ext uri="{BB962C8B-B14F-4D97-AF65-F5344CB8AC3E}">
        <p14:creationId xmlns:p14="http://schemas.microsoft.com/office/powerpoint/2010/main" val="217372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6114" y="1124744"/>
            <a:ext cx="295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Example: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1000:     </a:t>
            </a:r>
            <a:r>
              <a:rPr lang="en-US" dirty="0" err="1"/>
              <a:t>beq</a:t>
            </a:r>
            <a:r>
              <a:rPr lang="en-US" dirty="0"/>
              <a:t>  $t3, $t5,  12 </a:t>
            </a:r>
          </a:p>
          <a:p>
            <a:pPr algn="l"/>
            <a:r>
              <a:rPr lang="en-US" dirty="0"/>
              <a:t>1004:     &lt;&lt; Next Instruction&gt;&gt;</a:t>
            </a: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866114" y="2924944"/>
            <a:ext cx="6913563" cy="773113"/>
            <a:chOff x="884" y="981"/>
            <a:chExt cx="4355" cy="487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AU" altLang="en-US" sz="2000" dirty="0"/>
                <a:t>4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AU" altLang="en-US" sz="2000" dirty="0"/>
                <a:t>11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AU" altLang="en-US" sz="2000" dirty="0"/>
                <a:t>13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/>
                <a:t>12</a:t>
              </a:r>
              <a:endParaRPr lang="en-AU" altLang="en-US" sz="2000" dirty="0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dirty="0"/>
                <a:t>5 bits</a:t>
              </a:r>
              <a:endParaRPr lang="en-AU" altLang="en-US" sz="1600" dirty="0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1212783" y="1441071"/>
            <a:ext cx="1328286" cy="214474"/>
          </a:xfrm>
          <a:custGeom>
            <a:avLst/>
            <a:gdLst>
              <a:gd name="connsiteX0" fmla="*/ 0 w 1328286"/>
              <a:gd name="connsiteY0" fmla="*/ 214474 h 214474"/>
              <a:gd name="connsiteX1" fmla="*/ 847023 w 1328286"/>
              <a:gd name="connsiteY1" fmla="*/ 21969 h 214474"/>
              <a:gd name="connsiteX2" fmla="*/ 1328286 w 1328286"/>
              <a:gd name="connsiteY2" fmla="*/ 12344 h 21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286" h="214474">
                <a:moveTo>
                  <a:pt x="0" y="214474"/>
                </a:moveTo>
                <a:cubicBezTo>
                  <a:pt x="312821" y="135065"/>
                  <a:pt x="625642" y="55657"/>
                  <a:pt x="847023" y="21969"/>
                </a:cubicBezTo>
                <a:cubicBezTo>
                  <a:pt x="1068404" y="-11719"/>
                  <a:pt x="1198345" y="312"/>
                  <a:pt x="1328286" y="1234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1069" y="1302571"/>
            <a:ext cx="3424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Memory address for the branch instruction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0491" y="4437112"/>
                <a:ext cx="52576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𝑇𝑎𝑟𝑔𝑒𝑡𝐴𝑑𝑑𝑟𝑒𝑠𝑠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=1004 +12∗4   </m:t>
                    </m:r>
                  </m:oMath>
                </a14:m>
                <a:r>
                  <a:rPr lang="en-US" dirty="0"/>
                  <a:t>= 1052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91" y="4437112"/>
                <a:ext cx="5257693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173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329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Instructions</a:t>
            </a:r>
            <a:endParaRPr lang="en-AU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932812" y="2323445"/>
            <a:ext cx="5328592" cy="3384376"/>
            <a:chOff x="1187450" y="1268413"/>
            <a:chExt cx="6916738" cy="5040312"/>
          </a:xfrm>
        </p:grpSpPr>
        <p:pic>
          <p:nvPicPr>
            <p:cNvPr id="289799" name="Picture 7" descr="f04-09-P37449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1268413"/>
              <a:ext cx="6556375" cy="477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9796" name="AutoShape 4"/>
            <p:cNvSpPr>
              <a:spLocks/>
            </p:cNvSpPr>
            <p:nvPr/>
          </p:nvSpPr>
          <p:spPr bwMode="auto">
            <a:xfrm>
              <a:off x="1187450" y="1557338"/>
              <a:ext cx="1079500" cy="865187"/>
            </a:xfrm>
            <a:prstGeom prst="borderCallout1">
              <a:avLst>
                <a:gd name="adj1" fmla="val 13213"/>
                <a:gd name="adj2" fmla="val 107060"/>
                <a:gd name="adj3" fmla="val 66241"/>
                <a:gd name="adj4" fmla="val 3552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sz="1200" dirty="0"/>
                <a:t>Just</a:t>
              </a:r>
              <a:br>
                <a:rPr lang="en-US" altLang="en-US" sz="1200" dirty="0"/>
              </a:br>
              <a:r>
                <a:rPr lang="en-US" altLang="en-US" sz="1200" dirty="0"/>
                <a:t>re-routes wires</a:t>
              </a:r>
              <a:endParaRPr lang="en-AU" altLang="en-US" sz="1200" dirty="0"/>
            </a:p>
          </p:txBody>
        </p:sp>
        <p:sp>
          <p:nvSpPr>
            <p:cNvPr id="289797" name="AutoShape 5"/>
            <p:cNvSpPr>
              <a:spLocks/>
            </p:cNvSpPr>
            <p:nvPr/>
          </p:nvSpPr>
          <p:spPr bwMode="auto">
            <a:xfrm>
              <a:off x="5364163" y="5661025"/>
              <a:ext cx="1368425" cy="647700"/>
            </a:xfrm>
            <a:prstGeom prst="borderCallout1">
              <a:avLst>
                <a:gd name="adj1" fmla="val 17648"/>
                <a:gd name="adj2" fmla="val -5569"/>
                <a:gd name="adj3" fmla="val 8579"/>
                <a:gd name="adj4" fmla="val -596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sz="1200" dirty="0"/>
                <a:t>Sign-bit wire replicated</a:t>
              </a:r>
              <a:endParaRPr lang="en-AU" altLang="en-US" sz="1200" dirty="0"/>
            </a:p>
          </p:txBody>
        </p:sp>
      </p:grp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873373" y="1267151"/>
            <a:ext cx="6578947" cy="577673"/>
            <a:chOff x="884" y="981"/>
            <a:chExt cx="4355" cy="48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AU" altLang="en-US" sz="2000" dirty="0"/>
                <a:t>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AU" altLang="en-US" sz="2000" dirty="0"/>
                <a:t>11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AU" altLang="en-US" sz="2000" dirty="0"/>
                <a:t>13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/>
                <a:t>12</a:t>
              </a:r>
              <a:endParaRPr lang="en-AU" altLang="en-US" sz="2000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dirty="0"/>
                <a:t>5 bits</a:t>
              </a:r>
              <a:endParaRPr lang="en-AU" altLang="en-US" sz="1600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48778" y="6265304"/>
                <a:ext cx="52576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𝑇𝑎𝑟𝑔𝑒𝑡𝐴𝑑𝑑𝑟𝑒𝑠𝑠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=1004 +12∗4   </m:t>
                    </m:r>
                  </m:oMath>
                </a14:m>
                <a:r>
                  <a:rPr lang="en-US" dirty="0"/>
                  <a:t>= 1052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778" y="6265304"/>
                <a:ext cx="5257693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173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1877788" y="1636295"/>
            <a:ext cx="615155" cy="1819174"/>
          </a:xfrm>
          <a:custGeom>
            <a:avLst/>
            <a:gdLst>
              <a:gd name="connsiteX0" fmla="*/ 615155 w 615155"/>
              <a:gd name="connsiteY0" fmla="*/ 0 h 1819174"/>
              <a:gd name="connsiteX1" fmla="*/ 18389 w 615155"/>
              <a:gd name="connsiteY1" fmla="*/ 1463040 h 1819174"/>
              <a:gd name="connsiteX2" fmla="*/ 210894 w 615155"/>
              <a:gd name="connsiteY2" fmla="*/ 1819174 h 181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155" h="1819174">
                <a:moveTo>
                  <a:pt x="615155" y="0"/>
                </a:moveTo>
                <a:cubicBezTo>
                  <a:pt x="350460" y="579922"/>
                  <a:pt x="85766" y="1159844"/>
                  <a:pt x="18389" y="1463040"/>
                </a:cubicBezTo>
                <a:cubicBezTo>
                  <a:pt x="-48988" y="1766236"/>
                  <a:pt x="80953" y="1792705"/>
                  <a:pt x="210894" y="181917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543928" y="1636295"/>
            <a:ext cx="1844165" cy="2030930"/>
          </a:xfrm>
          <a:custGeom>
            <a:avLst/>
            <a:gdLst>
              <a:gd name="connsiteX0" fmla="*/ 1844165 w 1844165"/>
              <a:gd name="connsiteY0" fmla="*/ 0 h 2030930"/>
              <a:gd name="connsiteX1" fmla="*/ 73116 w 1844165"/>
              <a:gd name="connsiteY1" fmla="*/ 1665170 h 2030930"/>
              <a:gd name="connsiteX2" fmla="*/ 506253 w 1844165"/>
              <a:gd name="connsiteY2" fmla="*/ 2030930 h 203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165" h="2030930">
                <a:moveTo>
                  <a:pt x="1844165" y="0"/>
                </a:moveTo>
                <a:cubicBezTo>
                  <a:pt x="1070133" y="663341"/>
                  <a:pt x="296101" y="1326682"/>
                  <a:pt x="73116" y="1665170"/>
                </a:cubicBezTo>
                <a:cubicBezTo>
                  <a:pt x="-149869" y="2003658"/>
                  <a:pt x="178192" y="2017294"/>
                  <a:pt x="506253" y="2030930"/>
                </a:cubicBezTo>
              </a:path>
            </a:pathLst>
          </a:cu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8899" y="518281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69280" y="504431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2872" y="275878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6502" y="217705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2563" y="265176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Instructions are encoded in binary</a:t>
            </a:r>
          </a:p>
          <a:p>
            <a:pPr lvl="1" eaLnBrk="1" hangingPunct="1"/>
            <a:r>
              <a:rPr lang="en-US" altLang="en-US" sz="2400" dirty="0"/>
              <a:t>Called machine code</a:t>
            </a:r>
          </a:p>
          <a:p>
            <a:pPr eaLnBrk="1" hangingPunct="1"/>
            <a:r>
              <a:rPr lang="en-US" altLang="en-US" sz="2800" dirty="0"/>
              <a:t>MIPS instructions</a:t>
            </a:r>
          </a:p>
          <a:p>
            <a:pPr lvl="1" eaLnBrk="1" hangingPunct="1"/>
            <a:r>
              <a:rPr lang="en-US" altLang="en-US" sz="2400" dirty="0"/>
              <a:t>Encoded as 32-bit instruction words</a:t>
            </a:r>
          </a:p>
          <a:p>
            <a:pPr lvl="1" eaLnBrk="1" hangingPunct="1"/>
            <a:r>
              <a:rPr lang="en-US" altLang="en-US" sz="2400" dirty="0"/>
              <a:t>Small number of formats encoding operation code (</a:t>
            </a:r>
            <a:r>
              <a:rPr lang="en-US" altLang="en-US" sz="2400" dirty="0" err="1"/>
              <a:t>opcode</a:t>
            </a:r>
            <a:r>
              <a:rPr lang="en-US" altLang="en-US" sz="2400" dirty="0"/>
              <a:t>), register numbers, …</a:t>
            </a:r>
          </a:p>
          <a:p>
            <a:pPr lvl="1" eaLnBrk="1" hangingPunct="1"/>
            <a:r>
              <a:rPr lang="en-US" altLang="en-US" sz="2400" dirty="0"/>
              <a:t>Regularity!</a:t>
            </a:r>
          </a:p>
          <a:p>
            <a:pPr eaLnBrk="1" hangingPunct="1"/>
            <a:r>
              <a:rPr lang="en-US" altLang="en-US" sz="2800" dirty="0"/>
              <a:t>Register numbers</a:t>
            </a:r>
          </a:p>
          <a:p>
            <a:pPr lvl="1" eaLnBrk="1" hangingPunct="1"/>
            <a:r>
              <a:rPr lang="en-US" altLang="en-US" sz="2400" dirty="0"/>
              <a:t>$t0 – $t7 are </a:t>
            </a:r>
            <a:r>
              <a:rPr lang="en-US" altLang="en-US" sz="2400" dirty="0" err="1"/>
              <a:t>reg’s</a:t>
            </a:r>
            <a:r>
              <a:rPr lang="en-US" altLang="en-US" sz="2400" dirty="0"/>
              <a:t> 8 – 15</a:t>
            </a:r>
          </a:p>
          <a:p>
            <a:pPr lvl="1" eaLnBrk="1" hangingPunct="1"/>
            <a:r>
              <a:rPr lang="en-US" altLang="en-US" sz="2400" dirty="0"/>
              <a:t>$t8 – $t9 are </a:t>
            </a:r>
            <a:r>
              <a:rPr lang="en-US" altLang="en-US" sz="2400" dirty="0" err="1"/>
              <a:t>reg’s</a:t>
            </a:r>
            <a:r>
              <a:rPr lang="en-US" altLang="en-US" sz="2400" dirty="0"/>
              <a:t> 24 – 25</a:t>
            </a:r>
          </a:p>
          <a:p>
            <a:pPr lvl="1" eaLnBrk="1" hangingPunct="1"/>
            <a:r>
              <a:rPr lang="en-US" altLang="en-US" sz="2400" dirty="0"/>
              <a:t>$s0 – $s7 are </a:t>
            </a:r>
            <a:r>
              <a:rPr lang="en-US" altLang="en-US" sz="2400" dirty="0" err="1"/>
              <a:t>reg’s</a:t>
            </a:r>
            <a:r>
              <a:rPr lang="en-US" altLang="en-US" sz="2400" dirty="0"/>
              <a:t> 16 – 23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  <p:extLst>
      <p:ext uri="{BB962C8B-B14F-4D97-AF65-F5344CB8AC3E}">
        <p14:creationId xmlns:p14="http://schemas.microsoft.com/office/powerpoint/2010/main" val="454313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Composing the Elements</a:t>
            </a:r>
            <a:endParaRPr lang="en-AU" alt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First-cut data path does an instruction in one clock cycle</a:t>
            </a:r>
          </a:p>
          <a:p>
            <a:pPr lvl="1"/>
            <a:r>
              <a:rPr lang="en-US" altLang="en-US"/>
              <a:t>Each datapath element can only do one function at a time</a:t>
            </a:r>
          </a:p>
          <a:p>
            <a:pPr lvl="1"/>
            <a:r>
              <a:rPr lang="en-US" altLang="en-US"/>
              <a:t>Hence, we need separate instruction and data memories</a:t>
            </a:r>
          </a:p>
          <a:p>
            <a:r>
              <a:rPr lang="en-US" altLang="en-US"/>
              <a:t>Use multiplexers where alternate data sources are used for different instructions</a:t>
            </a:r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41" name="Picture 5" descr="f04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04112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Datapath</a:t>
            </a:r>
            <a:endParaRPr lang="en-A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  <a:endParaRPr lang="en-AU" dirty="0"/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438509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Please review what I covered in the class today.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Review</a:t>
            </a:r>
            <a:r>
              <a:rPr lang="en-US" sz="2800"/>
              <a:t>: Chapter 4.1, 4.2 and 4.3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Next class could be a quiz!!</a:t>
            </a:r>
          </a:p>
        </p:txBody>
      </p:sp>
    </p:spTree>
    <p:extLst>
      <p:ext uri="{BB962C8B-B14F-4D97-AF65-F5344CB8AC3E}">
        <p14:creationId xmlns:p14="http://schemas.microsoft.com/office/powerpoint/2010/main" val="30173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63AE738-D774-4E03-9E32-E78FA664123D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457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2458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op: operation code (opcode)</a:t>
            </a:r>
          </a:p>
          <a:p>
            <a:pPr lvl="1" eaLnBrk="1" hangingPunct="1"/>
            <a:r>
              <a:rPr lang="en-US" altLang="en-US"/>
              <a:t>rs: first source register number</a:t>
            </a:r>
          </a:p>
          <a:p>
            <a:pPr lvl="1" eaLnBrk="1" hangingPunct="1"/>
            <a:r>
              <a:rPr lang="en-US" altLang="en-US"/>
              <a:t>rt: second source register number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shamt: shift amount (00000 for now)</a:t>
            </a:r>
          </a:p>
          <a:p>
            <a:pPr lvl="1" eaLnBrk="1" hangingPunct="1"/>
            <a:r>
              <a:rPr lang="en-US" altLang="en-US"/>
              <a:t>funct: function code (extends opcode)</a:t>
            </a:r>
            <a:endParaRPr lang="en-AU" altLang="en-US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26792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2560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Lucida Console" pitchFamily="49" charset="0"/>
              </a:rPr>
              <a:t>	add $t0, $s1, $s2</a:t>
            </a:r>
          </a:p>
        </p:txBody>
      </p:sp>
      <p:sp>
        <p:nvSpPr>
          <p:cNvPr id="2560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special</a:t>
            </a:r>
            <a:endParaRPr lang="en-AU" altLang="en-US" sz="2000"/>
          </a:p>
        </p:txBody>
      </p:sp>
      <p:sp>
        <p:nvSpPr>
          <p:cNvPr id="2560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25609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0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25611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2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25613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25614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25615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6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25617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000000</a:t>
            </a:r>
            <a:endParaRPr lang="en-AU" altLang="en-US" sz="2000"/>
          </a:p>
        </p:txBody>
      </p:sp>
      <p:sp>
        <p:nvSpPr>
          <p:cNvPr id="25618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10001</a:t>
            </a:r>
            <a:endParaRPr lang="en-AU" altLang="en-US" sz="2000"/>
          </a:p>
        </p:txBody>
      </p:sp>
      <p:sp>
        <p:nvSpPr>
          <p:cNvPr id="25619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10010</a:t>
            </a:r>
            <a:endParaRPr lang="en-AU" altLang="en-US" sz="2000"/>
          </a:p>
        </p:txBody>
      </p:sp>
      <p:sp>
        <p:nvSpPr>
          <p:cNvPr id="25620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01000</a:t>
            </a:r>
            <a:endParaRPr lang="en-AU" altLang="en-US" sz="2000"/>
          </a:p>
        </p:txBody>
      </p:sp>
      <p:sp>
        <p:nvSpPr>
          <p:cNvPr id="25621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00000</a:t>
            </a:r>
            <a:endParaRPr lang="en-AU" altLang="en-US" sz="2000"/>
          </a:p>
        </p:txBody>
      </p:sp>
      <p:sp>
        <p:nvSpPr>
          <p:cNvPr id="25622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100000</a:t>
            </a:r>
            <a:endParaRPr lang="en-AU" altLang="en-US" sz="2000"/>
          </a:p>
        </p:txBody>
      </p:sp>
      <p:sp>
        <p:nvSpPr>
          <p:cNvPr id="25623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/>
              <a:t>00000010001100100100000000100000</a:t>
            </a:r>
            <a:r>
              <a:rPr lang="en-US" altLang="en-US" sz="2400" baseline="-25000"/>
              <a:t>2</a:t>
            </a:r>
            <a:r>
              <a:rPr lang="en-US" altLang="en-US" sz="2400"/>
              <a:t> = 02324020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25624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5625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5626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7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8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29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30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3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553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07E6F5F-6D1A-4A6F-9045-1A4AC3883CA6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76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altLang="en-US" sz="3200"/>
              <a:t>Example: eca8 6420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altLang="en-US" sz="2800"/>
              <a:t>1110 1100 1010 1000 0110 0100 0010 0000</a:t>
            </a:r>
          </a:p>
        </p:txBody>
      </p:sp>
    </p:spTree>
    <p:extLst>
      <p:ext uri="{BB962C8B-B14F-4D97-AF65-F5344CB8AC3E}">
        <p14:creationId xmlns:p14="http://schemas.microsoft.com/office/powerpoint/2010/main" val="319096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27652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Immediate arithmetic and 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rt: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Constant: –2</a:t>
            </a:r>
            <a:r>
              <a:rPr lang="en-US" altLang="en-US" sz="2400" baseline="30000"/>
              <a:t>15</a:t>
            </a:r>
            <a:r>
              <a:rPr lang="en-US" altLang="en-US" sz="2400"/>
              <a:t> to +2</a:t>
            </a:r>
            <a:r>
              <a:rPr lang="en-US" altLang="en-US" sz="2400" baseline="30000"/>
              <a:t>15</a:t>
            </a:r>
            <a:r>
              <a:rPr lang="en-US" altLang="en-US" sz="2400"/>
              <a:t>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Address: offset added to base address in 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Design Principle 4:</a:t>
            </a:r>
            <a:r>
              <a:rPr lang="en-US" altLang="en-US" sz="28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Keep formats as similar as possible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00596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Standardized ISAs</a:t>
            </a:r>
            <a:endParaRPr lang="en-AU" altLang="en-US" sz="24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  <p:pic>
        <p:nvPicPr>
          <p:cNvPr id="28678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24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Execution</a:t>
            </a:r>
            <a:endParaRPr lang="en-AU" alt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PC </a:t>
            </a:r>
            <a:r>
              <a:rPr lang="en-US" altLang="en-US" sz="2800">
                <a:sym typeface="Symbol" pitchFamily="18" charset="2"/>
              </a:rPr>
              <a:t> instruction memory, fetch instruction</a:t>
            </a:r>
          </a:p>
          <a:p>
            <a:r>
              <a:rPr lang="en-US" altLang="en-US" sz="2800">
                <a:sym typeface="Symbol" pitchFamily="18" charset="2"/>
              </a:rPr>
              <a:t>Register numbers</a:t>
            </a:r>
            <a:r>
              <a:rPr lang="en-US" altLang="en-US" sz="2800"/>
              <a:t> </a:t>
            </a:r>
            <a:r>
              <a:rPr lang="en-US" altLang="en-US" sz="2800">
                <a:sym typeface="Symbol" pitchFamily="18" charset="2"/>
              </a:rPr>
              <a:t> register file, read registers</a:t>
            </a:r>
          </a:p>
          <a:p>
            <a:r>
              <a:rPr lang="en-US" altLang="en-US" sz="2800">
                <a:sym typeface="Symbol" pitchFamily="18" charset="2"/>
              </a:rPr>
              <a:t>Depending on instruction class</a:t>
            </a:r>
          </a:p>
          <a:p>
            <a:pPr lvl="1"/>
            <a:r>
              <a:rPr lang="en-US" altLang="en-US" sz="2400">
                <a:sym typeface="Symbol" pitchFamily="18" charset="2"/>
              </a:rPr>
              <a:t>Use ALU to calculate</a:t>
            </a:r>
          </a:p>
          <a:p>
            <a:pPr lvl="2"/>
            <a:r>
              <a:rPr lang="en-US" altLang="en-US" sz="2000">
                <a:sym typeface="Symbol" pitchFamily="18" charset="2"/>
              </a:rPr>
              <a:t>Arithmetic result</a:t>
            </a:r>
          </a:p>
          <a:p>
            <a:pPr lvl="2"/>
            <a:r>
              <a:rPr lang="en-US" altLang="en-US" sz="2000">
                <a:sym typeface="Symbol" pitchFamily="18" charset="2"/>
              </a:rPr>
              <a:t>Memory address for load/store</a:t>
            </a:r>
          </a:p>
          <a:p>
            <a:pPr lvl="2"/>
            <a:r>
              <a:rPr lang="en-US" altLang="en-US" sz="2000">
                <a:sym typeface="Symbol" pitchFamily="18" charset="2"/>
              </a:rPr>
              <a:t>Branch target address</a:t>
            </a:r>
          </a:p>
          <a:p>
            <a:pPr lvl="1"/>
            <a:r>
              <a:rPr lang="en-US" altLang="en-US" sz="2400">
                <a:sym typeface="Symbol" pitchFamily="18" charset="2"/>
              </a:rPr>
              <a:t>Access data memory for load/store</a:t>
            </a:r>
          </a:p>
          <a:p>
            <a:pPr lvl="1"/>
            <a:r>
              <a:rPr lang="en-US" altLang="en-US" sz="2400">
                <a:sym typeface="Symbol" pitchFamily="18" charset="2"/>
              </a:rPr>
              <a:t>PC  target address or PC + 4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10658</TotalTime>
  <Words>1477</Words>
  <Application>Microsoft Office PowerPoint</Application>
  <PresentationFormat>On-screen Show (4:3)</PresentationFormat>
  <Paragraphs>447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Cambria Math</vt:lpstr>
      <vt:lpstr>Lucida Console</vt:lpstr>
      <vt:lpstr>Symbol</vt:lpstr>
      <vt:lpstr>Times New Roman</vt:lpstr>
      <vt:lpstr>Wingdings</vt:lpstr>
      <vt:lpstr>cod4e</vt:lpstr>
      <vt:lpstr>Chapter 4</vt:lpstr>
      <vt:lpstr>Introduction</vt:lpstr>
      <vt:lpstr>Representing Instructions</vt:lpstr>
      <vt:lpstr>MIPS R-format Instructions</vt:lpstr>
      <vt:lpstr>R-format Example</vt:lpstr>
      <vt:lpstr>Hexadecimal</vt:lpstr>
      <vt:lpstr>MIPS I-format Instructions</vt:lpstr>
      <vt:lpstr>Stored Program Computers</vt:lpstr>
      <vt:lpstr>Instruction Execution</vt:lpstr>
      <vt:lpstr>CPU Overview</vt:lpstr>
      <vt:lpstr>Multiplexers</vt:lpstr>
      <vt:lpstr>Control</vt:lpstr>
      <vt:lpstr>Sequential Elements</vt:lpstr>
      <vt:lpstr>Sequential Elements</vt:lpstr>
      <vt:lpstr>Clocking Methodology</vt:lpstr>
      <vt:lpstr>Building a Datapath</vt:lpstr>
      <vt:lpstr>Instruction Fetch</vt:lpstr>
      <vt:lpstr>Instruction Fetch</vt:lpstr>
      <vt:lpstr>R-Format Instructions</vt:lpstr>
      <vt:lpstr>MIPS I-format Instructions</vt:lpstr>
      <vt:lpstr>Load/Store Instructions</vt:lpstr>
      <vt:lpstr>R-Type/Load/Store Datapath</vt:lpstr>
      <vt:lpstr>R-Type - add $t0, $s1, $s2 </vt:lpstr>
      <vt:lpstr>I-Type - lw $t0, 1200($t1) </vt:lpstr>
      <vt:lpstr>I-Type - sw $t0, 1200($t1) </vt:lpstr>
      <vt:lpstr>Branch Instructions</vt:lpstr>
      <vt:lpstr>Branch Addressing</vt:lpstr>
      <vt:lpstr>Branch Addressing</vt:lpstr>
      <vt:lpstr>Branch Instructions</vt:lpstr>
      <vt:lpstr>Composing the Elements</vt:lpstr>
      <vt:lpstr>Full Datapath</vt:lpstr>
      <vt:lpstr>Reminder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Anton Rasmussen</cp:lastModifiedBy>
  <cp:revision>111</cp:revision>
  <cp:lastPrinted>2014-09-01T13:06:10Z</cp:lastPrinted>
  <dcterms:created xsi:type="dcterms:W3CDTF">2008-08-18T10:44:28Z</dcterms:created>
  <dcterms:modified xsi:type="dcterms:W3CDTF">2017-09-27T00:43:48Z</dcterms:modified>
</cp:coreProperties>
</file>