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70" r:id="rId2"/>
    <p:sldId id="426" r:id="rId3"/>
    <p:sldId id="301" r:id="rId4"/>
    <p:sldId id="415" r:id="rId5"/>
    <p:sldId id="422" r:id="rId6"/>
    <p:sldId id="428" r:id="rId7"/>
    <p:sldId id="424" r:id="rId8"/>
    <p:sldId id="436" r:id="rId9"/>
    <p:sldId id="437" r:id="rId10"/>
    <p:sldId id="425" r:id="rId11"/>
    <p:sldId id="299" r:id="rId12"/>
    <p:sldId id="300" r:id="rId13"/>
    <p:sldId id="411" r:id="rId14"/>
    <p:sldId id="429" r:id="rId15"/>
    <p:sldId id="430" r:id="rId16"/>
    <p:sldId id="431" r:id="rId17"/>
    <p:sldId id="432" r:id="rId18"/>
    <p:sldId id="302" r:id="rId19"/>
    <p:sldId id="304" r:id="rId20"/>
    <p:sldId id="305" r:id="rId21"/>
    <p:sldId id="306" r:id="rId22"/>
    <p:sldId id="307" r:id="rId23"/>
    <p:sldId id="438" r:id="rId24"/>
    <p:sldId id="308" r:id="rId25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86" autoAdjust="0"/>
  </p:normalViewPr>
  <p:slideViewPr>
    <p:cSldViewPr snapToObjects="1">
      <p:cViewPr varScale="1">
        <p:scale>
          <a:sx n="114" d="100"/>
          <a:sy n="114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88"/>
    </p:cViewPr>
  </p:sorterViewPr>
  <p:notesViewPr>
    <p:cSldViewPr snapToObjects="1">
      <p:cViewPr varScale="1">
        <p:scale>
          <a:sx n="80" d="100"/>
          <a:sy n="80" d="100"/>
        </p:scale>
        <p:origin x="34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094D4F8-EBB1-460F-9955-0A71B9EF5969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2EC2743-0B4F-43AD-898F-CBD6C1E70CB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0FE5135-308A-44F3-BB83-6ED80DD8E3B9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F91636C0-CF2C-4975-B6CD-8AC4477404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26425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94D0B9-9048-4BDA-9315-33C220574A10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AF0B1-1379-4E01-A050-278A1C9009D7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82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3243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8872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622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7D3FA1-F130-4789-B6BF-61A095B62538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35E38-5B58-4BF4-9E7E-BE081A69C4A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3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D0F94B-F7F8-419A-8C9F-500734337D93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81F0B-8C57-425F-94B6-055014A9C979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2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F2DF2B-C125-4407-B678-321DE226002A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13924-73DA-4BA2-AA98-C16BD39956BD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448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77693F-F8E3-4498-8A4D-012607323DA7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82BF1-064A-47BA-BB02-5765238D6984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08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5A9AC8-7C19-43DA-A7E8-F05C7C8F460A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883D3-3527-4FC2-9A18-8D7B497B703C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096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5A9AC8-7C19-43DA-A7E8-F05C7C8F460A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883D3-3527-4FC2-9A18-8D7B497B703C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24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3039F4-DF83-436A-9FEA-0E5CDF228CE0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D0149-E2CB-4EFD-BE84-EC28E1B5E7D6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80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7D3FA1-F130-4789-B6BF-61A095B62538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35E38-5B58-4BF4-9E7E-BE081A69C4AD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6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DBFCB9-EAE4-4D6D-AD4D-78D30B5CC7B0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18C99-01A7-4A83-A486-FF622C017BC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85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84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575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247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D2143E-3887-4128-BBB0-759F961241DE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45290-C2CB-42FB-A5AD-44C76C60DC2A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8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F990C4-831A-4397-AF40-2FD18E5F4F39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AC6FC-CA08-4F08-8C63-FC51D8776B44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6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0FE5135-308A-44F3-BB83-6ED80DD8E3B9}" type="datetime3">
              <a:rPr lang="en-AU" altLang="en-US" smtClean="0"/>
              <a:pPr/>
              <a:t>26 September, 2017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1636C0-CF2C-4975-B6CD-8AC4477404D5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3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/>
              <a:t>Subtitle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24" name="Picture 40" descr="MKP-logo-white-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35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0B2E8CA8-3133-46CA-930D-704602D9BB6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58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05C7F90E-196C-4759-BC2B-6BD2D042676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688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588BF47-C39F-4360-82E9-2603EF1790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834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2E6FB68-68F6-4F10-8BB9-39661D3C868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39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5C41247-2814-40A6-8A4C-C9F422D110C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58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2C5F358A-B2C1-4F3F-ACCB-4596C1AACCA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88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B3172649-DAE5-43EB-BD98-1AD4FF10FFF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69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22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9443909-1DC5-4C20-8B1D-4C8FF8B180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8497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E1C75CE2-3CE0-4471-952F-7039E80A17E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44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4 — The Processor — </a:t>
            </a:r>
            <a:fld id="{C66939AE-7FC2-4FDE-9DBE-9CC05B0DBA62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40984" name="Picture 24" descr="MKP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11" Type="http://schemas.openxmlformats.org/officeDocument/2006/relationships/image" Target="../media/image19.w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0.emf"/><Relationship Id="rId9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08105"/>
          </a:xfrm>
        </p:spPr>
        <p:txBody>
          <a:bodyPr/>
          <a:lstStyle/>
          <a:p>
            <a:r>
              <a:rPr lang="en-AU" altLang="en-US" dirty="0"/>
              <a:t>The Processor-II</a:t>
            </a:r>
          </a:p>
          <a:p>
            <a:endParaRPr lang="en-AU" altLang="en-US" dirty="0"/>
          </a:p>
          <a:p>
            <a:r>
              <a:rPr lang="en-AU" altLang="en-US" sz="1800" dirty="0">
                <a:latin typeface="+mn-lt"/>
              </a:rPr>
              <a:t>Reference:  Section 4.4, Appendix B, Appendix 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10</a:t>
            </a:fld>
            <a:endParaRPr lang="en-AU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19088"/>
            <a:ext cx="841057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59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A7F1F136-AC46-4293-BA0E-041A045D257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r>
              <a:rPr lang="en-US" altLang="en-US"/>
              <a:t>ALU used for</a:t>
            </a:r>
          </a:p>
          <a:p>
            <a:pPr lvl="1"/>
            <a:r>
              <a:rPr lang="en-US" altLang="en-US"/>
              <a:t>Load/Store: F = add</a:t>
            </a:r>
          </a:p>
          <a:p>
            <a:pPr lvl="1"/>
            <a:r>
              <a:rPr lang="en-US" altLang="en-US"/>
              <a:t>Branch: F = subtract</a:t>
            </a:r>
          </a:p>
          <a:p>
            <a:pPr lvl="1"/>
            <a:r>
              <a:rPr lang="en-US" altLang="en-US"/>
              <a:t>R-type: F depends on funct field</a:t>
            </a:r>
            <a:endParaRPr lang="en-AU" altLang="en-US"/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1187450" y="3500438"/>
          <a:ext cx="6096000" cy="25603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0F781B2D-8C8C-4996-BE55-E63AEE38AE6F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2-bit ALUOp derived from opcode</a:t>
            </a:r>
          </a:p>
          <a:p>
            <a:pPr lvl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827088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13</a:t>
            </a:fld>
            <a:endParaRPr lang="en-AU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709613" y="1928813"/>
            <a:ext cx="8039781" cy="3000375"/>
            <a:chOff x="709613" y="1928813"/>
            <a:chExt cx="8039781" cy="30003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1928813"/>
              <a:ext cx="7724775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128456" y="2863969"/>
              <a:ext cx="619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Row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29385" y="3068960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Row 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30314" y="4304129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Row 7</a:t>
              </a:r>
            </a:p>
          </p:txBody>
        </p:sp>
      </p:grpSp>
      <p:sp>
        <p:nvSpPr>
          <p:cNvPr id="7" name="Left Brace 6"/>
          <p:cNvSpPr/>
          <p:nvPr/>
        </p:nvSpPr>
        <p:spPr bwMode="auto">
          <a:xfrm rot="5400000">
            <a:off x="3419872" y="-735483"/>
            <a:ext cx="288032" cy="532859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5400000">
            <a:off x="6977756" y="1094210"/>
            <a:ext cx="288033" cy="166920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127" y="144624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0861" y="142936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278119" y="3224463"/>
            <a:ext cx="811286" cy="2213811"/>
          </a:xfrm>
          <a:custGeom>
            <a:avLst/>
            <a:gdLst>
              <a:gd name="connsiteX0" fmla="*/ 631906 w 811286"/>
              <a:gd name="connsiteY0" fmla="*/ 0 h 2213811"/>
              <a:gd name="connsiteX1" fmla="*/ 1889 w 811286"/>
              <a:gd name="connsiteY1" fmla="*/ 1295036 h 2213811"/>
              <a:gd name="connsiteX2" fmla="*/ 811286 w 811286"/>
              <a:gd name="connsiteY2" fmla="*/ 2213811 h 221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286" h="2213811">
                <a:moveTo>
                  <a:pt x="631906" y="0"/>
                </a:moveTo>
                <a:cubicBezTo>
                  <a:pt x="301949" y="463034"/>
                  <a:pt x="-28008" y="926068"/>
                  <a:pt x="1889" y="1295036"/>
                </a:cubicBezTo>
                <a:cubicBezTo>
                  <a:pt x="31786" y="1664004"/>
                  <a:pt x="421536" y="1938907"/>
                  <a:pt x="811286" y="221381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29" y="5499938"/>
            <a:ext cx="3868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ALUOp1 = 1 and ALUOp0=1 combination  is never </a:t>
            </a:r>
          </a:p>
          <a:p>
            <a:pPr algn="l"/>
            <a:r>
              <a:rPr lang="en-US" sz="1200" dirty="0"/>
              <a:t>   generated, so it is OK to put don’t care for ALUOp1</a:t>
            </a:r>
          </a:p>
          <a:p>
            <a:pPr algn="l"/>
            <a:endParaRPr lang="en-US" sz="1200" dirty="0"/>
          </a:p>
        </p:txBody>
      </p:sp>
      <p:sp>
        <p:nvSpPr>
          <p:cNvPr id="13" name="Freeform 12"/>
          <p:cNvSpPr/>
          <p:nvPr/>
        </p:nvSpPr>
        <p:spPr bwMode="auto">
          <a:xfrm>
            <a:off x="586028" y="3504471"/>
            <a:ext cx="358998" cy="1277535"/>
          </a:xfrm>
          <a:custGeom>
            <a:avLst/>
            <a:gdLst>
              <a:gd name="connsiteX0" fmla="*/ 315247 w 358998"/>
              <a:gd name="connsiteY0" fmla="*/ 0 h 1277535"/>
              <a:gd name="connsiteX1" fmla="*/ 238 w 358998"/>
              <a:gd name="connsiteY1" fmla="*/ 980027 h 1277535"/>
              <a:gd name="connsiteX2" fmla="*/ 358998 w 358998"/>
              <a:gd name="connsiteY2" fmla="*/ 1277535 h 127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98" h="1277535">
                <a:moveTo>
                  <a:pt x="315247" y="0"/>
                </a:moveTo>
                <a:cubicBezTo>
                  <a:pt x="154096" y="383552"/>
                  <a:pt x="-7054" y="767105"/>
                  <a:pt x="238" y="980027"/>
                </a:cubicBezTo>
                <a:cubicBezTo>
                  <a:pt x="7530" y="1192949"/>
                  <a:pt x="183264" y="1235242"/>
                  <a:pt x="358998" y="127753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115" y="4667686"/>
            <a:ext cx="3868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ALUOp1 = 1 and ALUOp0=1 combination  is never </a:t>
            </a:r>
          </a:p>
          <a:p>
            <a:pPr algn="l"/>
            <a:r>
              <a:rPr lang="en-US" sz="1200" dirty="0"/>
              <a:t>   generated, so it is OK to put don’t care for ALUOp0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49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14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7621" y="34290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2657" y="3434516"/>
            <a:ext cx="7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8" name="Curved Left Arrow 7"/>
          <p:cNvSpPr/>
          <p:nvPr/>
        </p:nvSpPr>
        <p:spPr bwMode="auto">
          <a:xfrm rot="19837721">
            <a:off x="4598604" y="2025977"/>
            <a:ext cx="934854" cy="1408293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2161603"/>
            <a:ext cx="1198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Truth Table</a:t>
            </a:r>
          </a:p>
          <a:p>
            <a:pPr algn="l"/>
            <a:r>
              <a:rPr lang="en-US" dirty="0"/>
              <a:t> Layout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6" y="985211"/>
            <a:ext cx="3841091" cy="1435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3" y="3861048"/>
            <a:ext cx="7969894" cy="20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15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4847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04664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6130688" cy="2293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254" y="4560399"/>
            <a:ext cx="721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Don’t care entries help us to have a compact truth table and also optimize the</a:t>
            </a:r>
          </a:p>
          <a:p>
            <a:pPr algn="l"/>
            <a:r>
              <a:rPr lang="en-US" dirty="0"/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110355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16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4847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274" y="1361964"/>
            <a:ext cx="694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A truth table with don’t care entries in a row minimizes to a function where the input corresponding to don’t care is ignored, for example: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0" y="2492896"/>
            <a:ext cx="1885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62" y="2420888"/>
            <a:ext cx="1885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9752" y="256490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" name="Notched Right Arrow 5"/>
          <p:cNvSpPr/>
          <p:nvPr/>
        </p:nvSpPr>
        <p:spPr bwMode="auto">
          <a:xfrm>
            <a:off x="5796136" y="2611651"/>
            <a:ext cx="262727" cy="169277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2" y="4077072"/>
            <a:ext cx="2157169" cy="43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55652" y="417056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25442"/>
            <a:ext cx="2207516" cy="110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Notched Right Arrow 22"/>
          <p:cNvSpPr/>
          <p:nvPr/>
        </p:nvSpPr>
        <p:spPr bwMode="auto">
          <a:xfrm>
            <a:off x="5652120" y="4339843"/>
            <a:ext cx="262727" cy="169277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02501"/>
              </p:ext>
            </p:extLst>
          </p:nvPr>
        </p:nvGraphicFramePr>
        <p:xfrm>
          <a:off x="6012160" y="4310246"/>
          <a:ext cx="298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8" imgW="2984400" imgH="203040" progId="Equation.3">
                  <p:embed/>
                </p:oleObj>
              </mc:Choice>
              <mc:Fallback>
                <p:oleObj name="Equation" r:id="rId8" imgW="2984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2160" y="4310246"/>
                        <a:ext cx="2984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99876"/>
              </p:ext>
            </p:extLst>
          </p:nvPr>
        </p:nvGraphicFramePr>
        <p:xfrm>
          <a:off x="6190704" y="2577728"/>
          <a:ext cx="1117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0" imgW="1117440" imgH="203040" progId="Equation.3">
                  <p:embed/>
                </p:oleObj>
              </mc:Choice>
              <mc:Fallback>
                <p:oleObj name="Equation" r:id="rId10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90704" y="2577728"/>
                        <a:ext cx="1117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4274" y="404664"/>
            <a:ext cx="7039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Optimization using don’t care entries</a:t>
            </a:r>
          </a:p>
        </p:txBody>
      </p:sp>
    </p:spTree>
    <p:extLst>
      <p:ext uri="{BB962C8B-B14F-4D97-AF65-F5344CB8AC3E}">
        <p14:creationId xmlns:p14="http://schemas.microsoft.com/office/powerpoint/2010/main" val="188441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17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19672" y="14847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04664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6130688" cy="2293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9697" y="4440183"/>
            <a:ext cx="249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sum of product term: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2255386"/>
            <a:ext cx="6408712" cy="23751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9592" y="2759442"/>
            <a:ext cx="6408712" cy="23751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99592" y="3501008"/>
            <a:ext cx="6408712" cy="23751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1725" y="4918066"/>
                <a:ext cx="7484723" cy="24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𝐴𝐿𝑈𝑂𝑝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𝐴𝐿𝑈𝑂𝑝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𝐴𝐿𝑈𝑂𝑝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 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" y="4918066"/>
                <a:ext cx="7484723" cy="246799"/>
              </a:xfrm>
              <a:prstGeom prst="rect">
                <a:avLst/>
              </a:prstGeom>
              <a:blipFill rotWithShape="0">
                <a:blip r:embed="rId4"/>
                <a:stretch>
                  <a:fillRect t="-25000" b="-5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1693" y="5414449"/>
                <a:ext cx="4388379" cy="24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𝐴𝐿𝑈𝑂𝑝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𝐴𝐿𝑈𝑂𝑝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3" y="5414449"/>
                <a:ext cx="4388379" cy="246799"/>
              </a:xfrm>
              <a:prstGeom prst="rect">
                <a:avLst/>
              </a:prstGeom>
              <a:blipFill rotWithShape="0">
                <a:blip r:embed="rId5"/>
                <a:stretch>
                  <a:fillRect t="-21951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61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87B8FAEA-5D75-422D-B2CF-F2180E134B6B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304133" name="Picture 5" descr="f04-1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Datapath With Control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60D07108-B18F-4FF9-ADCA-0A0BAB264877}" type="slidenum">
              <a:rPr lang="en-AU" altLang="en-US"/>
              <a:pPr/>
              <a:t>19</a:t>
            </a:fld>
            <a:endParaRPr lang="en-AU" altLang="en-US"/>
          </a:p>
        </p:txBody>
      </p:sp>
      <p:pic>
        <p:nvPicPr>
          <p:cNvPr id="309254" name="Picture 6" descr="f04-1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052736"/>
            <a:ext cx="5671914" cy="440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R-Type Instruction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49" y="5570674"/>
            <a:ext cx="4112899" cy="520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6096" y="5643086"/>
            <a:ext cx="1476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$t1, $t2, $t3</a:t>
            </a:r>
          </a:p>
          <a:p>
            <a:r>
              <a:rPr lang="en-US" sz="1400" dirty="0"/>
              <a:t>sub $t1, $t2, $t3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87B8FAEA-5D75-422D-B2CF-F2180E134B6B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304133" name="Picture 5" descr="f04-1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49" y="1238751"/>
            <a:ext cx="66802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Datapath With Control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1973179" y="4494998"/>
            <a:ext cx="1386038" cy="808522"/>
          </a:xfrm>
          <a:custGeom>
            <a:avLst/>
            <a:gdLst>
              <a:gd name="connsiteX0" fmla="*/ 0 w 1386038"/>
              <a:gd name="connsiteY0" fmla="*/ 808522 h 808522"/>
              <a:gd name="connsiteX1" fmla="*/ 991402 w 1386038"/>
              <a:gd name="connsiteY1" fmla="*/ 413886 h 808522"/>
              <a:gd name="connsiteX2" fmla="*/ 1386038 w 1386038"/>
              <a:gd name="connsiteY2" fmla="*/ 0 h 80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808522">
                <a:moveTo>
                  <a:pt x="0" y="808522"/>
                </a:moveTo>
                <a:cubicBezTo>
                  <a:pt x="380198" y="678581"/>
                  <a:pt x="760396" y="548640"/>
                  <a:pt x="991402" y="413886"/>
                </a:cubicBezTo>
                <a:cubicBezTo>
                  <a:pt x="1222408" y="279132"/>
                  <a:pt x="1304223" y="139566"/>
                  <a:pt x="138603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116767" y="4899259"/>
            <a:ext cx="1386038" cy="808522"/>
          </a:xfrm>
          <a:custGeom>
            <a:avLst/>
            <a:gdLst>
              <a:gd name="connsiteX0" fmla="*/ 0 w 1386038"/>
              <a:gd name="connsiteY0" fmla="*/ 808522 h 808522"/>
              <a:gd name="connsiteX1" fmla="*/ 991402 w 1386038"/>
              <a:gd name="connsiteY1" fmla="*/ 413886 h 808522"/>
              <a:gd name="connsiteX2" fmla="*/ 1386038 w 1386038"/>
              <a:gd name="connsiteY2" fmla="*/ 0 h 80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808522">
                <a:moveTo>
                  <a:pt x="0" y="808522"/>
                </a:moveTo>
                <a:cubicBezTo>
                  <a:pt x="380198" y="678581"/>
                  <a:pt x="760396" y="548640"/>
                  <a:pt x="991402" y="413886"/>
                </a:cubicBezTo>
                <a:cubicBezTo>
                  <a:pt x="1222408" y="279132"/>
                  <a:pt x="1304223" y="139566"/>
                  <a:pt x="138603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088076"/>
            <a:ext cx="2046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For load instruction these lines hold write register #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5590427"/>
            <a:ext cx="2046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For add instruction these lines hold write register #</a:t>
            </a:r>
          </a:p>
        </p:txBody>
      </p:sp>
    </p:spTree>
    <p:extLst>
      <p:ext uri="{BB962C8B-B14F-4D97-AF65-F5344CB8AC3E}">
        <p14:creationId xmlns:p14="http://schemas.microsoft.com/office/powerpoint/2010/main" val="255959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dirty="0"/>
              <a:t>Chapter 4 — The Processor — </a:t>
            </a:r>
            <a:fld id="{AD2B89A3-1B30-408E-AA41-F4BA8F42FFB9}" type="slidenum">
              <a:rPr lang="en-AU" altLang="en-US"/>
              <a:pPr/>
              <a:t>20</a:t>
            </a:fld>
            <a:endParaRPr lang="en-AU" altLang="en-US" dirty="0"/>
          </a:p>
        </p:txBody>
      </p:sp>
      <p:pic>
        <p:nvPicPr>
          <p:cNvPr id="312326" name="Picture 6" descr="f04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38" y="1052736"/>
            <a:ext cx="5239866" cy="40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Load Instruction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445617"/>
            <a:ext cx="4545401" cy="575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8978" y="5485052"/>
            <a:ext cx="1636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lw</a:t>
            </a:r>
            <a:r>
              <a:rPr lang="en-US" sz="1400" dirty="0"/>
              <a:t> $t1, 100($t2)</a:t>
            </a:r>
          </a:p>
          <a:p>
            <a:pPr algn="l"/>
            <a:r>
              <a:rPr lang="en-US" sz="1400" dirty="0"/>
              <a:t>What about </a:t>
            </a:r>
            <a:r>
              <a:rPr lang="en-US" sz="1400" dirty="0" err="1"/>
              <a:t>addi</a:t>
            </a:r>
            <a:r>
              <a:rPr lang="en-US" sz="1400" dirty="0"/>
              <a:t> ?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7941AFC3-39E4-4EBC-90FF-1A356A45E9F8}" type="slidenum">
              <a:rPr lang="en-AU" altLang="en-US"/>
              <a:pPr/>
              <a:t>21</a:t>
            </a:fld>
            <a:endParaRPr lang="en-AU" altLang="en-US"/>
          </a:p>
        </p:txBody>
      </p:sp>
      <p:pic>
        <p:nvPicPr>
          <p:cNvPr id="315398" name="Picture 6" descr="f04-2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26" y="1052736"/>
            <a:ext cx="5383198" cy="418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Branch-on-Equal Instruction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5380658"/>
            <a:ext cx="5194068" cy="657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F45A5AD4-BB7B-45D2-B617-83B67CD2EB33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Implementing Jumps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1655564"/>
          </a:xfrm>
        </p:spPr>
        <p:txBody>
          <a:bodyPr/>
          <a:lstStyle/>
          <a:p>
            <a:r>
              <a:rPr lang="en-AU" altLang="en-US" sz="1600" dirty="0"/>
              <a:t>Jump uses word address</a:t>
            </a:r>
          </a:p>
          <a:p>
            <a:r>
              <a:rPr lang="en-AU" altLang="en-US" sz="1600" dirty="0"/>
              <a:t>Update PC with concatenation of</a:t>
            </a:r>
          </a:p>
          <a:p>
            <a:pPr lvl="1"/>
            <a:r>
              <a:rPr lang="en-AU" altLang="en-US" sz="1600" dirty="0"/>
              <a:t>Top 4 bits of old PC</a:t>
            </a:r>
          </a:p>
          <a:p>
            <a:pPr lvl="1"/>
            <a:r>
              <a:rPr lang="en-AU" altLang="en-US" sz="1600" dirty="0"/>
              <a:t>26-bit jump address</a:t>
            </a:r>
          </a:p>
          <a:p>
            <a:r>
              <a:rPr lang="en-AU" altLang="en-US" sz="1600" dirty="0"/>
              <a:t>Need an extra control signal decoded from </a:t>
            </a:r>
            <a:r>
              <a:rPr lang="en-AU" altLang="en-US" sz="1600" dirty="0" err="1"/>
              <a:t>opcode</a:t>
            </a:r>
            <a:endParaRPr lang="en-AU" altLang="en-US" sz="1600" dirty="0"/>
          </a:p>
        </p:txBody>
      </p:sp>
      <p:grpSp>
        <p:nvGrpSpPr>
          <p:cNvPr id="318478" name="Group 14"/>
          <p:cNvGrpSpPr>
            <a:grpSpLocks/>
          </p:cNvGrpSpPr>
          <p:nvPr/>
        </p:nvGrpSpPr>
        <p:grpSpPr bwMode="auto">
          <a:xfrm>
            <a:off x="1835150" y="1412875"/>
            <a:ext cx="6913563" cy="773113"/>
            <a:chOff x="1156" y="890"/>
            <a:chExt cx="4355" cy="487"/>
          </a:xfrm>
        </p:grpSpPr>
        <p:sp>
          <p:nvSpPr>
            <p:cNvPr id="318469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18473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18476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25:0</a:t>
              </a:r>
              <a:endParaRPr lang="en-AU" altLang="en-US"/>
            </a:p>
          </p:txBody>
        </p:sp>
      </p:grp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811213" y="14890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Jump</a:t>
            </a:r>
            <a:endParaRPr lang="en-AU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F45A5AD4-BB7B-45D2-B617-83B67CD2EB33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Implementing Jumps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3888402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8420BD23-CB35-410E-B845-FF97C1533292}" type="slidenum">
              <a:rPr lang="en-AU" altLang="en-US"/>
              <a:pPr/>
              <a:t>24</a:t>
            </a:fld>
            <a:endParaRPr lang="en-AU" altLang="en-US"/>
          </a:p>
        </p:txBody>
      </p:sp>
      <p:pic>
        <p:nvPicPr>
          <p:cNvPr id="320518" name="Picture 6" descr="f04-2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975"/>
            <a:ext cx="5599336" cy="43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Datapath With Jumps Added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695931"/>
            <a:ext cx="5197116" cy="657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B8EA83AD-C478-46D7-8C8F-E85DCB83797D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r>
              <a:rPr lang="en-US" altLang="en-US"/>
              <a:t>Control signals derived from instruction</a:t>
            </a:r>
            <a:endParaRPr lang="en-AU" altLang="en-US"/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1619250" y="2060575"/>
            <a:ext cx="6913563" cy="773113"/>
            <a:chOff x="703" y="981"/>
            <a:chExt cx="4355" cy="487"/>
          </a:xfrm>
        </p:grpSpPr>
        <p:sp>
          <p:nvSpPr>
            <p:cNvPr id="30208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30208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209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2091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302096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302097" name="Group 17"/>
          <p:cNvGrpSpPr>
            <a:grpSpLocks/>
          </p:cNvGrpSpPr>
          <p:nvPr/>
        </p:nvGrpSpPr>
        <p:grpSpPr bwMode="auto">
          <a:xfrm>
            <a:off x="1619250" y="3068638"/>
            <a:ext cx="6913563" cy="773112"/>
            <a:chOff x="884" y="981"/>
            <a:chExt cx="4355" cy="487"/>
          </a:xfrm>
        </p:grpSpPr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dirty="0"/>
                <a:t>35 or 43</a:t>
              </a:r>
              <a:endParaRPr lang="en-AU" altLang="en-US" sz="2000" dirty="0"/>
            </a:p>
          </p:txBody>
        </p:sp>
        <p:sp>
          <p:nvSpPr>
            <p:cNvPr id="302099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02102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2103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302105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302106" name="Group 26"/>
          <p:cNvGrpSpPr>
            <a:grpSpLocks/>
          </p:cNvGrpSpPr>
          <p:nvPr/>
        </p:nvGrpSpPr>
        <p:grpSpPr bwMode="auto">
          <a:xfrm>
            <a:off x="1619250" y="4052888"/>
            <a:ext cx="6913563" cy="773112"/>
            <a:chOff x="884" y="981"/>
            <a:chExt cx="4355" cy="487"/>
          </a:xfrm>
        </p:grpSpPr>
        <p:sp>
          <p:nvSpPr>
            <p:cNvPr id="302107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302108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2109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2110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02111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302114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302115" name="Text Box 35"/>
          <p:cNvSpPr txBox="1">
            <a:spLocks noChangeArrowheads="1"/>
          </p:cNvSpPr>
          <p:nvPr/>
        </p:nvSpPr>
        <p:spPr bwMode="auto">
          <a:xfrm>
            <a:off x="595313" y="2112963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302116" name="Text Box 36"/>
          <p:cNvSpPr txBox="1">
            <a:spLocks noChangeArrowheads="1"/>
          </p:cNvSpPr>
          <p:nvPr/>
        </p:nvSpPr>
        <p:spPr bwMode="auto">
          <a:xfrm>
            <a:off x="595313" y="29781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302117" name="Text Box 37"/>
          <p:cNvSpPr txBox="1">
            <a:spLocks noChangeArrowheads="1"/>
          </p:cNvSpPr>
          <p:nvPr/>
        </p:nvSpPr>
        <p:spPr bwMode="auto">
          <a:xfrm>
            <a:off x="595313" y="412908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302118" name="AutoShape 38"/>
          <p:cNvSpPr>
            <a:spLocks/>
          </p:cNvSpPr>
          <p:nvPr/>
        </p:nvSpPr>
        <p:spPr bwMode="auto">
          <a:xfrm rot="-5400000">
            <a:off x="2196307" y="4485481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19" name="AutoShape 39"/>
          <p:cNvSpPr>
            <a:spLocks/>
          </p:cNvSpPr>
          <p:nvPr/>
        </p:nvSpPr>
        <p:spPr bwMode="auto">
          <a:xfrm rot="-5400000">
            <a:off x="33845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20" name="AutoShape 40"/>
          <p:cNvSpPr>
            <a:spLocks/>
          </p:cNvSpPr>
          <p:nvPr/>
        </p:nvSpPr>
        <p:spPr bwMode="auto">
          <a:xfrm rot="-5400000">
            <a:off x="44640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121" name="Text Box 41"/>
          <p:cNvSpPr txBox="1">
            <a:spLocks noChangeArrowheads="1"/>
          </p:cNvSpPr>
          <p:nvPr/>
        </p:nvSpPr>
        <p:spPr bwMode="auto">
          <a:xfrm>
            <a:off x="1765300" y="5205413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302122" name="Text Box 42"/>
          <p:cNvSpPr txBox="1">
            <a:spLocks noChangeArrowheads="1"/>
          </p:cNvSpPr>
          <p:nvPr/>
        </p:nvSpPr>
        <p:spPr bwMode="auto">
          <a:xfrm>
            <a:off x="2916238" y="5205413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302123" name="Text Box 43"/>
          <p:cNvSpPr txBox="1">
            <a:spLocks noChangeArrowheads="1"/>
          </p:cNvSpPr>
          <p:nvPr/>
        </p:nvSpPr>
        <p:spPr bwMode="auto">
          <a:xfrm>
            <a:off x="4068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302124" name="Text Box 44"/>
          <p:cNvSpPr txBox="1">
            <a:spLocks noChangeArrowheads="1"/>
          </p:cNvSpPr>
          <p:nvPr/>
        </p:nvSpPr>
        <p:spPr bwMode="auto">
          <a:xfrm>
            <a:off x="5581650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302125" name="Line 45"/>
          <p:cNvSpPr>
            <a:spLocks noChangeShapeType="1"/>
          </p:cNvSpPr>
          <p:nvPr/>
        </p:nvSpPr>
        <p:spPr bwMode="auto">
          <a:xfrm flipH="1" flipV="1">
            <a:off x="5005388" y="3548063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6" name="Line 46"/>
          <p:cNvSpPr>
            <a:spLocks noChangeShapeType="1"/>
          </p:cNvSpPr>
          <p:nvPr/>
        </p:nvSpPr>
        <p:spPr bwMode="auto">
          <a:xfrm flipH="1" flipV="1">
            <a:off x="5292725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7" name="Text Box 47"/>
          <p:cNvSpPr txBox="1">
            <a:spLocks noChangeArrowheads="1"/>
          </p:cNvSpPr>
          <p:nvPr/>
        </p:nvSpPr>
        <p:spPr bwMode="auto">
          <a:xfrm>
            <a:off x="7308850" y="5205413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302128" name="Line 48"/>
          <p:cNvSpPr>
            <a:spLocks noChangeShapeType="1"/>
          </p:cNvSpPr>
          <p:nvPr/>
        </p:nvSpPr>
        <p:spPr bwMode="auto">
          <a:xfrm flipH="1" flipV="1">
            <a:off x="7453313" y="4556125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9" name="Line 49"/>
          <p:cNvSpPr>
            <a:spLocks noChangeShapeType="1"/>
          </p:cNvSpPr>
          <p:nvPr/>
        </p:nvSpPr>
        <p:spPr bwMode="auto">
          <a:xfrm flipV="1">
            <a:off x="7597775" y="35480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4</a:t>
            </a:fld>
            <a:endParaRPr lang="en-AU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95375"/>
            <a:ext cx="82200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3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5</a:t>
            </a:fld>
            <a:endParaRPr lang="en-AU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28" y="2060848"/>
            <a:ext cx="5378729" cy="418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6" y="-1116"/>
            <a:ext cx="3633350" cy="20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2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6</a:t>
            </a:fld>
            <a:endParaRPr lang="en-AU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95375"/>
            <a:ext cx="3317949" cy="188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457"/>
            <a:ext cx="76581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39766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6407" y="3982133"/>
            <a:ext cx="7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8" name="Curved Left Arrow 7"/>
          <p:cNvSpPr/>
          <p:nvPr/>
        </p:nvSpPr>
        <p:spPr bwMode="auto">
          <a:xfrm rot="19837721">
            <a:off x="4311780" y="2101147"/>
            <a:ext cx="1381688" cy="19436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3698" y="2734427"/>
            <a:ext cx="1929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Layout </a:t>
            </a:r>
          </a:p>
        </p:txBody>
      </p:sp>
    </p:spTree>
    <p:extLst>
      <p:ext uri="{BB962C8B-B14F-4D97-AF65-F5344CB8AC3E}">
        <p14:creationId xmlns:p14="http://schemas.microsoft.com/office/powerpoint/2010/main" val="2919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7</a:t>
            </a:fld>
            <a:endParaRPr lang="en-A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0952" y="4365104"/>
                <a:ext cx="7749480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𝐴𝐿𝑈𝑆𝑟𝑐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5 .  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1 . 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0  + 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5 .  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3 . 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1 . 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52" y="4365104"/>
                <a:ext cx="7749480" cy="339132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2" y="1340768"/>
            <a:ext cx="55583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4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8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36584"/>
            <a:ext cx="6840885" cy="3383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1463181"/>
                <a:ext cx="7749480" cy="33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𝐴𝐿𝑈𝑆𝑟𝑐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5 .  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1 . 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0  + 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5 .  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3 . 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𝑂𝑝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1 . </m:t>
                      </m:r>
                      <m:r>
                        <a:rPr lang="en-US" b="0" i="1" smtClean="0">
                          <a:latin typeface="Cambria Math"/>
                        </a:rPr>
                        <m:t>𝑂𝑝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63181"/>
                <a:ext cx="7749480" cy="339132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 smtClean="0"/>
              <a:pPr/>
              <a:t>9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340768"/>
            <a:ext cx="2953785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24944"/>
            <a:ext cx="5587156" cy="31315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870165" y="1906089"/>
            <a:ext cx="3485811" cy="23751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97473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9835</TotalTime>
  <Words>863</Words>
  <Application>Microsoft Office PowerPoint</Application>
  <PresentationFormat>On-screen Show (4:3)</PresentationFormat>
  <Paragraphs>263</Paragraphs>
  <Slides>24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Cambria Math</vt:lpstr>
      <vt:lpstr>Times New Roman</vt:lpstr>
      <vt:lpstr>Wingdings</vt:lpstr>
      <vt:lpstr>cod4e</vt:lpstr>
      <vt:lpstr>Equation</vt:lpstr>
      <vt:lpstr>Chapter 4</vt:lpstr>
      <vt:lpstr>Datapath With Control</vt:lpstr>
      <vt:lpstr>The Main Control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ALU Control</vt:lpstr>
      <vt:lpstr>ALU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Datapath With Control</vt:lpstr>
      <vt:lpstr>R-Type Instruction</vt:lpstr>
      <vt:lpstr>Load Instruction</vt:lpstr>
      <vt:lpstr>Branch-on-Equal Instruction</vt:lpstr>
      <vt:lpstr>Implementing Jumps</vt:lpstr>
      <vt:lpstr>Implementing Jumps</vt:lpstr>
      <vt:lpstr>Datapath With Jumps Added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Anton Rasmussen</cp:lastModifiedBy>
  <cp:revision>142</cp:revision>
  <dcterms:created xsi:type="dcterms:W3CDTF">2008-08-18T10:44:28Z</dcterms:created>
  <dcterms:modified xsi:type="dcterms:W3CDTF">2017-09-27T00:43:46Z</dcterms:modified>
</cp:coreProperties>
</file>