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56"/>
  </p:notesMasterIdLst>
  <p:handoutMasterIdLst>
    <p:handoutMasterId r:id="rId57"/>
  </p:handoutMasterIdLst>
  <p:sldIdLst>
    <p:sldId id="270" r:id="rId2"/>
    <p:sldId id="369" r:id="rId3"/>
    <p:sldId id="365" r:id="rId4"/>
    <p:sldId id="366" r:id="rId5"/>
    <p:sldId id="367" r:id="rId6"/>
    <p:sldId id="368" r:id="rId7"/>
    <p:sldId id="370" r:id="rId8"/>
    <p:sldId id="371" r:id="rId9"/>
    <p:sldId id="372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1" r:id="rId23"/>
    <p:sldId id="388" r:id="rId24"/>
    <p:sldId id="343" r:id="rId25"/>
    <p:sldId id="344" r:id="rId26"/>
    <p:sldId id="345" r:id="rId27"/>
    <p:sldId id="378" r:id="rId28"/>
    <p:sldId id="380" r:id="rId29"/>
    <p:sldId id="381" r:id="rId30"/>
    <p:sldId id="384" r:id="rId31"/>
    <p:sldId id="382" r:id="rId32"/>
    <p:sldId id="385" r:id="rId33"/>
    <p:sldId id="383" r:id="rId34"/>
    <p:sldId id="346" r:id="rId35"/>
    <p:sldId id="347" r:id="rId36"/>
    <p:sldId id="348" r:id="rId37"/>
    <p:sldId id="373" r:id="rId38"/>
    <p:sldId id="390" r:id="rId39"/>
    <p:sldId id="389" r:id="rId40"/>
    <p:sldId id="374" r:id="rId41"/>
    <p:sldId id="391" r:id="rId42"/>
    <p:sldId id="349" r:id="rId43"/>
    <p:sldId id="350" r:id="rId44"/>
    <p:sldId id="386" r:id="rId45"/>
    <p:sldId id="354" r:id="rId46"/>
    <p:sldId id="357" r:id="rId47"/>
    <p:sldId id="387" r:id="rId48"/>
    <p:sldId id="359" r:id="rId49"/>
    <p:sldId id="376" r:id="rId50"/>
    <p:sldId id="377" r:id="rId51"/>
    <p:sldId id="360" r:id="rId52"/>
    <p:sldId id="361" r:id="rId53"/>
    <p:sldId id="362" r:id="rId54"/>
    <p:sldId id="363" r:id="rId55"/>
  </p:sldIdLst>
  <p:sldSz cx="9144000" cy="6858000" type="screen4x3"/>
  <p:notesSz cx="7099300" cy="10234613"/>
  <p:defaultTextStyle>
    <a:defPPr>
      <a:defRPr lang="en-AU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7B38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4686" autoAdjust="0"/>
  </p:normalViewPr>
  <p:slideViewPr>
    <p:cSldViewPr snapToObjects="1">
      <p:cViewPr varScale="1">
        <p:scale>
          <a:sx n="97" d="100"/>
          <a:sy n="97" d="100"/>
        </p:scale>
        <p:origin x="567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9" d="100"/>
          <a:sy n="89" d="100"/>
        </p:scale>
        <p:origin x="372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r>
              <a:rPr lang="en-AU" alt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2094D4F8-EBB1-460F-9955-0A71B9EF5969}" type="datetime3">
              <a:rPr lang="en-AU" altLang="en-US"/>
              <a:pPr/>
              <a:t>23 October, 2017</a:t>
            </a:fld>
            <a:endParaRPr lang="en-AU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r>
              <a:rPr lang="en-AU" altLang="en-US"/>
              <a:t>Chapter 4 — The Processor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D2EC2743-0B4F-43AD-898F-CBD6C1E70CB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98106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r>
              <a:rPr lang="en-AU" alt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D0FE5135-308A-44F3-BB83-6ED80DD8E3B9}" type="datetime3">
              <a:rPr lang="en-AU" altLang="en-US"/>
              <a:pPr/>
              <a:t>23 October, 2017</a:t>
            </a:fld>
            <a:endParaRPr lang="en-AU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r>
              <a:rPr lang="en-AU" altLang="en-US"/>
              <a:t>Chapter 4 — The Processor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F91636C0-CF2C-4975-B6CD-8AC4477404D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6264259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AU" altLang="en-US"/>
              <a:t>Morgan Kaufmann Publishers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894D0B9-9048-4BDA-9315-33C220574A10}" type="datetime3">
              <a:rPr lang="en-AU" altLang="en-US"/>
              <a:pPr/>
              <a:t>23 October, 2017</a:t>
            </a:fld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altLang="en-US"/>
              <a:t>Chapter 4 — The Processor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5AF0B1-1379-4E01-A050-278A1C9009D7}" type="slidenum">
              <a:rPr lang="en-AU" altLang="en-US"/>
              <a:pPr/>
              <a:t>1</a:t>
            </a:fld>
            <a:endParaRPr lang="en-AU" alt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466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096ADD4-FE12-4213-855E-43678351401F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01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01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7EAC496-E9C8-4D24-8D15-A9C5315973AC}" type="slidenum">
              <a:rPr lang="en-AU" altLang="en-US" sz="1300" smtClean="0">
                <a:latin typeface="Times New Roman" pitchFamily="18" charset="0"/>
              </a:rPr>
              <a:pPr/>
              <a:t>18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01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5585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BF96033-D519-4B83-98AD-1F0C26670850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02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02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CD1BF46-DCA0-46C3-A4E2-3CDEFF93EE0F}" type="slidenum">
              <a:rPr lang="en-AU" altLang="en-US" sz="1300" smtClean="0">
                <a:latin typeface="Times New Roman" pitchFamily="18" charset="0"/>
              </a:rPr>
              <a:pPr/>
              <a:t>19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02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0703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0483600-FE30-401A-8302-40F261EDFAFB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03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03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C2B8E63-7EBC-432B-8DF7-35A2AB7F8708}" type="slidenum">
              <a:rPr lang="en-AU" altLang="en-US" sz="1300" smtClean="0">
                <a:latin typeface="Times New Roman" pitchFamily="18" charset="0"/>
              </a:rPr>
              <a:pPr/>
              <a:t>20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03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6252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AE7B260-0BBF-4CFB-8D20-714E374DBDC6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04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04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B79108A-1B47-4279-8BDB-B17FADF22953}" type="slidenum">
              <a:rPr lang="en-AU" altLang="en-US" sz="1300" smtClean="0">
                <a:latin typeface="Times New Roman" pitchFamily="18" charset="0"/>
              </a:rPr>
              <a:pPr/>
              <a:t>21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04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45316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B13F614-1F13-456A-91E4-927996B72830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06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06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327AB76-07F3-45C1-86FC-1EC08320F947}" type="slidenum">
              <a:rPr lang="en-AU" altLang="en-US" sz="1300" smtClean="0">
                <a:latin typeface="Times New Roman" pitchFamily="18" charset="0"/>
              </a:rPr>
              <a:pPr/>
              <a:t>22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06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14657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A944F7B-A87F-48AD-A831-22A77C314BC4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07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07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5895CC1-BBBE-49A9-BC52-F08C71DF1169}" type="slidenum">
              <a:rPr lang="en-AU" altLang="en-US" sz="1300" smtClean="0">
                <a:latin typeface="Times New Roman" pitchFamily="18" charset="0"/>
              </a:rPr>
              <a:pPr/>
              <a:t>23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07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4134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165B2FC-AAA1-4517-BFD1-F59888F57110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08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08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3B2B5BA-AB42-414E-A2FB-0D8492B6921B}" type="slidenum">
              <a:rPr lang="en-AU" altLang="en-US" sz="1300" smtClean="0">
                <a:latin typeface="Times New Roman" pitchFamily="18" charset="0"/>
              </a:rPr>
              <a:pPr/>
              <a:t>24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08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44701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5341A4B-B212-4669-99AB-E4770D605B32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09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09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FB9670C-0D05-4722-8014-8DA2B4A53450}" type="slidenum">
              <a:rPr lang="en-AU" altLang="en-US" sz="1300" smtClean="0">
                <a:latin typeface="Times New Roman" pitchFamily="18" charset="0"/>
              </a:rPr>
              <a:pPr/>
              <a:t>25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09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9143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8F15C8C-C604-4294-B122-DF1A818BA78F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10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10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E169A06-E362-4456-A1B9-5C860ACA82C9}" type="slidenum">
              <a:rPr lang="en-AU" altLang="en-US" sz="1300" smtClean="0">
                <a:latin typeface="Times New Roman" pitchFamily="18" charset="0"/>
              </a:rPr>
              <a:pPr/>
              <a:t>26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10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62161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8F15C8C-C604-4294-B122-DF1A818BA78F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10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10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E169A06-E362-4456-A1B9-5C860ACA82C9}" type="slidenum">
              <a:rPr lang="en-AU" altLang="en-US" sz="1300" smtClean="0">
                <a:latin typeface="Times New Roman" pitchFamily="18" charset="0"/>
              </a:rPr>
              <a:pPr/>
              <a:t>27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10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12230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9B8A327-ECB8-4528-90E0-E8C00BEF2403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193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193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1914827-9EB5-483D-9F13-8C727866FE4C}" type="slidenum">
              <a:rPr lang="en-AU" altLang="en-US" sz="1300" smtClean="0">
                <a:latin typeface="Times New Roman" pitchFamily="18" charset="0"/>
              </a:rPr>
              <a:pPr/>
              <a:t>10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193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97813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8F15C8C-C604-4294-B122-DF1A818BA78F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10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10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E169A06-E362-4456-A1B9-5C860ACA82C9}" type="slidenum">
              <a:rPr lang="en-AU" altLang="en-US" sz="1300" smtClean="0">
                <a:latin typeface="Times New Roman" pitchFamily="18" charset="0"/>
              </a:rPr>
              <a:pPr/>
              <a:t>28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10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45294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8F15C8C-C604-4294-B122-DF1A818BA78F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10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10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E169A06-E362-4456-A1B9-5C860ACA82C9}" type="slidenum">
              <a:rPr lang="en-AU" altLang="en-US" sz="1300" smtClean="0">
                <a:latin typeface="Times New Roman" pitchFamily="18" charset="0"/>
              </a:rPr>
              <a:pPr/>
              <a:t>29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10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6655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8F15C8C-C604-4294-B122-DF1A818BA78F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10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10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E169A06-E362-4456-A1B9-5C860ACA82C9}" type="slidenum">
              <a:rPr lang="en-AU" altLang="en-US" sz="1300" smtClean="0">
                <a:latin typeface="Times New Roman" pitchFamily="18" charset="0"/>
              </a:rPr>
              <a:pPr/>
              <a:t>30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10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00883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8F15C8C-C604-4294-B122-DF1A818BA78F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10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10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E169A06-E362-4456-A1B9-5C860ACA82C9}" type="slidenum">
              <a:rPr lang="en-AU" altLang="en-US" sz="1300" smtClean="0">
                <a:latin typeface="Times New Roman" pitchFamily="18" charset="0"/>
              </a:rPr>
              <a:pPr/>
              <a:t>31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10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34904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8F15C8C-C604-4294-B122-DF1A818BA78F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10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10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E169A06-E362-4456-A1B9-5C860ACA82C9}" type="slidenum">
              <a:rPr lang="en-AU" altLang="en-US" sz="1300" smtClean="0">
                <a:latin typeface="Times New Roman" pitchFamily="18" charset="0"/>
              </a:rPr>
              <a:pPr/>
              <a:t>32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10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951692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8F15C8C-C604-4294-B122-DF1A818BA78F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10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10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E169A06-E362-4456-A1B9-5C860ACA82C9}" type="slidenum">
              <a:rPr lang="en-AU" altLang="en-US" sz="1300" smtClean="0">
                <a:latin typeface="Times New Roman" pitchFamily="18" charset="0"/>
              </a:rPr>
              <a:pPr/>
              <a:t>33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10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421515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8D9C1FB-9264-48B6-9BAC-E4EA23D0FAC6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11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11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94ADB53-17AC-450C-B217-0096BD52EA4D}" type="slidenum">
              <a:rPr lang="en-AU" altLang="en-US" sz="1300" smtClean="0">
                <a:latin typeface="Times New Roman" pitchFamily="18" charset="0"/>
              </a:rPr>
              <a:pPr/>
              <a:t>34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11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68718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97EF9D5-6473-4564-A48C-51637679F190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12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12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124C79F-AE19-420E-9AAC-1AAF3EE979A3}" type="slidenum">
              <a:rPr lang="en-AU" altLang="en-US" sz="1300" smtClean="0">
                <a:latin typeface="Times New Roman" pitchFamily="18" charset="0"/>
              </a:rPr>
              <a:pPr/>
              <a:t>35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129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6994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A0A1924-D924-41B9-82BD-3F192390D85B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14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14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8756AB0-35A0-413F-9F4F-FAB1F3F50C58}" type="slidenum">
              <a:rPr lang="en-AU" altLang="en-US" sz="1300" smtClean="0">
                <a:latin typeface="Times New Roman" pitchFamily="18" charset="0"/>
              </a:rPr>
              <a:pPr/>
              <a:t>36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14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548330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A0A1924-D924-41B9-82BD-3F192390D85B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14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14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8756AB0-35A0-413F-9F4F-FAB1F3F50C58}" type="slidenum">
              <a:rPr lang="en-AU" altLang="en-US" sz="1300" smtClean="0">
                <a:latin typeface="Times New Roman" pitchFamily="18" charset="0"/>
              </a:rPr>
              <a:pPr/>
              <a:t>39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14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24923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B3BD733-6CD5-4D46-B6BA-F3C8611E2C60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194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194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AE52FC0-9992-4D25-A700-2D5A4ED0D1CF}" type="slidenum">
              <a:rPr lang="en-AU" altLang="en-US" sz="1300" smtClean="0">
                <a:latin typeface="Times New Roman" pitchFamily="18" charset="0"/>
              </a:rPr>
              <a:pPr/>
              <a:t>11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194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59926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A0A1924-D924-41B9-82BD-3F192390D85B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14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14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8756AB0-35A0-413F-9F4F-FAB1F3F50C58}" type="slidenum">
              <a:rPr lang="en-AU" altLang="en-US" sz="1300" smtClean="0">
                <a:latin typeface="Times New Roman" pitchFamily="18" charset="0"/>
              </a:rPr>
              <a:pPr/>
              <a:t>41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14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71768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1B3F8DD-B248-4C2F-A282-980BFF66DDA6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15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15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A56903D-6E73-4A84-B23A-D4C551768D25}" type="slidenum">
              <a:rPr lang="en-AU" altLang="en-US" sz="1300" smtClean="0">
                <a:latin typeface="Times New Roman" pitchFamily="18" charset="0"/>
              </a:rPr>
              <a:pPr/>
              <a:t>42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150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72965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0145E9A-667B-41CC-AF31-69EEBF056510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16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16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A31B81D-DB1A-4FF3-9586-3FDB7BB2D6DE}" type="slidenum">
              <a:rPr lang="en-AU" altLang="en-US" sz="1300" smtClean="0">
                <a:latin typeface="Times New Roman" pitchFamily="18" charset="0"/>
              </a:rPr>
              <a:pPr/>
              <a:t>43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16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390539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0145E9A-667B-41CC-AF31-69EEBF056510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16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16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A31B81D-DB1A-4FF3-9586-3FDB7BB2D6DE}" type="slidenum">
              <a:rPr lang="en-AU" altLang="en-US" sz="1300" smtClean="0">
                <a:latin typeface="Times New Roman" pitchFamily="18" charset="0"/>
              </a:rPr>
              <a:pPr/>
              <a:t>44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16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91657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E68656D-EE04-4713-90B9-F9C6366FF9EF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20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20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3B866E8-7F00-43EF-8C24-5116FFEDE2FE}" type="slidenum">
              <a:rPr lang="en-AU" altLang="en-US" sz="1300" smtClean="0">
                <a:latin typeface="Times New Roman" pitchFamily="18" charset="0"/>
              </a:rPr>
              <a:pPr/>
              <a:t>45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20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398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D0ADCC0-38FD-47AD-B2E9-0F077928BDE0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21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21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C635A99-B289-459A-9B9D-03F05EFBCFB7}" type="slidenum">
              <a:rPr lang="en-AU" altLang="en-US" sz="1300" smtClean="0">
                <a:latin typeface="Times New Roman" pitchFamily="18" charset="0"/>
              </a:rPr>
              <a:pPr/>
              <a:t>46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21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0198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D0ADCC0-38FD-47AD-B2E9-0F077928BDE0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21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21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C635A99-B289-459A-9B9D-03F05EFBCFB7}" type="slidenum">
              <a:rPr lang="en-AU" altLang="en-US" sz="1300" smtClean="0">
                <a:latin typeface="Times New Roman" pitchFamily="18" charset="0"/>
              </a:rPr>
              <a:pPr/>
              <a:t>47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21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02674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597F770-4C77-45F9-86F7-88F35EE4682D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23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23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E5C316B-91B8-43C7-9EB2-166FDE93D517}" type="slidenum">
              <a:rPr lang="en-AU" altLang="en-US" sz="1300" smtClean="0">
                <a:latin typeface="Times New Roman" pitchFamily="18" charset="0"/>
              </a:rPr>
              <a:pPr/>
              <a:t>48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23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850847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E2D61DE-DD55-4BBC-9890-85043583323D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24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24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17E875C-D0AA-45A0-98A7-49DB8E34704A}" type="slidenum">
              <a:rPr lang="en-AU" altLang="en-US" sz="1300" smtClean="0">
                <a:latin typeface="Times New Roman" pitchFamily="18" charset="0"/>
              </a:rPr>
              <a:pPr/>
              <a:t>51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24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773241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5CD0F9E-3AAC-462D-A710-61672B85C475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25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25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028813E-15B2-4591-8DAE-A0914810B1A7}" type="slidenum">
              <a:rPr lang="en-AU" altLang="en-US" sz="1300" smtClean="0">
                <a:latin typeface="Times New Roman" pitchFamily="18" charset="0"/>
              </a:rPr>
              <a:pPr/>
              <a:t>52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25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15271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B51B3E8-2F35-4EE6-8688-CE4DF4B3BCC5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195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195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270DE8D-C3AC-4F3F-9E49-F2238F76B1CB}" type="slidenum">
              <a:rPr lang="en-AU" altLang="en-US" sz="1300" smtClean="0">
                <a:latin typeface="Times New Roman" pitchFamily="18" charset="0"/>
              </a:rPr>
              <a:pPr/>
              <a:t>12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195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81497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16ECFEF-F262-4064-BC71-EB0EFDF884EF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26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26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006E4D5-FBD6-4BB1-AD7A-147F38BE6BAB}" type="slidenum">
              <a:rPr lang="en-AU" altLang="en-US" sz="1300" smtClean="0">
                <a:latin typeface="Times New Roman" pitchFamily="18" charset="0"/>
              </a:rPr>
              <a:pPr/>
              <a:t>53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26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77661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A7AF796-4D5C-41F7-9B5C-0AAAA99DB9E6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27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27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59973C8-1428-47F4-A959-505748304D2B}" type="slidenum">
              <a:rPr lang="en-AU" altLang="en-US" sz="1300" smtClean="0">
                <a:latin typeface="Times New Roman" pitchFamily="18" charset="0"/>
              </a:rPr>
              <a:pPr/>
              <a:t>54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27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3310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6B657DE-CC1B-4F37-A908-C6B2B0416055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196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196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ABD6549-C858-4120-A717-F39FC04872FC}" type="slidenum">
              <a:rPr lang="en-AU" altLang="en-US" sz="1300" smtClean="0">
                <a:latin typeface="Times New Roman" pitchFamily="18" charset="0"/>
              </a:rPr>
              <a:pPr/>
              <a:t>13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196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9218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1896BDE-D337-4458-8055-08644518CA46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197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197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BDA57D4-CA6F-4EAF-A345-F76D90D45AC5}" type="slidenum">
              <a:rPr lang="en-AU" altLang="en-US" sz="1300" smtClean="0">
                <a:latin typeface="Times New Roman" pitchFamily="18" charset="0"/>
              </a:rPr>
              <a:pPr/>
              <a:t>14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197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85146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C778393-3E04-40D2-B5EB-0B26F5774943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198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198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41547B7-C329-4BEB-8B72-BBC76E88B41E}" type="slidenum">
              <a:rPr lang="en-AU" altLang="en-US" sz="1300" smtClean="0">
                <a:latin typeface="Times New Roman" pitchFamily="18" charset="0"/>
              </a:rPr>
              <a:pPr/>
              <a:t>15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198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9408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7C0C5FA-C0FC-4F8E-AE45-2560789A6C2F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199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199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966859F-CA26-4703-A79F-50F1F56FDAA7}" type="slidenum">
              <a:rPr lang="en-AU" altLang="en-US" sz="1300" smtClean="0">
                <a:latin typeface="Times New Roman" pitchFamily="18" charset="0"/>
              </a:rPr>
              <a:pPr/>
              <a:t>16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199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0995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3952161-AA62-410E-9138-4394D3C2A5BD}" type="datetime3">
              <a:rPr lang="en-AU" altLang="en-US" sz="1300" smtClean="0">
                <a:latin typeface="Times New Roman" pitchFamily="18" charset="0"/>
              </a:rPr>
              <a:pPr/>
              <a:t>23 October, 2017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00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300" smtClean="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200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CAB1D7F-46D0-45E9-B4A3-A98785B784AE}" type="slidenum">
              <a:rPr lang="en-AU" altLang="en-US" sz="1300" smtClean="0">
                <a:latin typeface="Times New Roman" pitchFamily="18" charset="0"/>
              </a:rPr>
              <a:pPr/>
              <a:t>17</a:t>
            </a:fld>
            <a:endParaRPr lang="en-AU" altLang="en-US" sz="1300" smtClean="0">
              <a:latin typeface="Times New Roman" pitchFamily="18" charset="0"/>
            </a:endParaRPr>
          </a:p>
        </p:txBody>
      </p:sp>
      <p:sp>
        <p:nvSpPr>
          <p:cNvPr id="200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6990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pPr lvl="0"/>
            <a:r>
              <a:rPr lang="en-AU" altLang="en-US" noProof="0" smtClean="0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AU" altLang="en-US" noProof="0" smtClean="0"/>
              <a:t>Subtitle</a:t>
            </a:r>
          </a:p>
        </p:txBody>
      </p:sp>
      <p:sp>
        <p:nvSpPr>
          <p:cNvPr id="42020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1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2024" name="Picture 40" descr="MKP-logo-white-transpar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39725"/>
            <a:ext cx="1360487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2035" name="Picture 51" descr="Ti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15888"/>
            <a:ext cx="6424612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Chapter 4 — The Processor — </a:t>
            </a:r>
            <a:fld id="{0B2E8CA8-3133-46CA-930D-704602D9BB6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9583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Chapter 4 — The Processor — </a:t>
            </a:r>
            <a:fld id="{05C7F90E-196C-4759-BC2B-6BD2D042676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7688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Chapter 4 — The Processor — </a:t>
            </a:r>
            <a:fld id="{A588BF47-C39F-4360-82E9-2603EF17901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8342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Chapter 4 — The Processor — </a:t>
            </a:r>
            <a:fld id="{A2E6FB68-68F6-4F10-8BB9-39661D3C868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0391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Chapter 4 — The Processor — </a:t>
            </a:r>
            <a:fld id="{A5C41247-2814-40A6-8A4C-C9F422D110C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7582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Chapter 4 — The Processor — </a:t>
            </a:r>
            <a:fld id="{2C5F358A-B2C1-4F3F-ACCB-4596C1AACCA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1885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Chapter 4 — The Processor — </a:t>
            </a:r>
            <a:fld id="{B3172649-DAE5-43EB-BD98-1AD4FF10FFF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4692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Chapter 4 — The Processor — </a:t>
            </a:r>
            <a:fld id="{D2384437-3047-4455-A22E-6FD06CB324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225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Chapter 4 — The Processor — </a:t>
            </a:r>
            <a:fld id="{A9443909-1DC5-4C20-8B1D-4C8FF8B180B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8497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altLang="en-US"/>
              <a:t>Chapter 4 — The Processor — </a:t>
            </a:r>
            <a:fld id="{E1C75CE2-3CE0-4471-952F-7039E80A17E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7440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4 — The Processor — </a:t>
            </a:r>
            <a:fld id="{C66939AE-7FC2-4FDE-9DBE-9CC05B0DBA62}" type="slidenum">
              <a:rPr lang="en-AU" altLang="en-US"/>
              <a:pPr/>
              <a:t>‹#›</a:t>
            </a:fld>
            <a:endParaRPr lang="en-AU" altLang="en-US"/>
          </a:p>
        </p:txBody>
      </p:sp>
      <p:pic>
        <p:nvPicPr>
          <p:cNvPr id="40984" name="Picture 24" descr="MKP-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308725"/>
            <a:ext cx="13716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altLang="en-US">
                <a:solidFill>
                  <a:schemeClr val="tx1"/>
                </a:solidFill>
              </a:rPr>
              <a:t>Chapter 4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84775"/>
          </a:xfrm>
        </p:spPr>
        <p:txBody>
          <a:bodyPr/>
          <a:lstStyle/>
          <a:p>
            <a:r>
              <a:rPr lang="en-AU" altLang="en-US" dirty="0" smtClean="0"/>
              <a:t>Pipelining II</a:t>
            </a:r>
            <a:endParaRPr lang="en-AU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09825" y="4149080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Reference:  Section 4.6 and Section 4.7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49BB3C04-EA11-41DA-8139-AF3591FEBD6B}" type="slidenum">
              <a:rPr lang="en-AU" altLang="en-US" sz="1400" smtClean="0"/>
              <a:pPr/>
              <a:t>10</a:t>
            </a:fld>
            <a:endParaRPr lang="en-AU" altLang="en-US" sz="1400" smtClean="0"/>
          </a:p>
        </p:txBody>
      </p:sp>
      <p:pic>
        <p:nvPicPr>
          <p:cNvPr id="52227" name="Picture 9" descr="f04-33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96975"/>
            <a:ext cx="7146925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MIPS Pipelined Datapath</a:t>
            </a:r>
            <a:endParaRPr lang="en-AU" altLang="en-US" smtClean="0"/>
          </a:p>
        </p:txBody>
      </p:sp>
      <p:sp>
        <p:nvSpPr>
          <p:cNvPr id="52229" name="Text Box 3"/>
          <p:cNvSpPr txBox="1">
            <a:spLocks noChangeArrowheads="1"/>
          </p:cNvSpPr>
          <p:nvPr/>
        </p:nvSpPr>
        <p:spPr bwMode="auto">
          <a:xfrm rot="5400000">
            <a:off x="7027069" y="1750219"/>
            <a:ext cx="386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en-US" sz="1800">
                <a:solidFill>
                  <a:schemeClr val="folHlink"/>
                </a:solidFill>
              </a:rPr>
              <a:t>§4.6 Pipelined Datapath and Control</a:t>
            </a:r>
          </a:p>
        </p:txBody>
      </p:sp>
    </p:spTree>
    <p:extLst>
      <p:ext uri="{BB962C8B-B14F-4D97-AF65-F5344CB8AC3E}">
        <p14:creationId xmlns:p14="http://schemas.microsoft.com/office/powerpoint/2010/main" val="349893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D592471E-B77A-4CC3-A856-330AB56F2242}" type="slidenum">
              <a:rPr lang="en-AU" altLang="en-US" sz="1400" smtClean="0"/>
              <a:pPr/>
              <a:t>11</a:t>
            </a:fld>
            <a:endParaRPr lang="en-AU" altLang="en-US" sz="1400" smtClean="0"/>
          </a:p>
        </p:txBody>
      </p:sp>
      <p:pic>
        <p:nvPicPr>
          <p:cNvPr id="53251" name="Picture 7" descr="f04-3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492375"/>
            <a:ext cx="7993063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Pipeline registers</a:t>
            </a:r>
            <a:endParaRPr lang="en-AU" altLang="en-US" smtClean="0"/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351837" cy="1306512"/>
          </a:xfrm>
        </p:spPr>
        <p:txBody>
          <a:bodyPr/>
          <a:lstStyle/>
          <a:p>
            <a:pPr eaLnBrk="1" hangingPunct="1"/>
            <a:r>
              <a:rPr lang="en-US" altLang="en-US" smtClean="0"/>
              <a:t>Need registers between stages</a:t>
            </a:r>
          </a:p>
          <a:p>
            <a:pPr lvl="1" eaLnBrk="1" hangingPunct="1"/>
            <a:r>
              <a:rPr lang="en-US" altLang="en-US" smtClean="0"/>
              <a:t>To hold information produced in previous cycle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2741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4D17C51C-997D-4809-BB97-6D2699E802F9}" type="slidenum">
              <a:rPr lang="en-AU" altLang="en-US" sz="1400" smtClean="0"/>
              <a:pPr/>
              <a:t>12</a:t>
            </a:fld>
            <a:endParaRPr lang="en-AU" altLang="en-US" sz="140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Pipeline Operation</a:t>
            </a:r>
            <a:endParaRPr lang="en-AU" altLang="en-US" smtClean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Cycle-by-cycle flow of instructions through the pipelined datapath</a:t>
            </a:r>
          </a:p>
          <a:p>
            <a:pPr lvl="1" eaLnBrk="1" hangingPunct="1"/>
            <a:r>
              <a:rPr lang="en-US" altLang="en-US" smtClean="0"/>
              <a:t>“Single-clock-cycle” pipeline diagram</a:t>
            </a:r>
          </a:p>
          <a:p>
            <a:pPr lvl="2" eaLnBrk="1" hangingPunct="1"/>
            <a:r>
              <a:rPr lang="en-US" altLang="en-US" smtClean="0"/>
              <a:t>Shows pipeline usage in a single cycle</a:t>
            </a:r>
          </a:p>
          <a:p>
            <a:pPr lvl="2" eaLnBrk="1" hangingPunct="1"/>
            <a:r>
              <a:rPr lang="en-US" altLang="en-US" smtClean="0"/>
              <a:t>Highlight resources used</a:t>
            </a:r>
          </a:p>
          <a:p>
            <a:pPr lvl="1" eaLnBrk="1" hangingPunct="1"/>
            <a:r>
              <a:rPr lang="en-US" altLang="en-US" smtClean="0"/>
              <a:t>c.f. “multi-clock-cycle” diagram</a:t>
            </a:r>
          </a:p>
          <a:p>
            <a:pPr lvl="2" eaLnBrk="1" hangingPunct="1"/>
            <a:r>
              <a:rPr lang="en-US" altLang="en-US" smtClean="0"/>
              <a:t>Graph of operation over time</a:t>
            </a:r>
          </a:p>
          <a:p>
            <a:pPr eaLnBrk="1" hangingPunct="1"/>
            <a:r>
              <a:rPr lang="en-US" altLang="en-US" smtClean="0"/>
              <a:t>We’ll look at “single-clock-cycle” diagrams for load &amp; store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7538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AF292996-2D4E-4D11-BA1D-42895BF06DD4}" type="slidenum">
              <a:rPr lang="en-AU" altLang="en-US" sz="1400" smtClean="0"/>
              <a:pPr/>
              <a:t>13</a:t>
            </a:fld>
            <a:endParaRPr lang="en-AU" altLang="en-US" sz="1400" smtClean="0"/>
          </a:p>
        </p:txBody>
      </p:sp>
      <p:pic>
        <p:nvPicPr>
          <p:cNvPr id="55299" name="Picture 7" descr="f04-36-P374493-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20813"/>
            <a:ext cx="8186737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for Load, Store, …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76676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355EEC66-EB78-44F5-B808-0845B0B237C6}" type="slidenum">
              <a:rPr lang="en-AU" altLang="en-US" sz="1400" smtClean="0"/>
              <a:pPr/>
              <a:t>14</a:t>
            </a:fld>
            <a:endParaRPr lang="en-AU" altLang="en-US" sz="1400" smtClean="0"/>
          </a:p>
        </p:txBody>
      </p:sp>
      <p:pic>
        <p:nvPicPr>
          <p:cNvPr id="56323" name="Picture 7" descr="f04-36-P374493-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52563"/>
            <a:ext cx="8183562" cy="43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 for Load, Store, …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5850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AAB63E37-9257-4054-8647-E0BEE1286530}" type="slidenum">
              <a:rPr lang="en-AU" altLang="en-US" sz="1400" smtClean="0"/>
              <a:pPr/>
              <a:t>15</a:t>
            </a:fld>
            <a:endParaRPr lang="en-AU" altLang="en-US" sz="1400" smtClean="0"/>
          </a:p>
        </p:txBody>
      </p:sp>
      <p:pic>
        <p:nvPicPr>
          <p:cNvPr id="57347" name="Picture 6" descr="f04-3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8137525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 for Load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2434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F553ECC1-EB25-42F3-B088-0CD7E431F33D}" type="slidenum">
              <a:rPr lang="en-AU" altLang="en-US" sz="1400" smtClean="0"/>
              <a:pPr/>
              <a:t>16</a:t>
            </a:fld>
            <a:endParaRPr lang="en-AU" altLang="en-US" sz="1400" smtClean="0"/>
          </a:p>
        </p:txBody>
      </p:sp>
      <p:pic>
        <p:nvPicPr>
          <p:cNvPr id="58371" name="Picture 7" descr="f04-38-P374493-M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463675"/>
            <a:ext cx="8183562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MEM for Load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0195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AD44CE6B-AED7-42D8-A764-B9826A8C6D92}" type="slidenum">
              <a:rPr lang="en-AU" altLang="en-US" sz="1400" smtClean="0"/>
              <a:pPr/>
              <a:t>17</a:t>
            </a:fld>
            <a:endParaRPr lang="en-AU" altLang="en-US" sz="1400" smtClean="0"/>
          </a:p>
        </p:txBody>
      </p:sp>
      <p:pic>
        <p:nvPicPr>
          <p:cNvPr id="59395" name="Picture 10" descr="f04-38-P374493-W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511300"/>
            <a:ext cx="81915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WB for Load</a:t>
            </a:r>
            <a:endParaRPr lang="en-AU" altLang="en-US" smtClean="0"/>
          </a:p>
        </p:txBody>
      </p:sp>
      <p:sp>
        <p:nvSpPr>
          <p:cNvPr id="374788" name="Oval 4"/>
          <p:cNvSpPr>
            <a:spLocks noChangeArrowheads="1"/>
          </p:cNvSpPr>
          <p:nvPr/>
        </p:nvSpPr>
        <p:spPr bwMode="auto">
          <a:xfrm>
            <a:off x="3059113" y="4076700"/>
            <a:ext cx="865187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74789" name="AutoShape 5"/>
          <p:cNvSpPr>
            <a:spLocks/>
          </p:cNvSpPr>
          <p:nvPr/>
        </p:nvSpPr>
        <p:spPr bwMode="auto">
          <a:xfrm>
            <a:off x="1187450" y="5084763"/>
            <a:ext cx="1063625" cy="865187"/>
          </a:xfrm>
          <a:prstGeom prst="borderCallout1">
            <a:avLst>
              <a:gd name="adj1" fmla="val 13213"/>
              <a:gd name="adj2" fmla="val 107162"/>
              <a:gd name="adj3" fmla="val -52292"/>
              <a:gd name="adj4" fmla="val 16791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/>
              <a:t>Wrong</a:t>
            </a:r>
            <a:br>
              <a:rPr lang="en-US" altLang="en-US"/>
            </a:br>
            <a:r>
              <a:rPr lang="en-US" altLang="en-US"/>
              <a:t>register</a:t>
            </a:r>
            <a:br>
              <a:rPr lang="en-US" altLang="en-US"/>
            </a:br>
            <a:r>
              <a:rPr lang="en-US" altLang="en-US"/>
              <a:t>number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9639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8" grpId="0" animBg="1"/>
      <p:bldP spid="3747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EC81CE9E-07F4-40ED-A6AB-1B25BFCB752E}" type="slidenum">
              <a:rPr lang="en-AU" altLang="en-US" sz="1400" smtClean="0"/>
              <a:pPr/>
              <a:t>18</a:t>
            </a:fld>
            <a:endParaRPr lang="en-AU" altLang="en-US" sz="1400" smtClean="0"/>
          </a:p>
        </p:txBody>
      </p:sp>
      <p:pic>
        <p:nvPicPr>
          <p:cNvPr id="60419" name="Picture 6" descr="f04-4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2057400"/>
            <a:ext cx="8183562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Corrected Datapath for Load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16842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4FAA9BE6-DBC4-4226-9CC1-120506A89A24}" type="slidenum">
              <a:rPr lang="en-AU" altLang="en-US" sz="1400" smtClean="0"/>
              <a:pPr/>
              <a:t>19</a:t>
            </a:fld>
            <a:endParaRPr lang="en-AU" altLang="en-US" sz="1400" smtClean="0"/>
          </a:p>
        </p:txBody>
      </p:sp>
      <p:pic>
        <p:nvPicPr>
          <p:cNvPr id="61443" name="Picture 6" descr="f04-3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6200"/>
            <a:ext cx="8137525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 for Store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7519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4 — The Processor — </a:t>
            </a:r>
            <a:fld id="{B3172649-DAE5-43EB-BD98-1AD4FF10FFFB}" type="slidenum">
              <a:rPr lang="en-AU" altLang="en-US" smtClean="0"/>
              <a:pPr/>
              <a:t>2</a:t>
            </a:fld>
            <a:endParaRPr lang="en-AU" alt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96752"/>
            <a:ext cx="3816424" cy="2188083"/>
          </a:xfrm>
          <a:prstGeom prst="rect">
            <a:avLst/>
          </a:prstGeom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684213" y="323275"/>
            <a:ext cx="8259762" cy="584775"/>
          </a:xfrm>
        </p:spPr>
        <p:txBody>
          <a:bodyPr/>
          <a:lstStyle/>
          <a:p>
            <a:r>
              <a:rPr lang="en-US" sz="3200" dirty="0" smtClean="0"/>
              <a:t>Pipeline Diagrams-Multi Clock Cycle</a:t>
            </a:r>
            <a:endParaRPr lang="en-US" sz="32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686816"/>
            <a:ext cx="4096857" cy="15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8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829BA1C6-6856-4814-A51F-3E6BDD9E4E61}" type="slidenum">
              <a:rPr lang="en-AU" altLang="en-US" sz="1400" smtClean="0"/>
              <a:pPr/>
              <a:t>20</a:t>
            </a:fld>
            <a:endParaRPr lang="en-AU" altLang="en-US" sz="1400" smtClean="0"/>
          </a:p>
        </p:txBody>
      </p:sp>
      <p:pic>
        <p:nvPicPr>
          <p:cNvPr id="62467" name="Picture 6" descr="f04-40-P374493-M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14463"/>
            <a:ext cx="8183563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MEM for Store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26654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BC045FF4-E817-4D80-8E45-F59DAA02902E}" type="slidenum">
              <a:rPr lang="en-AU" altLang="en-US" sz="1400" smtClean="0"/>
              <a:pPr/>
              <a:t>21</a:t>
            </a:fld>
            <a:endParaRPr lang="en-AU" altLang="en-US" sz="1400" smtClean="0"/>
          </a:p>
        </p:txBody>
      </p:sp>
      <p:pic>
        <p:nvPicPr>
          <p:cNvPr id="63491" name="Picture 5" descr="f04-40-P374493-W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520825"/>
            <a:ext cx="819150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WB for Store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48162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8D5EFE2C-01D7-479D-9AB6-377BDBEA01C0}" type="slidenum">
              <a:rPr lang="en-AU" altLang="en-US" sz="1400" smtClean="0"/>
              <a:pPr/>
              <a:t>22</a:t>
            </a:fld>
            <a:endParaRPr lang="en-AU" altLang="en-US" sz="1400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Multi-Cycle Pipeline Diagram</a:t>
            </a:r>
            <a:endParaRPr lang="en-AU" altLang="en-US" smtClean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 smtClean="0"/>
              <a:t>Traditional form</a:t>
            </a:r>
            <a:endParaRPr lang="en-AU" altLang="en-US" smtClean="0"/>
          </a:p>
        </p:txBody>
      </p:sp>
      <p:pic>
        <p:nvPicPr>
          <p:cNvPr id="65541" name="Picture 6" descr="f04-44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060575"/>
            <a:ext cx="6672262" cy="26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4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85BC5A0C-EB61-47A7-AA03-4E1AE225FF6D}" type="slidenum">
              <a:rPr lang="en-AU" altLang="en-US" sz="1400" smtClean="0"/>
              <a:pPr/>
              <a:t>23</a:t>
            </a:fld>
            <a:endParaRPr lang="en-AU" altLang="en-US" sz="1400" smtClean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Single-Cycle Pipeline Diagram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pPr eaLnBrk="1" hangingPunct="1"/>
            <a:r>
              <a:rPr lang="en-AU" altLang="en-US" smtClean="0"/>
              <a:t>State of pipeline in a given cycle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59" y="2503536"/>
            <a:ext cx="8083296" cy="3872484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823832"/>
              </p:ext>
            </p:extLst>
          </p:nvPr>
        </p:nvGraphicFramePr>
        <p:xfrm>
          <a:off x="818279" y="1883593"/>
          <a:ext cx="81248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5" imgW="8124825" imgH="509838" progId="Excel.Sheet.12">
                  <p:embed/>
                </p:oleObj>
              </mc:Choice>
              <mc:Fallback>
                <p:oleObj name="Worksheet" r:id="rId5" imgW="8124825" imgH="50983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8279" y="1883593"/>
                        <a:ext cx="8124825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35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832C8A6E-94FF-4E33-BC9B-0E34F3112859}" type="slidenum">
              <a:rPr lang="en-AU" altLang="en-US" sz="1400" smtClean="0"/>
              <a:pPr/>
              <a:t>24</a:t>
            </a:fld>
            <a:endParaRPr lang="en-AU" altLang="en-US" sz="1400" smtClean="0"/>
          </a:p>
        </p:txBody>
      </p:sp>
      <p:pic>
        <p:nvPicPr>
          <p:cNvPr id="67587" name="Picture 7" descr="f04-4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84313"/>
            <a:ext cx="8015288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Pipelined Control (Simplified)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7041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10954E57-BCAE-4829-B297-56708CA6DE80}" type="slidenum">
              <a:rPr lang="en-AU" altLang="en-US" sz="1400" smtClean="0"/>
              <a:pPr/>
              <a:t>25</a:t>
            </a:fld>
            <a:endParaRPr lang="en-AU" altLang="en-US" sz="1400" smtClean="0"/>
          </a:p>
        </p:txBody>
      </p:sp>
      <p:pic>
        <p:nvPicPr>
          <p:cNvPr id="68611" name="Picture 6" descr="f04-50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492375"/>
            <a:ext cx="5462588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Pipelined Control</a:t>
            </a:r>
            <a:endParaRPr lang="en-AU" altLang="en-US" smtClean="0"/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150937"/>
          </a:xfrm>
        </p:spPr>
        <p:txBody>
          <a:bodyPr/>
          <a:lstStyle/>
          <a:p>
            <a:pPr eaLnBrk="1" hangingPunct="1"/>
            <a:r>
              <a:rPr lang="en-US" altLang="en-US" smtClean="0"/>
              <a:t>Control signals derived from instruction</a:t>
            </a:r>
          </a:p>
          <a:p>
            <a:pPr lvl="1" eaLnBrk="1" hangingPunct="1"/>
            <a:r>
              <a:rPr lang="en-AU" altLang="en-US" smtClean="0"/>
              <a:t>As in single-cycle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9731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dirty="0" smtClean="0"/>
              <a:t>Chapter 4 — The Processor — </a:t>
            </a:r>
            <a:fld id="{F7D5C2DE-F051-4997-8BA8-3AA262B88A76}" type="slidenum">
              <a:rPr lang="en-AU" altLang="en-US" sz="1400" smtClean="0"/>
              <a:pPr/>
              <a:t>26</a:t>
            </a:fld>
            <a:r>
              <a:rPr lang="en-AU" altLang="en-US" sz="1400" dirty="0" smtClean="0"/>
              <a:t>~</a:t>
            </a:r>
          </a:p>
        </p:txBody>
      </p:sp>
      <p:pic>
        <p:nvPicPr>
          <p:cNvPr id="69635" name="Picture 5" descr="f04-51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25538"/>
            <a:ext cx="7362825" cy="522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Pipelined Control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391107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dirty="0" smtClean="0"/>
              <a:t>Chapter 4 — The Processor — </a:t>
            </a:r>
            <a:fld id="{F7D5C2DE-F051-4997-8BA8-3AA262B88A76}" type="slidenum">
              <a:rPr lang="en-AU" altLang="en-US" sz="1400" smtClean="0"/>
              <a:pPr/>
              <a:t>27</a:t>
            </a:fld>
            <a:r>
              <a:rPr lang="en-AU" altLang="en-US" sz="1400" dirty="0" smtClean="0"/>
              <a:t>~</a:t>
            </a:r>
          </a:p>
        </p:txBody>
      </p:sp>
      <p:pic>
        <p:nvPicPr>
          <p:cNvPr id="69635" name="Picture 5" descr="f04-51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34633"/>
            <a:ext cx="6552728" cy="465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Pipelined Control</a:t>
            </a:r>
            <a:endParaRPr lang="en-AU" altLang="en-US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231" y="1182848"/>
            <a:ext cx="1938665" cy="25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7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dirty="0" smtClean="0"/>
              <a:t>Chapter 4 — The Processor — </a:t>
            </a:r>
            <a:fld id="{F7D5C2DE-F051-4997-8BA8-3AA262B88A76}" type="slidenum">
              <a:rPr lang="en-AU" altLang="en-US" sz="1400" smtClean="0"/>
              <a:pPr/>
              <a:t>28</a:t>
            </a:fld>
            <a:r>
              <a:rPr lang="en-AU" altLang="en-US" sz="1400" dirty="0" smtClean="0"/>
              <a:t>~</a:t>
            </a:r>
          </a:p>
        </p:txBody>
      </p:sp>
      <p:pic>
        <p:nvPicPr>
          <p:cNvPr id="69635" name="Picture 5" descr="f04-51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6552728" cy="465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Pipelined Control</a:t>
            </a:r>
            <a:endParaRPr lang="en-AU" altLang="en-US" smtClean="0"/>
          </a:p>
        </p:txBody>
      </p:sp>
      <p:sp>
        <p:nvSpPr>
          <p:cNvPr id="8" name="Rectangle 7"/>
          <p:cNvSpPr/>
          <p:nvPr/>
        </p:nvSpPr>
        <p:spPr>
          <a:xfrm>
            <a:off x="4369668" y="3719263"/>
            <a:ext cx="35863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855" y="1215082"/>
            <a:ext cx="1808217" cy="2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dirty="0" smtClean="0"/>
              <a:t>Chapter 4 — The Processor — </a:t>
            </a:r>
            <a:fld id="{F7D5C2DE-F051-4997-8BA8-3AA262B88A76}" type="slidenum">
              <a:rPr lang="en-AU" altLang="en-US" sz="1400" smtClean="0"/>
              <a:pPr/>
              <a:t>29</a:t>
            </a:fld>
            <a:r>
              <a:rPr lang="en-AU" altLang="en-US" sz="1400" dirty="0" smtClean="0"/>
              <a:t>~</a:t>
            </a:r>
          </a:p>
        </p:txBody>
      </p:sp>
      <p:pic>
        <p:nvPicPr>
          <p:cNvPr id="69635" name="Picture 5" descr="f04-51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6552728" cy="465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Pipelined Control</a:t>
            </a:r>
            <a:endParaRPr lang="en-AU" altLang="en-US" smtClean="0"/>
          </a:p>
        </p:txBody>
      </p:sp>
      <p:sp>
        <p:nvSpPr>
          <p:cNvPr id="16" name="Rectangle 15"/>
          <p:cNvSpPr/>
          <p:nvPr/>
        </p:nvSpPr>
        <p:spPr>
          <a:xfrm>
            <a:off x="5473509" y="3873151"/>
            <a:ext cx="35863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2160" y="5395203"/>
            <a:ext cx="35863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32140" y="4602445"/>
            <a:ext cx="35863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06790" y="5816968"/>
            <a:ext cx="35863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52" y="1358007"/>
            <a:ext cx="1505955" cy="19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446385"/>
            <a:ext cx="8259762" cy="461665"/>
          </a:xfrm>
        </p:spPr>
        <p:txBody>
          <a:bodyPr/>
          <a:lstStyle/>
          <a:p>
            <a:r>
              <a:rPr lang="en-US" sz="2400" dirty="0" smtClean="0"/>
              <a:t>Pipeline Diagrams-Multi Clock Cycle (with Stalls)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4 — The Processor — </a:t>
            </a:r>
            <a:fld id="{B3172649-DAE5-43EB-BD98-1AD4FF10FFFB}" type="slidenum">
              <a:rPr lang="en-AU" altLang="en-US" smtClean="0"/>
              <a:pPr/>
              <a:t>3</a:t>
            </a:fld>
            <a:endParaRPr lang="en-AU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9" y="1427610"/>
            <a:ext cx="5106453" cy="321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558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dirty="0" smtClean="0"/>
              <a:t>Chapter 4 — The Processor — </a:t>
            </a:r>
            <a:fld id="{F7D5C2DE-F051-4997-8BA8-3AA262B88A76}" type="slidenum">
              <a:rPr lang="en-AU" altLang="en-US" sz="1400" smtClean="0"/>
              <a:pPr/>
              <a:t>30</a:t>
            </a:fld>
            <a:r>
              <a:rPr lang="en-AU" altLang="en-US" sz="1400" dirty="0" smtClean="0"/>
              <a:t>~</a:t>
            </a: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Pipelined Control</a:t>
            </a:r>
            <a:endParaRPr lang="en-AU" altLang="en-US" smtClean="0"/>
          </a:p>
        </p:txBody>
      </p:sp>
      <p:grpSp>
        <p:nvGrpSpPr>
          <p:cNvPr id="2" name="Group 1"/>
          <p:cNvGrpSpPr/>
          <p:nvPr/>
        </p:nvGrpSpPr>
        <p:grpSpPr>
          <a:xfrm>
            <a:off x="4932040" y="3459065"/>
            <a:ext cx="3384376" cy="2894208"/>
            <a:chOff x="1763688" y="1700808"/>
            <a:chExt cx="6552728" cy="4652465"/>
          </a:xfrm>
        </p:grpSpPr>
        <p:pic>
          <p:nvPicPr>
            <p:cNvPr id="69635" name="Picture 5" descr="f04-51-P37449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700808"/>
              <a:ext cx="6552728" cy="4652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5473509" y="3873151"/>
              <a:ext cx="35863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?</a:t>
              </a:r>
              <a:endParaRPr lang="en-U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2160" y="5395203"/>
              <a:ext cx="35863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?</a:t>
              </a:r>
              <a:endParaRPr lang="en-U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32140" y="4602445"/>
              <a:ext cx="35863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?</a:t>
              </a:r>
              <a:endParaRPr lang="en-U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06790" y="5816968"/>
              <a:ext cx="35863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?</a:t>
              </a:r>
              <a:endParaRPr lang="en-U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196752"/>
            <a:ext cx="4764724" cy="7776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2613084"/>
            <a:ext cx="3193032" cy="12479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371" y="3282958"/>
            <a:ext cx="796949" cy="1051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592" y="4929518"/>
            <a:ext cx="2888763" cy="36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3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dirty="0" smtClean="0"/>
              <a:t>Chapter 4 — The Processor — </a:t>
            </a:r>
            <a:fld id="{F7D5C2DE-F051-4997-8BA8-3AA262B88A76}" type="slidenum">
              <a:rPr lang="en-AU" altLang="en-US" sz="1400" smtClean="0"/>
              <a:pPr/>
              <a:t>31</a:t>
            </a:fld>
            <a:r>
              <a:rPr lang="en-AU" altLang="en-US" sz="1400" dirty="0" smtClean="0"/>
              <a:t>~</a:t>
            </a: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23275"/>
            <a:ext cx="8259762" cy="584775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Pipelined Control</a:t>
            </a:r>
            <a:endParaRPr lang="en-AU" altLang="en-US" sz="32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2339752" y="2155592"/>
            <a:ext cx="5976664" cy="4197681"/>
            <a:chOff x="1763688" y="1700808"/>
            <a:chExt cx="6552728" cy="4652465"/>
          </a:xfrm>
        </p:grpSpPr>
        <p:pic>
          <p:nvPicPr>
            <p:cNvPr id="69635" name="Picture 5" descr="f04-51-P37449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700808"/>
              <a:ext cx="6552728" cy="4652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6975648" y="3563886"/>
              <a:ext cx="35863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?</a:t>
              </a:r>
              <a:endParaRPr lang="en-U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77371" y="4060866"/>
              <a:ext cx="35863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?</a:t>
              </a:r>
              <a:endParaRPr lang="en-U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164288" y="5301208"/>
              <a:ext cx="358631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?</a:t>
              </a:r>
              <a:endParaRPr lang="en-US" sz="1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196752"/>
            <a:ext cx="4764724" cy="7776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241" y="1957082"/>
            <a:ext cx="1288127" cy="17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8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dirty="0" smtClean="0"/>
              <a:t>Chapter 4 — The Processor — </a:t>
            </a:r>
            <a:fld id="{F7D5C2DE-F051-4997-8BA8-3AA262B88A76}" type="slidenum">
              <a:rPr lang="en-AU" altLang="en-US" sz="1400" smtClean="0"/>
              <a:pPr/>
              <a:t>32</a:t>
            </a:fld>
            <a:r>
              <a:rPr lang="en-AU" altLang="en-US" sz="1400" dirty="0" smtClean="0"/>
              <a:t>~</a:t>
            </a: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23275"/>
            <a:ext cx="8259762" cy="584775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Pipelined Control</a:t>
            </a:r>
            <a:endParaRPr lang="en-AU" altLang="en-US" sz="3200" dirty="0" smtClean="0"/>
          </a:p>
        </p:txBody>
      </p:sp>
      <p:pic>
        <p:nvPicPr>
          <p:cNvPr id="69635" name="Picture 5" descr="f04-51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155592"/>
            <a:ext cx="5976664" cy="419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7989313" y="2893487"/>
            <a:ext cx="327103" cy="2776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93856" y="4161645"/>
            <a:ext cx="327103" cy="2776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196752"/>
            <a:ext cx="4764724" cy="7776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3350" y="1907852"/>
            <a:ext cx="923106" cy="12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dirty="0" smtClean="0"/>
              <a:t>Chapter 4 — The Processor — </a:t>
            </a:r>
            <a:fld id="{F7D5C2DE-F051-4997-8BA8-3AA262B88A76}" type="slidenum">
              <a:rPr lang="en-AU" altLang="en-US" sz="1400" smtClean="0"/>
              <a:pPr/>
              <a:t>33</a:t>
            </a:fld>
            <a:r>
              <a:rPr lang="en-AU" altLang="en-US" sz="1400" dirty="0" smtClean="0"/>
              <a:t>~</a:t>
            </a:r>
          </a:p>
        </p:txBody>
      </p:sp>
      <p:pic>
        <p:nvPicPr>
          <p:cNvPr id="69635" name="Picture 5" descr="f04-51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96815"/>
            <a:ext cx="6552728" cy="465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Pipelined Control</a:t>
            </a:r>
            <a:endParaRPr lang="en-AU" altLang="en-US" smtClean="0"/>
          </a:p>
        </p:txBody>
      </p:sp>
      <p:sp>
        <p:nvSpPr>
          <p:cNvPr id="16" name="Rectangle 15"/>
          <p:cNvSpPr/>
          <p:nvPr/>
        </p:nvSpPr>
        <p:spPr>
          <a:xfrm>
            <a:off x="5473509" y="3873151"/>
            <a:ext cx="35863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0072" y="5497487"/>
            <a:ext cx="35863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536" y="1052736"/>
            <a:ext cx="1461688" cy="202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15" y="5175845"/>
            <a:ext cx="2457450" cy="1133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098" y="4779460"/>
            <a:ext cx="2380067" cy="30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5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A79329FA-9A33-4AB9-90A4-23EFC3A626D0}" type="slidenum">
              <a:rPr lang="en-AU" altLang="en-US" sz="1400" smtClean="0"/>
              <a:pPr/>
              <a:t>34</a:t>
            </a:fld>
            <a:endParaRPr lang="en-AU" altLang="en-US" sz="1400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36538"/>
            <a:ext cx="8259762" cy="671512"/>
          </a:xfrm>
        </p:spPr>
        <p:txBody>
          <a:bodyPr/>
          <a:lstStyle/>
          <a:p>
            <a:pPr eaLnBrk="1" hangingPunct="1"/>
            <a:r>
              <a:rPr lang="en-US" altLang="en-US" sz="3800" smtClean="0"/>
              <a:t>Data Hazards in ALU Instructions</a:t>
            </a:r>
            <a:endParaRPr lang="en-AU" altLang="en-US" sz="3800" smtClean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Consider this sequence: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AU" altLang="en-US" dirty="0" smtClean="0">
                <a:latin typeface="Lucida Console" pitchFamily="49" charset="0"/>
              </a:rPr>
              <a:t>	sub </a:t>
            </a:r>
            <a:r>
              <a:rPr lang="en-AU" altLang="en-US" dirty="0" smtClean="0">
                <a:solidFill>
                  <a:schemeClr val="hlink"/>
                </a:solidFill>
                <a:latin typeface="Lucida Console" pitchFamily="49" charset="0"/>
              </a:rPr>
              <a:t>$2</a:t>
            </a:r>
            <a:r>
              <a:rPr lang="en-AU" altLang="en-US" dirty="0" smtClean="0">
                <a:latin typeface="Lucida Console" pitchFamily="49" charset="0"/>
              </a:rPr>
              <a:t>, $1,$3</a:t>
            </a:r>
            <a:br>
              <a:rPr lang="en-AU" altLang="en-US" dirty="0" smtClean="0">
                <a:latin typeface="Lucida Console" pitchFamily="49" charset="0"/>
              </a:rPr>
            </a:br>
            <a:r>
              <a:rPr lang="en-AU" altLang="en-US" dirty="0" smtClean="0">
                <a:latin typeface="Lucida Console" pitchFamily="49" charset="0"/>
              </a:rPr>
              <a:t>and $12,</a:t>
            </a:r>
            <a:r>
              <a:rPr lang="en-AU" altLang="en-US" dirty="0" smtClean="0">
                <a:solidFill>
                  <a:schemeClr val="hlink"/>
                </a:solidFill>
                <a:latin typeface="Lucida Console" pitchFamily="49" charset="0"/>
              </a:rPr>
              <a:t>$2</a:t>
            </a:r>
            <a:r>
              <a:rPr lang="en-AU" altLang="en-US" dirty="0" smtClean="0">
                <a:latin typeface="Lucida Console" pitchFamily="49" charset="0"/>
              </a:rPr>
              <a:t>,$5</a:t>
            </a:r>
            <a:br>
              <a:rPr lang="en-AU" altLang="en-US" dirty="0" smtClean="0">
                <a:latin typeface="Lucida Console" pitchFamily="49" charset="0"/>
              </a:rPr>
            </a:br>
            <a:r>
              <a:rPr lang="en-AU" altLang="en-US" dirty="0" smtClean="0">
                <a:latin typeface="Lucida Console" pitchFamily="49" charset="0"/>
              </a:rPr>
              <a:t>or  $13,$6,</a:t>
            </a:r>
            <a:r>
              <a:rPr lang="en-AU" altLang="en-US" dirty="0" smtClean="0">
                <a:solidFill>
                  <a:schemeClr val="hlink"/>
                </a:solidFill>
                <a:latin typeface="Lucida Console" pitchFamily="49" charset="0"/>
              </a:rPr>
              <a:t>$2</a:t>
            </a:r>
            <a:r>
              <a:rPr lang="en-AU" altLang="en-US" dirty="0" smtClean="0">
                <a:latin typeface="Lucida Console" pitchFamily="49" charset="0"/>
              </a:rPr>
              <a:t/>
            </a:r>
            <a:br>
              <a:rPr lang="en-AU" altLang="en-US" dirty="0" smtClean="0">
                <a:latin typeface="Lucida Console" pitchFamily="49" charset="0"/>
              </a:rPr>
            </a:br>
            <a:r>
              <a:rPr lang="en-AU" altLang="en-US" dirty="0" smtClean="0">
                <a:latin typeface="Lucida Console" pitchFamily="49" charset="0"/>
              </a:rPr>
              <a:t>add $14,</a:t>
            </a:r>
            <a:r>
              <a:rPr lang="en-AU" altLang="en-US" dirty="0" smtClean="0">
                <a:solidFill>
                  <a:schemeClr val="hlink"/>
                </a:solidFill>
                <a:latin typeface="Lucida Console" pitchFamily="49" charset="0"/>
              </a:rPr>
              <a:t>$2</a:t>
            </a:r>
            <a:r>
              <a:rPr lang="en-AU" altLang="en-US" dirty="0" smtClean="0">
                <a:latin typeface="Lucida Console" pitchFamily="49" charset="0"/>
              </a:rPr>
              <a:t>,</a:t>
            </a:r>
            <a:r>
              <a:rPr lang="en-AU" altLang="en-US" dirty="0" smtClean="0">
                <a:solidFill>
                  <a:schemeClr val="hlink"/>
                </a:solidFill>
                <a:latin typeface="Lucida Console" pitchFamily="49" charset="0"/>
              </a:rPr>
              <a:t>$2</a:t>
            </a:r>
            <a:r>
              <a:rPr lang="en-AU" altLang="en-US" dirty="0" smtClean="0">
                <a:latin typeface="Lucida Console" pitchFamily="49" charset="0"/>
              </a:rPr>
              <a:t/>
            </a:r>
            <a:br>
              <a:rPr lang="en-AU" altLang="en-US" dirty="0" smtClean="0">
                <a:latin typeface="Lucida Console" pitchFamily="49" charset="0"/>
              </a:rPr>
            </a:br>
            <a:r>
              <a:rPr lang="en-AU" altLang="en-US" dirty="0" err="1" smtClean="0">
                <a:latin typeface="Lucida Console" pitchFamily="49" charset="0"/>
              </a:rPr>
              <a:t>sw</a:t>
            </a:r>
            <a:r>
              <a:rPr lang="en-AU" altLang="en-US" dirty="0" smtClean="0">
                <a:latin typeface="Lucida Console" pitchFamily="49" charset="0"/>
              </a:rPr>
              <a:t>  $15,100(</a:t>
            </a:r>
            <a:r>
              <a:rPr lang="en-AU" altLang="en-US" dirty="0" smtClean="0">
                <a:solidFill>
                  <a:schemeClr val="hlink"/>
                </a:solidFill>
                <a:latin typeface="Lucida Console" pitchFamily="49" charset="0"/>
              </a:rPr>
              <a:t>$2</a:t>
            </a:r>
            <a:r>
              <a:rPr lang="en-AU" altLang="en-US" dirty="0" smtClean="0">
                <a:latin typeface="Lucida Console" pitchFamily="49" charset="0"/>
              </a:rPr>
              <a:t>)</a:t>
            </a:r>
          </a:p>
          <a:p>
            <a:pPr eaLnBrk="1" hangingPunct="1"/>
            <a:r>
              <a:rPr lang="en-US" altLang="en-US" dirty="0" smtClean="0"/>
              <a:t>We can resolve hazards with forwarding</a:t>
            </a:r>
          </a:p>
          <a:p>
            <a:pPr lvl="1" eaLnBrk="1" hangingPunct="1"/>
            <a:r>
              <a:rPr lang="en-US" altLang="en-US" dirty="0" smtClean="0"/>
              <a:t>How do we detect when to forward?</a:t>
            </a:r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 rot="5400000">
            <a:off x="6696869" y="2080419"/>
            <a:ext cx="45275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en-US" sz="1800">
                <a:solidFill>
                  <a:schemeClr val="folHlink"/>
                </a:solidFill>
              </a:rPr>
              <a:t>§4.7 Data Hazards: Forwarding vs. Stalling</a:t>
            </a:r>
          </a:p>
        </p:txBody>
      </p:sp>
    </p:spTree>
    <p:extLst>
      <p:ext uri="{BB962C8B-B14F-4D97-AF65-F5344CB8AC3E}">
        <p14:creationId xmlns:p14="http://schemas.microsoft.com/office/powerpoint/2010/main" val="364499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1AF81E54-2852-4D07-A5B9-E8FD7F1776B5}" type="slidenum">
              <a:rPr lang="en-AU" altLang="en-US" sz="1400" smtClean="0"/>
              <a:pPr/>
              <a:t>35</a:t>
            </a:fld>
            <a:endParaRPr lang="en-AU" altLang="en-US" sz="1400" smtClean="0"/>
          </a:p>
        </p:txBody>
      </p:sp>
      <p:pic>
        <p:nvPicPr>
          <p:cNvPr id="71683" name="Picture 7" descr="f04-5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46200"/>
            <a:ext cx="6999288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Dependencies &amp; Forwarding</a:t>
            </a:r>
            <a:endParaRPr lang="en-AU" altLang="en-US" smtClean="0"/>
          </a:p>
        </p:txBody>
      </p:sp>
      <p:sp>
        <p:nvSpPr>
          <p:cNvPr id="71685" name="Line 4"/>
          <p:cNvSpPr>
            <a:spLocks noChangeShapeType="1"/>
          </p:cNvSpPr>
          <p:nvPr/>
        </p:nvSpPr>
        <p:spPr bwMode="auto">
          <a:xfrm>
            <a:off x="4086225" y="2959100"/>
            <a:ext cx="136525" cy="631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6" name="Line 5"/>
          <p:cNvSpPr>
            <a:spLocks noChangeShapeType="1"/>
          </p:cNvSpPr>
          <p:nvPr/>
        </p:nvSpPr>
        <p:spPr bwMode="auto">
          <a:xfrm>
            <a:off x="4743450" y="2968625"/>
            <a:ext cx="138113" cy="1530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dirty="0" smtClean="0"/>
              <a:t>Chapter 4 — The Processor — </a:t>
            </a:r>
            <a:fld id="{77F88EE9-78BD-4E32-B1D9-7EF947E01CB4}" type="slidenum">
              <a:rPr lang="en-AU" altLang="en-US" sz="1400" smtClean="0"/>
              <a:pPr/>
              <a:t>36</a:t>
            </a:fld>
            <a:endParaRPr lang="en-AU" altLang="en-US" sz="1400" dirty="0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Detecting the Need to Forward</a:t>
            </a:r>
            <a:endParaRPr lang="en-AU" altLang="en-US" sz="4000" smtClean="0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341438"/>
            <a:ext cx="7772400" cy="4791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Pass register numbers along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e.g., ID/</a:t>
            </a:r>
            <a:r>
              <a:rPr lang="en-US" altLang="en-US" sz="2400" dirty="0" err="1" smtClean="0"/>
              <a:t>EX.RegisterRs</a:t>
            </a:r>
            <a:r>
              <a:rPr lang="en-US" altLang="en-US" sz="2400" dirty="0" smtClean="0"/>
              <a:t> = register number for </a:t>
            </a:r>
            <a:r>
              <a:rPr lang="en-US" altLang="en-US" sz="2400" dirty="0" err="1" smtClean="0"/>
              <a:t>Rs</a:t>
            </a:r>
            <a:r>
              <a:rPr lang="en-US" altLang="en-US" sz="2400" dirty="0" smtClean="0"/>
              <a:t> sitting in ID/EX pipeline register</a:t>
            </a:r>
          </a:p>
        </p:txBody>
      </p:sp>
    </p:spTree>
    <p:extLst>
      <p:ext uri="{BB962C8B-B14F-4D97-AF65-F5344CB8AC3E}">
        <p14:creationId xmlns:p14="http://schemas.microsoft.com/office/powerpoint/2010/main" val="36436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4 — The Processor — </a:t>
            </a:r>
            <a:fld id="{D2384437-3047-4455-A22E-6FD06CB324FC}" type="slidenum">
              <a:rPr lang="en-AU" altLang="en-US" smtClean="0"/>
              <a:pPr/>
              <a:t>37</a:t>
            </a:fld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2113756"/>
            <a:ext cx="7334250" cy="36195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1043608" y="1556792"/>
            <a:ext cx="73448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3131840" y="1340768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4716016" y="1340768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6228184" y="1340768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7452320" y="1340768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8388424" y="1340768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1052120" y="1304764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306588" y="1556792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Instruction Fetch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132515" y="1567825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Instruction Decode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054590" y="1567825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Execute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424983" y="1567825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Memory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411904" y="1556792"/>
            <a:ext cx="925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Write Back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820376" y="1268760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nd $12, </a:t>
            </a:r>
            <a:r>
              <a:rPr lang="en-US" sz="1200" dirty="0" smtClean="0">
                <a:solidFill>
                  <a:srgbClr val="FF0000"/>
                </a:solidFill>
              </a:rPr>
              <a:t>$2</a:t>
            </a:r>
            <a:r>
              <a:rPr lang="en-US" sz="1200" dirty="0" smtClean="0"/>
              <a:t>, $5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248144" y="1279793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</a:t>
            </a:r>
            <a:r>
              <a:rPr lang="en-US" sz="1200" dirty="0" smtClean="0">
                <a:solidFill>
                  <a:srgbClr val="FF0000"/>
                </a:solidFill>
              </a:rPr>
              <a:t>$2</a:t>
            </a:r>
            <a:r>
              <a:rPr lang="en-US" sz="1200" dirty="0" smtClean="0"/>
              <a:t>, $1, $3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308639" y="1268760"/>
            <a:ext cx="1132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 $13, $6, $2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403648" y="1268760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</a:t>
            </a:r>
            <a:r>
              <a:rPr lang="en-US" sz="1200" dirty="0"/>
              <a:t>d</a:t>
            </a:r>
            <a:r>
              <a:rPr lang="en-US" sz="1200" dirty="0" smtClean="0"/>
              <a:t>d $14, $2, $2</a:t>
            </a:r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4820376" y="1545759"/>
            <a:ext cx="759736" cy="8751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8" idx="0"/>
          </p:cNvCxnSpPr>
          <p:nvPr/>
        </p:nvCxnSpPr>
        <p:spPr bwMode="auto">
          <a:xfrm flipH="1">
            <a:off x="6300193" y="1567825"/>
            <a:ext cx="494443" cy="8530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29"/>
          <p:cNvSpPr/>
          <p:nvPr/>
        </p:nvSpPr>
        <p:spPr>
          <a:xfrm>
            <a:off x="3660952" y="5595837"/>
            <a:ext cx="429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ID/</a:t>
            </a:r>
            <a:r>
              <a:rPr lang="en-US" sz="1200" dirty="0" err="1" smtClean="0"/>
              <a:t>EX.RegisterRs</a:t>
            </a:r>
            <a:r>
              <a:rPr lang="en-US" sz="1200" dirty="0" smtClean="0"/>
              <a:t>  =   EX/</a:t>
            </a:r>
            <a:r>
              <a:rPr lang="en-US" sz="1200" dirty="0" err="1" smtClean="0"/>
              <a:t>MEM.RegisterRd</a:t>
            </a:r>
            <a:r>
              <a:rPr lang="en-US" sz="1200" dirty="0" smtClean="0"/>
              <a:t> = $2</a:t>
            </a:r>
            <a:endParaRPr lang="en-US" sz="12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681" y="6170392"/>
            <a:ext cx="2888763" cy="36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4 — The Processor — </a:t>
            </a:r>
            <a:fld id="{D2384437-3047-4455-A22E-6FD06CB324FC}" type="slidenum">
              <a:rPr lang="en-AU" altLang="en-US" smtClean="0"/>
              <a:pPr/>
              <a:t>38</a:t>
            </a:fld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2113756"/>
            <a:ext cx="7334250" cy="36195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1043608" y="1556792"/>
            <a:ext cx="73448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3131840" y="1340768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4716016" y="1340768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6228184" y="1340768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7452320" y="1340768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8388424" y="1340768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1052120" y="1304764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306588" y="1556792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Instruction Fetch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132515" y="1567825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Instruction Decode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054590" y="1567825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Execute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424983" y="1567825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Memory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411904" y="1556792"/>
            <a:ext cx="925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Write Back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820375" y="1268760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nd $12, </a:t>
            </a:r>
            <a:r>
              <a:rPr lang="en-US" sz="1200" dirty="0"/>
              <a:t>$5 </a:t>
            </a:r>
            <a:r>
              <a:rPr lang="en-US" sz="1200" dirty="0" smtClean="0"/>
              <a:t>,</a:t>
            </a:r>
            <a:r>
              <a:rPr lang="en-US" sz="1200" dirty="0" smtClean="0">
                <a:solidFill>
                  <a:srgbClr val="FF0000"/>
                </a:solidFill>
              </a:rPr>
              <a:t>$2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248144" y="1279793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</a:t>
            </a:r>
            <a:r>
              <a:rPr lang="en-US" sz="1200" dirty="0" smtClean="0">
                <a:solidFill>
                  <a:srgbClr val="FF0000"/>
                </a:solidFill>
              </a:rPr>
              <a:t>$2</a:t>
            </a:r>
            <a:r>
              <a:rPr lang="en-US" sz="1200" dirty="0" smtClean="0"/>
              <a:t>, $1, $3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308639" y="1268760"/>
            <a:ext cx="1132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 $13, $6, $2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403648" y="1268760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</a:t>
            </a:r>
            <a:r>
              <a:rPr lang="en-US" sz="1200" dirty="0"/>
              <a:t>d</a:t>
            </a:r>
            <a:r>
              <a:rPr lang="en-US" sz="1200" dirty="0" smtClean="0"/>
              <a:t>d $14, $2, $2</a:t>
            </a:r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4820376" y="1545759"/>
            <a:ext cx="759736" cy="8751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8" idx="0"/>
          </p:cNvCxnSpPr>
          <p:nvPr/>
        </p:nvCxnSpPr>
        <p:spPr bwMode="auto">
          <a:xfrm flipH="1">
            <a:off x="6300193" y="1567825"/>
            <a:ext cx="494443" cy="8530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29"/>
          <p:cNvSpPr/>
          <p:nvPr/>
        </p:nvSpPr>
        <p:spPr>
          <a:xfrm>
            <a:off x="3660952" y="5595837"/>
            <a:ext cx="4295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ID/</a:t>
            </a:r>
            <a:r>
              <a:rPr lang="en-US" sz="1200" dirty="0" err="1" smtClean="0"/>
              <a:t>EX.RegisterRt</a:t>
            </a:r>
            <a:r>
              <a:rPr lang="en-US" sz="1200" dirty="0" smtClean="0"/>
              <a:t>  =   EX/</a:t>
            </a:r>
            <a:r>
              <a:rPr lang="en-US" sz="1200" dirty="0" err="1" smtClean="0"/>
              <a:t>MEM.RegisterRd</a:t>
            </a:r>
            <a:r>
              <a:rPr lang="en-US" sz="1200" dirty="0" smtClean="0"/>
              <a:t> = $2</a:t>
            </a:r>
            <a:endParaRPr lang="en-US" sz="12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83" y="5804783"/>
            <a:ext cx="2888763" cy="36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7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dirty="0" smtClean="0"/>
              <a:t>Chapter 4 — The Processor — </a:t>
            </a:r>
            <a:fld id="{77F88EE9-78BD-4E32-B1D9-7EF947E01CB4}" type="slidenum">
              <a:rPr lang="en-AU" altLang="en-US" sz="1400" smtClean="0"/>
              <a:pPr/>
              <a:t>39</a:t>
            </a:fld>
            <a:endParaRPr lang="en-AU" altLang="en-US" sz="1400" dirty="0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Detecting the Need to Forward</a:t>
            </a:r>
            <a:endParaRPr lang="en-AU" altLang="en-US" sz="4000" smtClean="0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341438"/>
            <a:ext cx="7772400" cy="4791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Pass register numbers along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e.g., ID/</a:t>
            </a:r>
            <a:r>
              <a:rPr lang="en-US" altLang="en-US" sz="2400" dirty="0" err="1" smtClean="0"/>
              <a:t>EX.RegisterRs</a:t>
            </a:r>
            <a:r>
              <a:rPr lang="en-US" altLang="en-US" sz="2400" dirty="0" smtClean="0"/>
              <a:t> = register number for </a:t>
            </a:r>
            <a:r>
              <a:rPr lang="en-US" altLang="en-US" sz="2400" dirty="0" err="1" smtClean="0"/>
              <a:t>Rs</a:t>
            </a:r>
            <a:r>
              <a:rPr lang="en-US" altLang="en-US" sz="2400" dirty="0" smtClean="0"/>
              <a:t> sitting in ID/EX pipeline register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ALU operand register numbers in EX stage are given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ID/</a:t>
            </a:r>
            <a:r>
              <a:rPr lang="en-US" altLang="en-US" sz="2400" dirty="0" err="1" smtClean="0"/>
              <a:t>EX.RegisterRs</a:t>
            </a:r>
            <a:r>
              <a:rPr lang="en-US" altLang="en-US" sz="2400" dirty="0" smtClean="0"/>
              <a:t>, ID/</a:t>
            </a:r>
            <a:r>
              <a:rPr lang="en-US" altLang="en-US" sz="2400" dirty="0" err="1" smtClean="0"/>
              <a:t>EX.RegisterRt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Data hazards when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smtClean="0">
                <a:solidFill>
                  <a:schemeClr val="hlink"/>
                </a:solidFill>
              </a:rPr>
              <a:t>1a.</a:t>
            </a:r>
            <a:r>
              <a:rPr lang="en-US" altLang="en-US" sz="2400" dirty="0" smtClean="0"/>
              <a:t> EX/</a:t>
            </a:r>
            <a:r>
              <a:rPr lang="en-US" altLang="en-US" sz="2400" dirty="0" err="1" smtClean="0"/>
              <a:t>MEM.RegisterRd</a:t>
            </a:r>
            <a:r>
              <a:rPr lang="en-US" altLang="en-US" sz="2400" dirty="0" smtClean="0"/>
              <a:t> = ID/</a:t>
            </a:r>
            <a:r>
              <a:rPr lang="en-US" altLang="en-US" sz="2400" dirty="0" err="1" smtClean="0"/>
              <a:t>EX.RegisterRs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smtClean="0">
                <a:solidFill>
                  <a:schemeClr val="hlink"/>
                </a:solidFill>
              </a:rPr>
              <a:t>1b.</a:t>
            </a:r>
            <a:r>
              <a:rPr lang="en-US" altLang="en-US" sz="2400" dirty="0" smtClean="0"/>
              <a:t> EX/</a:t>
            </a:r>
            <a:r>
              <a:rPr lang="en-US" altLang="en-US" sz="2400" dirty="0" err="1" smtClean="0"/>
              <a:t>MEM.RegisterRd</a:t>
            </a:r>
            <a:r>
              <a:rPr lang="en-US" altLang="en-US" sz="2400" dirty="0" smtClean="0"/>
              <a:t> = ID/</a:t>
            </a:r>
            <a:r>
              <a:rPr lang="en-US" altLang="en-US" sz="2400" dirty="0" err="1" smtClean="0"/>
              <a:t>EX.RegisterRt</a:t>
            </a:r>
            <a:endParaRPr lang="en-US" altLang="en-US" sz="2400" dirty="0" smtClean="0"/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7723188" y="4111625"/>
            <a:ext cx="1241425" cy="835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en-US"/>
              <a:t>Fwd from</a:t>
            </a:r>
            <a:br>
              <a:rPr lang="en-US" altLang="en-US"/>
            </a:br>
            <a:r>
              <a:rPr lang="en-US" altLang="en-US"/>
              <a:t>EX/MEM</a:t>
            </a:r>
            <a:br>
              <a:rPr lang="en-US" altLang="en-US"/>
            </a:br>
            <a:r>
              <a:rPr lang="en-US" altLang="en-US"/>
              <a:t>pipeline reg</a:t>
            </a:r>
            <a:endParaRPr lang="en-AU" altLang="en-US"/>
          </a:p>
        </p:txBody>
      </p:sp>
      <p:sp>
        <p:nvSpPr>
          <p:cNvPr id="72710" name="AutoShape 5"/>
          <p:cNvSpPr>
            <a:spLocks/>
          </p:cNvSpPr>
          <p:nvPr/>
        </p:nvSpPr>
        <p:spPr bwMode="auto">
          <a:xfrm>
            <a:off x="7473950" y="4129088"/>
            <a:ext cx="166688" cy="849312"/>
          </a:xfrm>
          <a:prstGeom prst="rightBrace">
            <a:avLst>
              <a:gd name="adj1" fmla="val 42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20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4 — The Processor — </a:t>
            </a:r>
            <a:fld id="{B3172649-DAE5-43EB-BD98-1AD4FF10FFFB}" type="slidenum">
              <a:rPr lang="en-AU" altLang="en-US" smtClean="0"/>
              <a:pPr/>
              <a:t>4</a:t>
            </a:fld>
            <a:endParaRPr lang="en-AU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69" y="1124744"/>
            <a:ext cx="3520891" cy="2217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69321" y="4365104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Compact Representation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4213" y="446385"/>
            <a:ext cx="8259762" cy="461665"/>
          </a:xfrm>
        </p:spPr>
        <p:txBody>
          <a:bodyPr/>
          <a:lstStyle/>
          <a:p>
            <a:r>
              <a:rPr lang="en-US" sz="2400" dirty="0" smtClean="0"/>
              <a:t>Pipeline Diagrams-Multi Clock Cycle (with Stalls)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69" y="3676742"/>
            <a:ext cx="3520891" cy="17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66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4 — The Processor — </a:t>
            </a:r>
            <a:fld id="{D2384437-3047-4455-A22E-6FD06CB324FC}" type="slidenum">
              <a:rPr lang="en-AU" altLang="en-US" smtClean="0"/>
              <a:pPr/>
              <a:t>40</a:t>
            </a:fld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2113756"/>
            <a:ext cx="7334250" cy="36195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1043608" y="1556792"/>
            <a:ext cx="73448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3131840" y="1340768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4716016" y="1340768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6228184" y="1340768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7452320" y="1340768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8388424" y="1340768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1052120" y="1304764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306588" y="1556792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Instruction Fetch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132515" y="1567825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Instruction Decode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054590" y="1567825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Execute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424983" y="1567825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Memory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7411904" y="1556792"/>
            <a:ext cx="925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Write Back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156176" y="1268760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  <a:r>
              <a:rPr lang="en-US" sz="1200" dirty="0" smtClean="0"/>
              <a:t>nd $12, $2, $5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380312" y="1268760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</a:t>
            </a:r>
            <a:r>
              <a:rPr lang="en-US" sz="1200" dirty="0" smtClean="0">
                <a:solidFill>
                  <a:srgbClr val="FF0000"/>
                </a:solidFill>
              </a:rPr>
              <a:t>$2</a:t>
            </a:r>
            <a:r>
              <a:rPr lang="en-US" sz="1200" dirty="0" smtClean="0"/>
              <a:t>, $1, $3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880119" y="1268760"/>
            <a:ext cx="1132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 $13, $6, </a:t>
            </a:r>
            <a:r>
              <a:rPr lang="en-US" sz="1200" dirty="0" smtClean="0">
                <a:solidFill>
                  <a:srgbClr val="FF0000"/>
                </a:solidFill>
              </a:rPr>
              <a:t>$2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75856" y="1268760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</a:t>
            </a:r>
            <a:r>
              <a:rPr lang="en-US" sz="1200" dirty="0"/>
              <a:t>d</a:t>
            </a:r>
            <a:r>
              <a:rPr lang="en-US" sz="1200" dirty="0" smtClean="0"/>
              <a:t>d $14, $2, $2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314808" y="1268760"/>
            <a:ext cx="1284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sw</a:t>
            </a:r>
            <a:r>
              <a:rPr lang="en-US" sz="1200" dirty="0" smtClean="0"/>
              <a:t> $15, 100($2)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4139952" y="5574867"/>
            <a:ext cx="4608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dirty="0" smtClean="0"/>
              <a:t>ID/</a:t>
            </a:r>
            <a:r>
              <a:rPr lang="en-US" sz="1200" dirty="0" err="1" smtClean="0"/>
              <a:t>EX.RegisterRt</a:t>
            </a:r>
            <a:r>
              <a:rPr lang="en-US" sz="1200" dirty="0" smtClean="0"/>
              <a:t>                =              MEM/</a:t>
            </a:r>
            <a:r>
              <a:rPr lang="en-US" sz="1200" dirty="0" err="1" smtClean="0"/>
              <a:t>WB.RegisterRd</a:t>
            </a:r>
            <a:r>
              <a:rPr lang="en-US" sz="1200" dirty="0" smtClean="0"/>
              <a:t> = $2</a:t>
            </a:r>
            <a:endParaRPr lang="en-US" sz="1200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4880119" y="1484784"/>
            <a:ext cx="913776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7457656" y="1484784"/>
            <a:ext cx="383472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818" y="5921350"/>
            <a:ext cx="2888763" cy="36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9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dirty="0" smtClean="0"/>
              <a:t>Chapter 4 — The Processor — </a:t>
            </a:r>
            <a:fld id="{77F88EE9-78BD-4E32-B1D9-7EF947E01CB4}" type="slidenum">
              <a:rPr lang="en-AU" altLang="en-US" sz="1400" smtClean="0"/>
              <a:pPr/>
              <a:t>41</a:t>
            </a:fld>
            <a:endParaRPr lang="en-AU" altLang="en-US" sz="1400" dirty="0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Detecting the Need to Forward</a:t>
            </a:r>
            <a:endParaRPr lang="en-AU" altLang="en-US" sz="4000" smtClean="0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341438"/>
            <a:ext cx="7772400" cy="4791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Pass register numbers along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e.g., ID/</a:t>
            </a:r>
            <a:r>
              <a:rPr lang="en-US" altLang="en-US" sz="2400" dirty="0" err="1" smtClean="0"/>
              <a:t>EX.RegisterRs</a:t>
            </a:r>
            <a:r>
              <a:rPr lang="en-US" altLang="en-US" sz="2400" dirty="0" smtClean="0"/>
              <a:t> = register number for </a:t>
            </a:r>
            <a:r>
              <a:rPr lang="en-US" altLang="en-US" sz="2400" dirty="0" err="1" smtClean="0"/>
              <a:t>Rs</a:t>
            </a:r>
            <a:r>
              <a:rPr lang="en-US" altLang="en-US" sz="2400" dirty="0" smtClean="0"/>
              <a:t> sitting in ID/EX pipeline register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ALU operand register numbers in EX stage are given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ID/</a:t>
            </a:r>
            <a:r>
              <a:rPr lang="en-US" altLang="en-US" sz="2400" dirty="0" err="1" smtClean="0"/>
              <a:t>EX.RegisterRs</a:t>
            </a:r>
            <a:r>
              <a:rPr lang="en-US" altLang="en-US" sz="2400" dirty="0" smtClean="0"/>
              <a:t>, ID/</a:t>
            </a:r>
            <a:r>
              <a:rPr lang="en-US" altLang="en-US" sz="2400" dirty="0" err="1" smtClean="0"/>
              <a:t>EX.RegisterRt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Data hazards when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smtClean="0">
                <a:solidFill>
                  <a:schemeClr val="hlink"/>
                </a:solidFill>
              </a:rPr>
              <a:t>1a.</a:t>
            </a:r>
            <a:r>
              <a:rPr lang="en-US" altLang="en-US" sz="2400" dirty="0" smtClean="0"/>
              <a:t> EX/</a:t>
            </a:r>
            <a:r>
              <a:rPr lang="en-US" altLang="en-US" sz="2400" dirty="0" err="1" smtClean="0"/>
              <a:t>MEM.RegisterRd</a:t>
            </a:r>
            <a:r>
              <a:rPr lang="en-US" altLang="en-US" sz="2400" dirty="0" smtClean="0"/>
              <a:t> = ID/</a:t>
            </a:r>
            <a:r>
              <a:rPr lang="en-US" altLang="en-US" sz="2400" dirty="0" err="1" smtClean="0"/>
              <a:t>EX.RegisterRs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smtClean="0">
                <a:solidFill>
                  <a:schemeClr val="hlink"/>
                </a:solidFill>
              </a:rPr>
              <a:t>1b.</a:t>
            </a:r>
            <a:r>
              <a:rPr lang="en-US" altLang="en-US" sz="2400" dirty="0" smtClean="0"/>
              <a:t> EX/</a:t>
            </a:r>
            <a:r>
              <a:rPr lang="en-US" altLang="en-US" sz="2400" dirty="0" err="1" smtClean="0"/>
              <a:t>MEM.RegisterRd</a:t>
            </a:r>
            <a:r>
              <a:rPr lang="en-US" altLang="en-US" sz="2400" dirty="0" smtClean="0"/>
              <a:t> = ID/</a:t>
            </a:r>
            <a:r>
              <a:rPr lang="en-US" altLang="en-US" sz="2400" dirty="0" err="1" smtClean="0"/>
              <a:t>EX.RegisterRt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smtClean="0">
                <a:solidFill>
                  <a:schemeClr val="hlink"/>
                </a:solidFill>
              </a:rPr>
              <a:t>2a.</a:t>
            </a:r>
            <a:r>
              <a:rPr lang="en-US" altLang="en-US" sz="2400" dirty="0" smtClean="0"/>
              <a:t> MEM/</a:t>
            </a:r>
            <a:r>
              <a:rPr lang="en-US" altLang="en-US" sz="2400" dirty="0" err="1" smtClean="0"/>
              <a:t>WB.RegisterRd</a:t>
            </a:r>
            <a:r>
              <a:rPr lang="en-US" altLang="en-US" sz="2400" dirty="0" smtClean="0"/>
              <a:t> = ID/</a:t>
            </a:r>
            <a:r>
              <a:rPr lang="en-US" altLang="en-US" sz="2400" dirty="0" err="1" smtClean="0"/>
              <a:t>EX.RegisterRs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smtClean="0">
                <a:solidFill>
                  <a:schemeClr val="hlink"/>
                </a:solidFill>
              </a:rPr>
              <a:t>2b.</a:t>
            </a:r>
            <a:r>
              <a:rPr lang="en-US" altLang="en-US" sz="2400" dirty="0" smtClean="0"/>
              <a:t> MEM/</a:t>
            </a:r>
            <a:r>
              <a:rPr lang="en-US" altLang="en-US" sz="2400" dirty="0" err="1" smtClean="0"/>
              <a:t>WB.RegisterRd</a:t>
            </a:r>
            <a:r>
              <a:rPr lang="en-US" altLang="en-US" sz="2400" dirty="0" smtClean="0"/>
              <a:t> = ID/</a:t>
            </a:r>
            <a:r>
              <a:rPr lang="en-US" altLang="en-US" sz="2400" dirty="0" err="1" smtClean="0"/>
              <a:t>EX.RegisterRt</a:t>
            </a:r>
            <a:endParaRPr lang="en-AU" altLang="en-US" sz="2400" dirty="0" smtClean="0"/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7723188" y="4111625"/>
            <a:ext cx="1241425" cy="835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en-US"/>
              <a:t>Fwd from</a:t>
            </a:r>
            <a:br>
              <a:rPr lang="en-US" altLang="en-US"/>
            </a:br>
            <a:r>
              <a:rPr lang="en-US" altLang="en-US"/>
              <a:t>EX/MEM</a:t>
            </a:r>
            <a:br>
              <a:rPr lang="en-US" altLang="en-US"/>
            </a:br>
            <a:r>
              <a:rPr lang="en-US" altLang="en-US"/>
              <a:t>pipeline reg</a:t>
            </a:r>
            <a:endParaRPr lang="en-AU" altLang="en-US"/>
          </a:p>
        </p:txBody>
      </p:sp>
      <p:sp>
        <p:nvSpPr>
          <p:cNvPr id="72710" name="AutoShape 5"/>
          <p:cNvSpPr>
            <a:spLocks/>
          </p:cNvSpPr>
          <p:nvPr/>
        </p:nvSpPr>
        <p:spPr bwMode="auto">
          <a:xfrm>
            <a:off x="7473950" y="4129088"/>
            <a:ext cx="166688" cy="849312"/>
          </a:xfrm>
          <a:prstGeom prst="rightBrace">
            <a:avLst>
              <a:gd name="adj1" fmla="val 42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2711" name="AutoShape 6"/>
          <p:cNvSpPr>
            <a:spLocks/>
          </p:cNvSpPr>
          <p:nvPr/>
        </p:nvSpPr>
        <p:spPr bwMode="auto">
          <a:xfrm>
            <a:off x="7473950" y="5033963"/>
            <a:ext cx="166688" cy="849312"/>
          </a:xfrm>
          <a:prstGeom prst="rightBrace">
            <a:avLst>
              <a:gd name="adj1" fmla="val 42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2712" name="Text Box 7"/>
          <p:cNvSpPr txBox="1">
            <a:spLocks noChangeArrowheads="1"/>
          </p:cNvSpPr>
          <p:nvPr/>
        </p:nvSpPr>
        <p:spPr bwMode="auto">
          <a:xfrm>
            <a:off x="7723188" y="5105400"/>
            <a:ext cx="1241425" cy="835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en-US"/>
              <a:t>Fwd from</a:t>
            </a:r>
            <a:br>
              <a:rPr lang="en-US" altLang="en-US"/>
            </a:br>
            <a:r>
              <a:rPr lang="en-US" altLang="en-US"/>
              <a:t>MEM/WB</a:t>
            </a:r>
            <a:br>
              <a:rPr lang="en-US" altLang="en-US"/>
            </a:br>
            <a:r>
              <a:rPr lang="en-US" altLang="en-US"/>
              <a:t>pipeline reg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6934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3035DBAA-868B-4F1F-8780-DBB904478FC6}" type="slidenum">
              <a:rPr lang="en-AU" altLang="en-US" sz="1400" smtClean="0"/>
              <a:pPr/>
              <a:t>42</a:t>
            </a:fld>
            <a:endParaRPr lang="en-AU" altLang="en-US" sz="1400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Detecting the Need to Forward</a:t>
            </a:r>
            <a:endParaRPr lang="en-AU" altLang="en-US" sz="4000" smtClean="0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But only if forwarding instruction will write to a register!</a:t>
            </a:r>
          </a:p>
          <a:p>
            <a:pPr lvl="1" eaLnBrk="1" hangingPunct="1"/>
            <a:r>
              <a:rPr lang="en-US" altLang="en-US" smtClean="0"/>
              <a:t>EX/MEM.RegWrite, MEM/WB.RegWrite</a:t>
            </a:r>
          </a:p>
          <a:p>
            <a:pPr eaLnBrk="1" hangingPunct="1"/>
            <a:r>
              <a:rPr lang="en-US" altLang="en-US" smtClean="0"/>
              <a:t>And only if Rd for that instruction is not $zero</a:t>
            </a:r>
          </a:p>
          <a:p>
            <a:pPr lvl="1" eaLnBrk="1" hangingPunct="1"/>
            <a:r>
              <a:rPr lang="en-US" altLang="en-US" smtClean="0"/>
              <a:t>EX/MEM.RegisterRd ≠ 0,</a:t>
            </a:r>
            <a:br>
              <a:rPr lang="en-US" altLang="en-US" smtClean="0"/>
            </a:br>
            <a:r>
              <a:rPr lang="en-US" altLang="en-US" smtClean="0"/>
              <a:t>MEM/WB.RegisterRd ≠ 0</a:t>
            </a:r>
          </a:p>
        </p:txBody>
      </p:sp>
    </p:spTree>
    <p:extLst>
      <p:ext uri="{BB962C8B-B14F-4D97-AF65-F5344CB8AC3E}">
        <p14:creationId xmlns:p14="http://schemas.microsoft.com/office/powerpoint/2010/main" val="193007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15D436EB-10B2-40E4-A162-01F4BE786E0A}" type="slidenum">
              <a:rPr lang="en-AU" altLang="en-US" sz="1400" smtClean="0"/>
              <a:pPr/>
              <a:t>43</a:t>
            </a:fld>
            <a:endParaRPr lang="en-AU" altLang="en-US" sz="1400" smtClean="0"/>
          </a:p>
        </p:txBody>
      </p:sp>
      <p:pic>
        <p:nvPicPr>
          <p:cNvPr id="74755" name="Picture 6" descr="f04-54-P374493-bott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628775"/>
            <a:ext cx="6618287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Forwarding Paths</a:t>
            </a:r>
            <a:endParaRPr lang="en-AU" altLang="en-US" smtClean="0"/>
          </a:p>
        </p:txBody>
      </p:sp>
      <p:sp>
        <p:nvSpPr>
          <p:cNvPr id="2" name="TextBox 1"/>
          <p:cNvSpPr txBox="1"/>
          <p:nvPr/>
        </p:nvSpPr>
        <p:spPr>
          <a:xfrm>
            <a:off x="3510728" y="3494833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510729" y="2379111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0695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15D436EB-10B2-40E4-A162-01F4BE786E0A}" type="slidenum">
              <a:rPr lang="en-AU" altLang="en-US" sz="1400" smtClean="0"/>
              <a:pPr/>
              <a:t>44</a:t>
            </a:fld>
            <a:endParaRPr lang="en-AU" altLang="en-US" sz="1400" smtClean="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Forwarding Paths</a:t>
            </a:r>
            <a:endParaRPr lang="en-AU" altLang="en-US" smtClean="0"/>
          </a:p>
        </p:txBody>
      </p:sp>
      <p:sp>
        <p:nvSpPr>
          <p:cNvPr id="2" name="TextBox 1"/>
          <p:cNvSpPr txBox="1"/>
          <p:nvPr/>
        </p:nvSpPr>
        <p:spPr>
          <a:xfrm>
            <a:off x="3510728" y="3494833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10</a:t>
            </a:r>
            <a:endParaRPr lang="en-US" sz="1000" dirty="0"/>
          </a:p>
        </p:txBody>
      </p:sp>
      <p:grpSp>
        <p:nvGrpSpPr>
          <p:cNvPr id="3" name="Group 2"/>
          <p:cNvGrpSpPr/>
          <p:nvPr/>
        </p:nvGrpSpPr>
        <p:grpSpPr>
          <a:xfrm>
            <a:off x="3995936" y="3140968"/>
            <a:ext cx="4530328" cy="3041898"/>
            <a:chOff x="1331913" y="1628775"/>
            <a:chExt cx="6618287" cy="4410075"/>
          </a:xfrm>
        </p:grpSpPr>
        <p:pic>
          <p:nvPicPr>
            <p:cNvPr id="74755" name="Picture 6" descr="f04-54-P374493-botto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913" y="1628775"/>
              <a:ext cx="6618287" cy="4410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523553" y="2379111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10</a:t>
              </a:r>
              <a:endParaRPr lang="en-US" sz="800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200079"/>
            <a:ext cx="3804811" cy="236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9C476301-5B90-4E35-BFAA-BAFF1A356D61}" type="slidenum">
              <a:rPr lang="en-AU" altLang="en-US" sz="1400" smtClean="0"/>
              <a:pPr/>
              <a:t>45</a:t>
            </a:fld>
            <a:endParaRPr lang="en-AU" altLang="en-US" sz="1400" smtClean="0"/>
          </a:p>
        </p:txBody>
      </p:sp>
      <p:sp>
        <p:nvSpPr>
          <p:cNvPr id="413701" name="Rectangle 5"/>
          <p:cNvSpPr>
            <a:spLocks noChangeArrowheads="1"/>
          </p:cNvSpPr>
          <p:nvPr/>
        </p:nvSpPr>
        <p:spPr bwMode="auto">
          <a:xfrm>
            <a:off x="323850" y="1773238"/>
            <a:ext cx="360363" cy="1871662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78852" name="Picture 6" descr="f04-5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341438"/>
            <a:ext cx="8648700" cy="481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Datapath with Forwarding</a:t>
            </a:r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val="40845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DA3EDB68-8688-4DA8-8FBB-D56EEF0B33EB}" type="slidenum">
              <a:rPr lang="en-AU" altLang="en-US" sz="1400" smtClean="0"/>
              <a:pPr/>
              <a:t>46</a:t>
            </a:fld>
            <a:endParaRPr lang="en-AU" altLang="en-US" sz="1400" smtClean="0"/>
          </a:p>
        </p:txBody>
      </p:sp>
      <p:pic>
        <p:nvPicPr>
          <p:cNvPr id="79875" name="Picture 8" descr="f04-58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346200"/>
            <a:ext cx="683418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Load-Use Data Hazard</a:t>
            </a:r>
            <a:endParaRPr lang="en-AU" altLang="en-US" smtClean="0"/>
          </a:p>
        </p:txBody>
      </p:sp>
      <p:sp>
        <p:nvSpPr>
          <p:cNvPr id="79877" name="Oval 6"/>
          <p:cNvSpPr>
            <a:spLocks noChangeArrowheads="1"/>
          </p:cNvSpPr>
          <p:nvPr/>
        </p:nvSpPr>
        <p:spPr bwMode="auto">
          <a:xfrm rot="2714808">
            <a:off x="4352131" y="2715419"/>
            <a:ext cx="360363" cy="10699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9878" name="AutoShape 7"/>
          <p:cNvSpPr>
            <a:spLocks/>
          </p:cNvSpPr>
          <p:nvPr/>
        </p:nvSpPr>
        <p:spPr bwMode="auto">
          <a:xfrm>
            <a:off x="6953250" y="2593975"/>
            <a:ext cx="1579563" cy="690563"/>
          </a:xfrm>
          <a:prstGeom prst="borderCallout1">
            <a:avLst>
              <a:gd name="adj1" fmla="val 16551"/>
              <a:gd name="adj2" fmla="val -4824"/>
              <a:gd name="adj3" fmla="val 76324"/>
              <a:gd name="adj4" fmla="val -1016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800"/>
              <a:t>Need to stall for one cycle</a:t>
            </a:r>
          </a:p>
        </p:txBody>
      </p:sp>
    </p:spTree>
    <p:extLst>
      <p:ext uri="{BB962C8B-B14F-4D97-AF65-F5344CB8AC3E}">
        <p14:creationId xmlns:p14="http://schemas.microsoft.com/office/powerpoint/2010/main" val="173295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1115204"/>
            <a:ext cx="3858758" cy="2394995"/>
          </a:xfrm>
          <a:prstGeom prst="rect">
            <a:avLst/>
          </a:prstGeom>
        </p:spPr>
      </p:pic>
      <p:sp>
        <p:nvSpPr>
          <p:cNvPr id="7987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DA3EDB68-8688-4DA8-8FBB-D56EEF0B33EB}" type="slidenum">
              <a:rPr lang="en-AU" altLang="en-US" sz="1400" smtClean="0"/>
              <a:pPr/>
              <a:t>47</a:t>
            </a:fld>
            <a:endParaRPr lang="en-AU" altLang="en-US" sz="1400" smtClean="0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Load-Use Data Hazard</a:t>
            </a:r>
            <a:endParaRPr lang="en-AU" altLang="en-US" smtClean="0"/>
          </a:p>
        </p:txBody>
      </p:sp>
      <p:grpSp>
        <p:nvGrpSpPr>
          <p:cNvPr id="2" name="Group 1"/>
          <p:cNvGrpSpPr/>
          <p:nvPr/>
        </p:nvGrpSpPr>
        <p:grpSpPr>
          <a:xfrm>
            <a:off x="3923928" y="3068960"/>
            <a:ext cx="3953247" cy="3077840"/>
            <a:chOff x="1042988" y="1346200"/>
            <a:chExt cx="6834187" cy="4800600"/>
          </a:xfrm>
        </p:grpSpPr>
        <p:pic>
          <p:nvPicPr>
            <p:cNvPr id="79875" name="Picture 8" descr="f04-58-P37449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988" y="1346200"/>
              <a:ext cx="6834187" cy="480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877" name="Oval 6"/>
            <p:cNvSpPr>
              <a:spLocks noChangeArrowheads="1"/>
            </p:cNvSpPr>
            <p:nvPr/>
          </p:nvSpPr>
          <p:spPr bwMode="auto">
            <a:xfrm rot="2714808">
              <a:off x="4352131" y="2715419"/>
              <a:ext cx="360363" cy="106997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123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BC107C23-2438-45C3-81A1-DC98B9AF63B4}" type="slidenum">
              <a:rPr lang="en-AU" altLang="en-US" sz="1400" smtClean="0"/>
              <a:pPr/>
              <a:t>48</a:t>
            </a:fld>
            <a:endParaRPr lang="en-AU" altLang="en-US" sz="1400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Stall the Pipeline</a:t>
            </a:r>
            <a:endParaRPr lang="en-AU" altLang="en-US" smtClean="0"/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Force control values in ID/EX register</a:t>
            </a:r>
            <a:br>
              <a:rPr lang="en-US" altLang="en-US" smtClean="0"/>
            </a:br>
            <a:r>
              <a:rPr lang="en-US" altLang="en-US" smtClean="0"/>
              <a:t>to 0</a:t>
            </a:r>
          </a:p>
          <a:p>
            <a:pPr lvl="1" eaLnBrk="1" hangingPunct="1"/>
            <a:r>
              <a:rPr lang="en-US" altLang="en-US" smtClean="0"/>
              <a:t>EX, MEM and WB do </a:t>
            </a:r>
            <a:r>
              <a:rPr lang="en-US" altLang="en-US" smtClean="0">
                <a:latin typeface="Lucida Console" pitchFamily="49" charset="0"/>
              </a:rPr>
              <a:t>nop</a:t>
            </a:r>
            <a:r>
              <a:rPr lang="en-US" altLang="en-US" smtClean="0"/>
              <a:t> (no-operation)</a:t>
            </a:r>
            <a:endParaRPr lang="en-AU" altLang="en-US" smtClean="0"/>
          </a:p>
          <a:p>
            <a:pPr eaLnBrk="1" hangingPunct="1"/>
            <a:r>
              <a:rPr lang="en-US" altLang="en-US" smtClean="0"/>
              <a:t>Prevent update of PC and IF/ID register</a:t>
            </a:r>
          </a:p>
          <a:p>
            <a:pPr lvl="1" eaLnBrk="1" hangingPunct="1"/>
            <a:r>
              <a:rPr lang="en-US" altLang="en-US" smtClean="0"/>
              <a:t>Using instruction is decoded again</a:t>
            </a:r>
          </a:p>
          <a:p>
            <a:pPr lvl="1" eaLnBrk="1" hangingPunct="1"/>
            <a:r>
              <a:rPr lang="en-US" altLang="en-US" smtClean="0"/>
              <a:t>Following instruction is fetched again</a:t>
            </a:r>
          </a:p>
          <a:p>
            <a:pPr lvl="1" eaLnBrk="1" hangingPunct="1"/>
            <a:r>
              <a:rPr lang="en-US" altLang="en-US" smtClean="0"/>
              <a:t>1-cycle stall allows MEM to read data for </a:t>
            </a:r>
            <a:r>
              <a:rPr lang="en-US" altLang="en-US" smtClean="0">
                <a:latin typeface="Lucida Console" pitchFamily="49" charset="0"/>
              </a:rPr>
              <a:t>lw</a:t>
            </a:r>
          </a:p>
          <a:p>
            <a:pPr lvl="2" eaLnBrk="1" hangingPunct="1"/>
            <a:r>
              <a:rPr lang="en-US" altLang="en-US" smtClean="0"/>
              <a:t>Can subsequently forward to EX stage</a:t>
            </a:r>
          </a:p>
        </p:txBody>
      </p:sp>
    </p:spTree>
    <p:extLst>
      <p:ext uri="{BB962C8B-B14F-4D97-AF65-F5344CB8AC3E}">
        <p14:creationId xmlns:p14="http://schemas.microsoft.com/office/powerpoint/2010/main" val="801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4 — The Processor — </a:t>
            </a:r>
            <a:fld id="{D2384437-3047-4455-A22E-6FD06CB324FC}" type="slidenum">
              <a:rPr lang="en-AU" altLang="en-US" smtClean="0"/>
              <a:pPr/>
              <a:t>49</a:t>
            </a:fld>
            <a:endParaRPr lang="en-AU" altLang="en-US"/>
          </a:p>
        </p:txBody>
      </p:sp>
      <p:pic>
        <p:nvPicPr>
          <p:cNvPr id="3" name="Picture 6" descr="f04-56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77" y="2090488"/>
            <a:ext cx="7065325" cy="39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 bwMode="auto">
          <a:xfrm>
            <a:off x="1259632" y="1340768"/>
            <a:ext cx="73448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/>
          <p:nvPr/>
        </p:nvCxnSpPr>
        <p:spPr bwMode="auto">
          <a:xfrm>
            <a:off x="2771800" y="1124744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4572000" y="1124744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6444208" y="1124744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7668344" y="1124744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8604448" y="1124744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1268144" y="1088740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1331640" y="1340768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Instruction Fetch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843808" y="1351801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Instruction Decode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270614" y="1351801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Execute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641007" y="1351801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Memory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627928" y="1340768"/>
            <a:ext cx="925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Write Back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713410" y="104267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</a:t>
            </a:r>
            <a:r>
              <a:rPr lang="en-US" sz="1200" dirty="0" err="1" smtClean="0"/>
              <a:t>w</a:t>
            </a:r>
            <a:r>
              <a:rPr lang="en-US" sz="1200" dirty="0" smtClean="0"/>
              <a:t>  $2, 20($1)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826975" y="1052736"/>
            <a:ext cx="1165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and $4, $2, $5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433429" y="1052736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 $8, $2, $5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8086" y="404664"/>
            <a:ext cx="767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Cycle 3- </a:t>
            </a:r>
            <a:r>
              <a:rPr lang="en-US" sz="2400" dirty="0"/>
              <a:t>Data hazard detected between “</a:t>
            </a:r>
            <a:r>
              <a:rPr lang="en-US" sz="2400" dirty="0" err="1"/>
              <a:t>lw</a:t>
            </a:r>
            <a:r>
              <a:rPr lang="en-US" sz="2400" dirty="0"/>
              <a:t>” and “and”</a:t>
            </a:r>
          </a:p>
        </p:txBody>
      </p:sp>
    </p:spTree>
    <p:extLst>
      <p:ext uri="{BB962C8B-B14F-4D97-AF65-F5344CB8AC3E}">
        <p14:creationId xmlns:p14="http://schemas.microsoft.com/office/powerpoint/2010/main" val="329161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23275"/>
            <a:ext cx="8259762" cy="584775"/>
          </a:xfrm>
        </p:spPr>
        <p:txBody>
          <a:bodyPr/>
          <a:lstStyle/>
          <a:p>
            <a:r>
              <a:rPr lang="en-US" sz="3200" dirty="0" smtClean="0"/>
              <a:t>Pipeline Diagrams-Multi Clock Cycle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4 — The Processor — </a:t>
            </a:r>
            <a:fld id="{B3172649-DAE5-43EB-BD98-1AD4FF10FFFB}" type="slidenum">
              <a:rPr lang="en-AU" altLang="en-US" smtClean="0"/>
              <a:pPr/>
              <a:t>5</a:t>
            </a:fld>
            <a:endParaRPr lang="en-AU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69" y="1124744"/>
            <a:ext cx="3520891" cy="2217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4769837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Compact Representation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69" y="3947767"/>
            <a:ext cx="3520891" cy="17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4 — The Processor — </a:t>
            </a:r>
            <a:fld id="{D2384437-3047-4455-A22E-6FD06CB324FC}" type="slidenum">
              <a:rPr lang="en-AU" altLang="en-US" smtClean="0"/>
              <a:pPr/>
              <a:t>50</a:t>
            </a:fld>
            <a:endParaRPr lang="en-AU" altLang="en-US"/>
          </a:p>
        </p:txBody>
      </p:sp>
      <p:pic>
        <p:nvPicPr>
          <p:cNvPr id="3" name="Picture 6" descr="f04-56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77" y="2090488"/>
            <a:ext cx="7065325" cy="39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 bwMode="auto">
          <a:xfrm>
            <a:off x="1259632" y="1340768"/>
            <a:ext cx="73448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/>
          <p:nvPr/>
        </p:nvCxnSpPr>
        <p:spPr bwMode="auto">
          <a:xfrm>
            <a:off x="2771800" y="1124744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4572000" y="1124744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6444208" y="1124744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7668344" y="1124744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8604448" y="1124744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1268144" y="1088740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1331640" y="1340768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Instruction Fetch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843808" y="1351801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Instruction Decode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270614" y="1351801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Execute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641007" y="1351801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Memory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627928" y="1340768"/>
            <a:ext cx="925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Write Back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402684" y="1052736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NOP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826975" y="1052736"/>
            <a:ext cx="1165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and $4, $2, $5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33429" y="1052736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or $8, $2, $5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8086" y="404664"/>
            <a:ext cx="767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Cycle 4- Bubble and Freeze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endCxn id="18" idx="0"/>
          </p:cNvCxnSpPr>
          <p:nvPr/>
        </p:nvCxnSpPr>
        <p:spPr bwMode="auto">
          <a:xfrm flipH="1">
            <a:off x="3409828" y="260648"/>
            <a:ext cx="802132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3972181" y="43753"/>
            <a:ext cx="2037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continue to stay in ID stage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 flipH="1">
            <a:off x="1723597" y="285619"/>
            <a:ext cx="802132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1466670" y="31986"/>
            <a:ext cx="21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 instruction is fetched again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553936" y="106928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</a:t>
            </a:r>
            <a:r>
              <a:rPr lang="en-US" sz="1200" dirty="0" err="1" smtClean="0"/>
              <a:t>w</a:t>
            </a:r>
            <a:r>
              <a:rPr lang="en-US" sz="1200" dirty="0" smtClean="0"/>
              <a:t>  $2, 20($1)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6163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05C14FB9-ED58-471E-97E6-8E669B49A008}" type="slidenum">
              <a:rPr lang="en-AU" altLang="en-US" sz="1400" smtClean="0"/>
              <a:pPr/>
              <a:t>51</a:t>
            </a:fld>
            <a:endParaRPr lang="en-AU" altLang="en-US" sz="1400" smtClean="0"/>
          </a:p>
        </p:txBody>
      </p:sp>
      <p:pic>
        <p:nvPicPr>
          <p:cNvPr id="82947" name="Picture 7" descr="f04-5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66838"/>
            <a:ext cx="7524750" cy="483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Stall/Bubble in the Pipeline</a:t>
            </a:r>
            <a:endParaRPr lang="en-AU" altLang="en-US" smtClean="0"/>
          </a:p>
        </p:txBody>
      </p:sp>
      <p:sp>
        <p:nvSpPr>
          <p:cNvPr id="82949" name="AutoShape 6"/>
          <p:cNvSpPr>
            <a:spLocks/>
          </p:cNvSpPr>
          <p:nvPr/>
        </p:nvSpPr>
        <p:spPr bwMode="auto">
          <a:xfrm>
            <a:off x="7235825" y="3068638"/>
            <a:ext cx="1579563" cy="690562"/>
          </a:xfrm>
          <a:prstGeom prst="borderCallout1">
            <a:avLst>
              <a:gd name="adj1" fmla="val 16551"/>
              <a:gd name="adj2" fmla="val -4824"/>
              <a:gd name="adj3" fmla="val 73792"/>
              <a:gd name="adj4" fmla="val -63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800"/>
              <a:t>Stall inserted here</a:t>
            </a:r>
          </a:p>
        </p:txBody>
      </p:sp>
    </p:spTree>
    <p:extLst>
      <p:ext uri="{BB962C8B-B14F-4D97-AF65-F5344CB8AC3E}">
        <p14:creationId xmlns:p14="http://schemas.microsoft.com/office/powerpoint/2010/main" val="145344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3829D704-C148-4E80-BA45-72267A3361AF}" type="slidenum">
              <a:rPr lang="en-AU" altLang="en-US" sz="1400" smtClean="0"/>
              <a:pPr/>
              <a:t>52</a:t>
            </a:fld>
            <a:endParaRPr lang="en-AU" altLang="en-US" sz="1400" smtClean="0"/>
          </a:p>
        </p:txBody>
      </p:sp>
      <p:pic>
        <p:nvPicPr>
          <p:cNvPr id="83971" name="Picture 7" descr="f04-59-P374493-what-really-happe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79538"/>
            <a:ext cx="759777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Stall/Bubble in the Pipeline</a:t>
            </a:r>
            <a:endParaRPr lang="en-AU" altLang="en-US" smtClean="0"/>
          </a:p>
        </p:txBody>
      </p:sp>
      <p:sp>
        <p:nvSpPr>
          <p:cNvPr id="83973" name="AutoShape 6"/>
          <p:cNvSpPr>
            <a:spLocks/>
          </p:cNvSpPr>
          <p:nvPr/>
        </p:nvSpPr>
        <p:spPr bwMode="auto">
          <a:xfrm>
            <a:off x="2051050" y="5949950"/>
            <a:ext cx="1579563" cy="690563"/>
          </a:xfrm>
          <a:prstGeom prst="borderCallout1">
            <a:avLst>
              <a:gd name="adj1" fmla="val 16551"/>
              <a:gd name="adj2" fmla="val 104824"/>
              <a:gd name="adj3" fmla="val -80000"/>
              <a:gd name="adj4" fmla="val 1110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800"/>
              <a:t>Or, more accurately…</a:t>
            </a:r>
          </a:p>
        </p:txBody>
      </p:sp>
    </p:spTree>
    <p:extLst>
      <p:ext uri="{BB962C8B-B14F-4D97-AF65-F5344CB8AC3E}">
        <p14:creationId xmlns:p14="http://schemas.microsoft.com/office/powerpoint/2010/main" val="24088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dirty="0" smtClean="0"/>
              <a:t>Chapter 4 — The Processor — </a:t>
            </a:r>
            <a:fld id="{D1D60985-9A87-42FD-8066-18F10F117B87}" type="slidenum">
              <a:rPr lang="en-AU" altLang="en-US" sz="1400" smtClean="0"/>
              <a:pPr/>
              <a:t>53</a:t>
            </a:fld>
            <a:endParaRPr lang="en-AU" altLang="en-US" sz="1400" dirty="0" smtClean="0"/>
          </a:p>
        </p:txBody>
      </p:sp>
      <p:pic>
        <p:nvPicPr>
          <p:cNvPr id="84995" name="Picture 5" descr="f04-6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1273175"/>
            <a:ext cx="8201025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Datapath with Hazard Detection</a:t>
            </a:r>
            <a:endParaRPr lang="en-AU" altLang="en-US" sz="4000" smtClean="0"/>
          </a:p>
        </p:txBody>
      </p:sp>
      <p:sp>
        <p:nvSpPr>
          <p:cNvPr id="2" name="TextBox 1"/>
          <p:cNvSpPr txBox="1"/>
          <p:nvPr/>
        </p:nvSpPr>
        <p:spPr>
          <a:xfrm>
            <a:off x="-36512" y="5013176"/>
            <a:ext cx="2079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PCWrite</a:t>
            </a:r>
            <a:r>
              <a:rPr lang="en-US" sz="1200" dirty="0" smtClean="0"/>
              <a:t> Disabled ensures</a:t>
            </a:r>
          </a:p>
          <a:p>
            <a:pPr algn="l"/>
            <a:r>
              <a:rPr lang="en-US" sz="1200" dirty="0" smtClean="0"/>
              <a:t>same </a:t>
            </a:r>
            <a:r>
              <a:rPr lang="en-US" sz="1200" dirty="0" err="1" smtClean="0"/>
              <a:t>instr</a:t>
            </a:r>
            <a:r>
              <a:rPr lang="en-US" sz="1200" dirty="0" smtClean="0"/>
              <a:t> (or $8,$2,$5) is</a:t>
            </a:r>
          </a:p>
          <a:p>
            <a:pPr algn="l"/>
            <a:r>
              <a:rPr lang="en-US" sz="1200" dirty="0" smtClean="0"/>
              <a:t>fetched again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 smtClean="0"/>
              <a:t>IF/</a:t>
            </a:r>
            <a:r>
              <a:rPr lang="en-US" sz="1200" dirty="0" err="1" smtClean="0"/>
              <a:t>IDWrite</a:t>
            </a:r>
            <a:r>
              <a:rPr lang="en-US" sz="1200" dirty="0" smtClean="0"/>
              <a:t> disabled ensures</a:t>
            </a:r>
          </a:p>
          <a:p>
            <a:pPr algn="l"/>
            <a:r>
              <a:rPr lang="en-US" sz="1200" dirty="0" err="1" smtClean="0"/>
              <a:t>instr</a:t>
            </a:r>
            <a:r>
              <a:rPr lang="en-US" sz="1200" dirty="0" smtClean="0"/>
              <a:t> (add $4,$2,$5) stays in</a:t>
            </a:r>
          </a:p>
          <a:p>
            <a:pPr algn="l"/>
            <a:r>
              <a:rPr lang="en-US" sz="1200" dirty="0" smtClean="0"/>
              <a:t>ID stage</a:t>
            </a:r>
          </a:p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73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AU" altLang="en-US" sz="1400" smtClean="0"/>
              <a:t>Chapter 4 — The Processor — </a:t>
            </a:r>
            <a:fld id="{831334DE-8989-4B52-9890-34C7B1B10F6B}" type="slidenum">
              <a:rPr lang="en-AU" altLang="en-US" sz="1400" smtClean="0"/>
              <a:pPr/>
              <a:t>54</a:t>
            </a:fld>
            <a:endParaRPr lang="en-AU" altLang="en-US" sz="1400" smtClean="0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Stalls and Performance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70875" cy="4392613"/>
          </a:xfrm>
        </p:spPr>
        <p:txBody>
          <a:bodyPr/>
          <a:lstStyle/>
          <a:p>
            <a:pPr eaLnBrk="1" hangingPunct="1"/>
            <a:r>
              <a:rPr lang="en-AU" altLang="en-US" smtClean="0"/>
              <a:t>Stalls reduce performance</a:t>
            </a:r>
          </a:p>
          <a:p>
            <a:pPr lvl="1" eaLnBrk="1" hangingPunct="1"/>
            <a:r>
              <a:rPr lang="en-AU" altLang="en-US" smtClean="0"/>
              <a:t>But are required to get correct results</a:t>
            </a:r>
          </a:p>
          <a:p>
            <a:pPr eaLnBrk="1" hangingPunct="1"/>
            <a:r>
              <a:rPr lang="en-AU" altLang="en-US" smtClean="0"/>
              <a:t>Compiler can arrange code to avoid hazards and stalls</a:t>
            </a:r>
          </a:p>
          <a:p>
            <a:pPr lvl="1" eaLnBrk="1" hangingPunct="1"/>
            <a:r>
              <a:rPr lang="en-AU" altLang="en-US" smtClean="0"/>
              <a:t>Requires knowledge of the pipeline structure</a:t>
            </a: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altLang="en-US" sz="2400" b="1">
                <a:solidFill>
                  <a:schemeClr val="folHlink"/>
                </a:solidFill>
                <a:latin typeface="Arial Black" pitchFamily="34" charset="0"/>
              </a:rPr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24184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3816424" cy="21880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23275"/>
            <a:ext cx="8259762" cy="584775"/>
          </a:xfrm>
        </p:spPr>
        <p:txBody>
          <a:bodyPr/>
          <a:lstStyle/>
          <a:p>
            <a:r>
              <a:rPr lang="en-US" sz="3200" dirty="0" smtClean="0"/>
              <a:t>Pipeline Diagrams-Single Clock Cycle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4 — The Processor — </a:t>
            </a:r>
            <a:fld id="{B3172649-DAE5-43EB-BD98-1AD4FF10FFFB}" type="slidenum">
              <a:rPr lang="en-AU" altLang="en-US" smtClean="0"/>
              <a:pPr/>
              <a:t>6</a:t>
            </a:fld>
            <a:endParaRPr lang="en-AU" alt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2327176" y="1700808"/>
            <a:ext cx="228600" cy="1584176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Line Callout 2 (Accent Bar) 5"/>
          <p:cNvSpPr/>
          <p:nvPr/>
        </p:nvSpPr>
        <p:spPr bwMode="auto">
          <a:xfrm>
            <a:off x="4135041" y="1628800"/>
            <a:ext cx="2592288" cy="46805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354"/>
              <a:gd name="adj6" fmla="val -6021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Resources being used in Cycle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4 by different instructions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3662994"/>
            <a:ext cx="6129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/>
              <a:t>Take a snapshot of resources being used in a cycle by different instructions: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509120"/>
            <a:ext cx="4752528" cy="86409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 bwMode="auto">
          <a:xfrm>
            <a:off x="1403648" y="4509120"/>
            <a:ext cx="0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2483768" y="4509120"/>
            <a:ext cx="0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3419872" y="4509120"/>
            <a:ext cx="0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>
            <a:off x="4499992" y="4509120"/>
            <a:ext cx="0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51630" y="4241359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Lw</a:t>
            </a:r>
            <a:r>
              <a:rPr lang="en-US" sz="1100" dirty="0" smtClean="0"/>
              <a:t> $4, </a:t>
            </a:r>
            <a:r>
              <a:rPr lang="en-US" sz="1100" dirty="0"/>
              <a:t>4</a:t>
            </a:r>
            <a:r>
              <a:rPr lang="en-US" sz="1100" dirty="0" smtClean="0"/>
              <a:t>00($0)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431750" y="4241359"/>
            <a:ext cx="11240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Lw</a:t>
            </a:r>
            <a:r>
              <a:rPr lang="en-US" sz="1100" dirty="0" smtClean="0"/>
              <a:t> $3, </a:t>
            </a:r>
            <a:r>
              <a:rPr lang="en-US" sz="1100" dirty="0"/>
              <a:t>3</a:t>
            </a:r>
            <a:r>
              <a:rPr lang="en-US" sz="1100" dirty="0" smtClean="0"/>
              <a:t>00($0)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2439862" y="4241359"/>
            <a:ext cx="11240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Lw</a:t>
            </a:r>
            <a:r>
              <a:rPr lang="en-US" sz="1100" dirty="0" smtClean="0"/>
              <a:t> $2, </a:t>
            </a:r>
            <a:r>
              <a:rPr lang="en-US" sz="1100" dirty="0"/>
              <a:t>2</a:t>
            </a:r>
            <a:r>
              <a:rPr lang="en-US" sz="1100" dirty="0" smtClean="0"/>
              <a:t>00($0)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447974" y="4241359"/>
            <a:ext cx="11240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Lw</a:t>
            </a:r>
            <a:r>
              <a:rPr lang="en-US" sz="1100" dirty="0" smtClean="0"/>
              <a:t> $1, </a:t>
            </a:r>
            <a:r>
              <a:rPr lang="en-US" sz="1100" dirty="0"/>
              <a:t>1</a:t>
            </a:r>
            <a:r>
              <a:rPr lang="en-US" sz="1100" dirty="0" smtClean="0"/>
              <a:t>00($0)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1117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4 — The Processor — </a:t>
            </a:r>
            <a:fld id="{B3172649-DAE5-43EB-BD98-1AD4FF10FFFB}" type="slidenum">
              <a:rPr lang="en-AU" altLang="en-US" smtClean="0"/>
              <a:pPr/>
              <a:t>7</a:t>
            </a:fld>
            <a:endParaRPr lang="en-AU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69" y="1124744"/>
            <a:ext cx="3520891" cy="2217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4213" y="446385"/>
            <a:ext cx="8259762" cy="461665"/>
          </a:xfrm>
        </p:spPr>
        <p:txBody>
          <a:bodyPr/>
          <a:lstStyle/>
          <a:p>
            <a:r>
              <a:rPr lang="en-US" sz="2400" dirty="0" smtClean="0"/>
              <a:t>Pipeline Diagrams-Single Clock Cycle (with Stalls)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443931"/>
            <a:ext cx="5712244" cy="83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4 — The Processor — </a:t>
            </a:r>
            <a:fld id="{B3172649-DAE5-43EB-BD98-1AD4FF10FFFB}" type="slidenum">
              <a:rPr lang="en-AU" altLang="en-US" smtClean="0"/>
              <a:pPr/>
              <a:t>8</a:t>
            </a:fld>
            <a:endParaRPr lang="en-AU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69" y="1124744"/>
            <a:ext cx="3520891" cy="2217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4213" y="446385"/>
            <a:ext cx="8259762" cy="461665"/>
          </a:xfrm>
        </p:spPr>
        <p:txBody>
          <a:bodyPr/>
          <a:lstStyle/>
          <a:p>
            <a:r>
              <a:rPr lang="en-US" sz="2400" dirty="0" smtClean="0"/>
              <a:t>Pipeline Diagrams-Single Clock Cycle (with Stalls)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844824"/>
            <a:ext cx="3864234" cy="5654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69" y="3676742"/>
            <a:ext cx="3520891" cy="17526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98" y="4087651"/>
            <a:ext cx="3864234" cy="56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smtClean="0"/>
              <a:t>Chapter 4 — The Processor — </a:t>
            </a:r>
            <a:fld id="{B3172649-DAE5-43EB-BD98-1AD4FF10FFFB}" type="slidenum">
              <a:rPr lang="en-AU" altLang="en-US" smtClean="0"/>
              <a:pPr/>
              <a:t>9</a:t>
            </a:fld>
            <a:endParaRPr lang="en-AU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69" y="1124744"/>
            <a:ext cx="3520891" cy="2217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4213" y="446385"/>
            <a:ext cx="8259762" cy="461665"/>
          </a:xfrm>
        </p:spPr>
        <p:txBody>
          <a:bodyPr/>
          <a:lstStyle/>
          <a:p>
            <a:r>
              <a:rPr lang="en-US" sz="2400" dirty="0" smtClean="0"/>
              <a:t>Pipeline Diagrams-Single Clock Cycle (with Stalls)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844824"/>
            <a:ext cx="3864234" cy="5654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69" y="3947767"/>
            <a:ext cx="3520891" cy="17526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098" y="4879491"/>
            <a:ext cx="3866144" cy="5657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579" y="3936079"/>
            <a:ext cx="3889663" cy="57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9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9939</TotalTime>
  <Words>1646</Words>
  <Application>Microsoft Office PowerPoint</Application>
  <PresentationFormat>On-screen Show (4:3)</PresentationFormat>
  <Paragraphs>415</Paragraphs>
  <Slides>54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Arial Black</vt:lpstr>
      <vt:lpstr>Lucida Console</vt:lpstr>
      <vt:lpstr>Times New Roman</vt:lpstr>
      <vt:lpstr>Wingdings</vt:lpstr>
      <vt:lpstr>cod4e</vt:lpstr>
      <vt:lpstr>Worksheet</vt:lpstr>
      <vt:lpstr>Chapter 4</vt:lpstr>
      <vt:lpstr>Pipeline Diagrams-Multi Clock Cycle</vt:lpstr>
      <vt:lpstr>Pipeline Diagrams-Multi Clock Cycle (with Stalls)</vt:lpstr>
      <vt:lpstr>Pipeline Diagrams-Multi Clock Cycle (with Stalls)</vt:lpstr>
      <vt:lpstr>Pipeline Diagrams-Multi Clock Cycle</vt:lpstr>
      <vt:lpstr>Pipeline Diagrams-Single Clock Cycle</vt:lpstr>
      <vt:lpstr>Pipeline Diagrams-Single Clock Cycle (with Stalls)</vt:lpstr>
      <vt:lpstr>Pipeline Diagrams-Single Clock Cycle (with Stalls)</vt:lpstr>
      <vt:lpstr>Pipeline Diagrams-Single Clock Cycle (with Stalls)</vt:lpstr>
      <vt:lpstr>MIPS Pipelined Datapath</vt:lpstr>
      <vt:lpstr>Pipeline registers</vt:lpstr>
      <vt:lpstr>Pipeline Operation</vt:lpstr>
      <vt:lpstr>IF for Load, Store, …</vt:lpstr>
      <vt:lpstr>ID for Load, Store, …</vt:lpstr>
      <vt:lpstr>EX for Load</vt:lpstr>
      <vt:lpstr>MEM for Load</vt:lpstr>
      <vt:lpstr>WB for Load</vt:lpstr>
      <vt:lpstr>Corrected Datapath for Load</vt:lpstr>
      <vt:lpstr>EX for Store</vt:lpstr>
      <vt:lpstr>MEM for Store</vt:lpstr>
      <vt:lpstr>WB for Store</vt:lpstr>
      <vt:lpstr>Multi-Cycle Pipeline Diagram</vt:lpstr>
      <vt:lpstr>Single-Cycle Pipeline Diagram</vt:lpstr>
      <vt:lpstr>Pipelined Control (Simplified)</vt:lpstr>
      <vt:lpstr>Pipelined Control</vt:lpstr>
      <vt:lpstr>Pipelined Control</vt:lpstr>
      <vt:lpstr>Pipelined Control</vt:lpstr>
      <vt:lpstr>Pipelined Control</vt:lpstr>
      <vt:lpstr>Pipelined Control</vt:lpstr>
      <vt:lpstr>Pipelined Control</vt:lpstr>
      <vt:lpstr>Pipelined Control</vt:lpstr>
      <vt:lpstr>Pipelined Control</vt:lpstr>
      <vt:lpstr>Pipelined Control</vt:lpstr>
      <vt:lpstr>Data Hazards in ALU Instructions</vt:lpstr>
      <vt:lpstr>Dependencies &amp; Forwarding</vt:lpstr>
      <vt:lpstr>Detecting the Need to Forward</vt:lpstr>
      <vt:lpstr>PowerPoint Presentation</vt:lpstr>
      <vt:lpstr>PowerPoint Presentation</vt:lpstr>
      <vt:lpstr>Detecting the Need to Forward</vt:lpstr>
      <vt:lpstr>PowerPoint Presentation</vt:lpstr>
      <vt:lpstr>Detecting the Need to Forward</vt:lpstr>
      <vt:lpstr>Detecting the Need to Forward</vt:lpstr>
      <vt:lpstr>Forwarding Paths</vt:lpstr>
      <vt:lpstr>Forwarding Paths</vt:lpstr>
      <vt:lpstr>Datapath with Forwarding</vt:lpstr>
      <vt:lpstr>Load-Use Data Hazard</vt:lpstr>
      <vt:lpstr>Load-Use Data Hazard</vt:lpstr>
      <vt:lpstr>How to Stall the Pipeline</vt:lpstr>
      <vt:lpstr>PowerPoint Presentation</vt:lpstr>
      <vt:lpstr>PowerPoint Presentation</vt:lpstr>
      <vt:lpstr>Stall/Bubble in the Pipeline</vt:lpstr>
      <vt:lpstr>Stall/Bubble in the Pipeline</vt:lpstr>
      <vt:lpstr>Datapath with Hazard Detection</vt:lpstr>
      <vt:lpstr>Stalls and Performance</vt:lpstr>
    </vt:vector>
  </TitlesOfParts>
  <Company>Ashenden Designs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...</dc:title>
  <dc:creator>Peter Ashenden</dc:creator>
  <cp:lastModifiedBy>Mohammad Zubair</cp:lastModifiedBy>
  <cp:revision>141</cp:revision>
  <dcterms:created xsi:type="dcterms:W3CDTF">2008-08-18T10:44:28Z</dcterms:created>
  <dcterms:modified xsi:type="dcterms:W3CDTF">2017-10-23T09:58:43Z</dcterms:modified>
</cp:coreProperties>
</file>