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67"/>
  </p:notesMasterIdLst>
  <p:handoutMasterIdLst>
    <p:handoutMasterId r:id="rId68"/>
  </p:handoutMasterIdLst>
  <p:sldIdLst>
    <p:sldId id="270" r:id="rId2"/>
    <p:sldId id="272" r:id="rId3"/>
    <p:sldId id="273" r:id="rId4"/>
    <p:sldId id="401" r:id="rId5"/>
    <p:sldId id="402" r:id="rId6"/>
    <p:sldId id="403" r:id="rId7"/>
    <p:sldId id="404" r:id="rId8"/>
    <p:sldId id="274" r:id="rId9"/>
    <p:sldId id="271" r:id="rId10"/>
    <p:sldId id="365" r:id="rId11"/>
    <p:sldId id="374" r:id="rId12"/>
    <p:sldId id="375" r:id="rId13"/>
    <p:sldId id="376" r:id="rId14"/>
    <p:sldId id="377" r:id="rId15"/>
    <p:sldId id="275" r:id="rId16"/>
    <p:sldId id="366" r:id="rId17"/>
    <p:sldId id="380" r:id="rId18"/>
    <p:sldId id="381" r:id="rId19"/>
    <p:sldId id="382" r:id="rId20"/>
    <p:sldId id="378" r:id="rId21"/>
    <p:sldId id="383" r:id="rId22"/>
    <p:sldId id="385" r:id="rId23"/>
    <p:sldId id="386" r:id="rId24"/>
    <p:sldId id="387" r:id="rId25"/>
    <p:sldId id="388" r:id="rId26"/>
    <p:sldId id="389" r:id="rId27"/>
    <p:sldId id="390" r:id="rId28"/>
    <p:sldId id="391" r:id="rId29"/>
    <p:sldId id="392" r:id="rId30"/>
    <p:sldId id="393" r:id="rId31"/>
    <p:sldId id="394" r:id="rId32"/>
    <p:sldId id="396" r:id="rId33"/>
    <p:sldId id="407" r:id="rId34"/>
    <p:sldId id="405" r:id="rId35"/>
    <p:sldId id="408" r:id="rId36"/>
    <p:sldId id="409" r:id="rId37"/>
    <p:sldId id="277" r:id="rId38"/>
    <p:sldId id="397" r:id="rId39"/>
    <p:sldId id="278" r:id="rId40"/>
    <p:sldId id="279" r:id="rId41"/>
    <p:sldId id="280" r:id="rId42"/>
    <p:sldId id="281" r:id="rId43"/>
    <p:sldId id="282" r:id="rId44"/>
    <p:sldId id="284" r:id="rId45"/>
    <p:sldId id="285" r:id="rId46"/>
    <p:sldId id="384" r:id="rId47"/>
    <p:sldId id="367" r:id="rId48"/>
    <p:sldId id="410" r:id="rId49"/>
    <p:sldId id="368" r:id="rId50"/>
    <p:sldId id="369" r:id="rId51"/>
    <p:sldId id="412" r:id="rId52"/>
    <p:sldId id="417" r:id="rId53"/>
    <p:sldId id="418" r:id="rId54"/>
    <p:sldId id="419" r:id="rId55"/>
    <p:sldId id="421" r:id="rId56"/>
    <p:sldId id="420" r:id="rId57"/>
    <p:sldId id="371" r:id="rId58"/>
    <p:sldId id="372" r:id="rId59"/>
    <p:sldId id="373" r:id="rId60"/>
    <p:sldId id="286" r:id="rId61"/>
    <p:sldId id="287" r:id="rId62"/>
    <p:sldId id="364" r:id="rId63"/>
    <p:sldId id="288" r:id="rId64"/>
    <p:sldId id="289" r:id="rId65"/>
    <p:sldId id="290" r:id="rId66"/>
  </p:sldIdLst>
  <p:sldSz cx="9144000" cy="6858000" type="screen4x3"/>
  <p:notesSz cx="7102475" cy="9388475"/>
  <p:defaultTex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75676" autoAdjust="0"/>
  </p:normalViewPr>
  <p:slideViewPr>
    <p:cSldViewPr snapToObjects="1">
      <p:cViewPr varScale="1">
        <p:scale>
          <a:sx n="86" d="100"/>
          <a:sy n="86" d="100"/>
        </p:scale>
        <p:origin x="218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9620" cy="46891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AU"/>
              <a:t>Morgan Kaufmann Publishers</a:t>
            </a:r>
          </a:p>
        </p:txBody>
      </p:sp>
      <p:sp>
        <p:nvSpPr>
          <p:cNvPr id="6147" name="Rectangle 3"/>
          <p:cNvSpPr>
            <a:spLocks noGrp="1" noChangeArrowheads="1"/>
          </p:cNvSpPr>
          <p:nvPr>
            <p:ph type="dt" sz="quarter" idx="1"/>
          </p:nvPr>
        </p:nvSpPr>
        <p:spPr bwMode="auto">
          <a:xfrm>
            <a:off x="5577793" y="0"/>
            <a:ext cx="1524682" cy="46891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8519C77A-3C76-461F-9A42-D93D98C44BE6}" type="datetime3">
              <a:rPr lang="en-AU"/>
              <a:pPr>
                <a:defRPr/>
              </a:pPr>
              <a:t>5 December, 2017</a:t>
            </a:fld>
            <a:endParaRPr lang="en-AU"/>
          </a:p>
        </p:txBody>
      </p:sp>
      <p:sp>
        <p:nvSpPr>
          <p:cNvPr id="6148" name="Rectangle 4"/>
          <p:cNvSpPr>
            <a:spLocks noGrp="1" noChangeArrowheads="1"/>
          </p:cNvSpPr>
          <p:nvPr>
            <p:ph type="ftr" sz="quarter" idx="2"/>
          </p:nvPr>
        </p:nvSpPr>
        <p:spPr bwMode="auto">
          <a:xfrm>
            <a:off x="0" y="8919561"/>
            <a:ext cx="5439620" cy="46891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AU"/>
              <a:t>Chapter 5 — Large and Fast: Exploiting Memory Hierarchy</a:t>
            </a:r>
          </a:p>
        </p:txBody>
      </p:sp>
      <p:sp>
        <p:nvSpPr>
          <p:cNvPr id="6149" name="Rectangle 5"/>
          <p:cNvSpPr>
            <a:spLocks noGrp="1" noChangeArrowheads="1"/>
          </p:cNvSpPr>
          <p:nvPr>
            <p:ph type="sldNum" sz="quarter" idx="3"/>
          </p:nvPr>
        </p:nvSpPr>
        <p:spPr bwMode="auto">
          <a:xfrm>
            <a:off x="5577793" y="8919561"/>
            <a:ext cx="1524682" cy="46891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pPr>
              <a:defRPr/>
            </a:pPr>
            <a:fld id="{A90CC0E9-72AC-4E0E-8B0A-7757DEC72888}" type="slidenum">
              <a:rPr lang="en-AU"/>
              <a:pPr>
                <a:defRPr/>
              </a:pPr>
              <a:t>‹#›</a:t>
            </a:fld>
            <a:endParaRPr lang="en-AU"/>
          </a:p>
        </p:txBody>
      </p:sp>
    </p:spTree>
    <p:extLst>
      <p:ext uri="{BB962C8B-B14F-4D97-AF65-F5344CB8AC3E}">
        <p14:creationId xmlns:p14="http://schemas.microsoft.com/office/powerpoint/2010/main" val="3495867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7951" cy="46891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AU"/>
              <a:t>Morgan Kaufmann Publishers</a:t>
            </a:r>
          </a:p>
        </p:txBody>
      </p:sp>
      <p:sp>
        <p:nvSpPr>
          <p:cNvPr id="8195" name="Rectangle 3"/>
          <p:cNvSpPr>
            <a:spLocks noGrp="1" noChangeArrowheads="1"/>
          </p:cNvSpPr>
          <p:nvPr>
            <p:ph type="dt" idx="1"/>
          </p:nvPr>
        </p:nvSpPr>
        <p:spPr bwMode="auto">
          <a:xfrm>
            <a:off x="4024525" y="0"/>
            <a:ext cx="3077951" cy="46891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E28060D6-DFC1-49D4-ACE1-7EEAC1FD64B0}" type="datetime3">
              <a:rPr lang="en-AU"/>
              <a:pPr>
                <a:defRPr/>
              </a:pPr>
              <a:t>5 December, 2017</a:t>
            </a:fld>
            <a:endParaRPr lang="en-AU"/>
          </a:p>
        </p:txBody>
      </p:sp>
      <p:sp>
        <p:nvSpPr>
          <p:cNvPr id="110596" name="Rectangle 4"/>
          <p:cNvSpPr>
            <a:spLocks noGrp="1" noRot="1" noChangeAspect="1" noChangeArrowheads="1" noTextEdit="1"/>
          </p:cNvSpPr>
          <p:nvPr>
            <p:ph type="sldImg" idx="2"/>
          </p:nvPr>
        </p:nvSpPr>
        <p:spPr bwMode="auto">
          <a:xfrm>
            <a:off x="1203325" y="704850"/>
            <a:ext cx="4695825"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46573" y="4460509"/>
            <a:ext cx="5209329" cy="42231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8198" name="Rectangle 6"/>
          <p:cNvSpPr>
            <a:spLocks noGrp="1" noChangeArrowheads="1"/>
          </p:cNvSpPr>
          <p:nvPr>
            <p:ph type="ftr" sz="quarter" idx="4"/>
          </p:nvPr>
        </p:nvSpPr>
        <p:spPr bwMode="auto">
          <a:xfrm>
            <a:off x="0" y="8919561"/>
            <a:ext cx="3077951" cy="46891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AU"/>
              <a:t>Chapter 5 — Large and Fast: Exploiting Memory Hierarchy</a:t>
            </a:r>
          </a:p>
        </p:txBody>
      </p:sp>
      <p:sp>
        <p:nvSpPr>
          <p:cNvPr id="8199" name="Rectangle 7"/>
          <p:cNvSpPr>
            <a:spLocks noGrp="1" noChangeArrowheads="1"/>
          </p:cNvSpPr>
          <p:nvPr>
            <p:ph type="sldNum" sz="quarter" idx="5"/>
          </p:nvPr>
        </p:nvSpPr>
        <p:spPr bwMode="auto">
          <a:xfrm>
            <a:off x="4024525" y="8919561"/>
            <a:ext cx="3077951" cy="46891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pPr>
              <a:defRPr/>
            </a:pPr>
            <a:fld id="{D10C9771-F138-4EB2-9E4A-4722716BAB90}" type="slidenum">
              <a:rPr lang="en-AU"/>
              <a:pPr>
                <a:defRPr/>
              </a:pPr>
              <a:t>‹#›</a:t>
            </a:fld>
            <a:endParaRPr lang="en-AU"/>
          </a:p>
        </p:txBody>
      </p:sp>
    </p:spTree>
    <p:extLst>
      <p:ext uri="{BB962C8B-B14F-4D97-AF65-F5344CB8AC3E}">
        <p14:creationId xmlns:p14="http://schemas.microsoft.com/office/powerpoint/2010/main" val="221583803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16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7797212-7B27-41B0-AAD9-967502E4564F}" type="datetime3">
              <a:rPr lang="en-AU" altLang="en-US" smtClean="0">
                <a:latin typeface="Times New Roman" pitchFamily="18" charset="0"/>
              </a:rPr>
              <a:pPr/>
              <a:t>5 December, 2017</a:t>
            </a:fld>
            <a:endParaRPr lang="en-AU" altLang="en-US">
              <a:latin typeface="Times New Roman" pitchFamily="18" charset="0"/>
            </a:endParaRPr>
          </a:p>
        </p:txBody>
      </p:sp>
      <p:sp>
        <p:nvSpPr>
          <p:cNvPr id="1116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16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507A13B-060A-49F7-A6E9-643144695C1D}" type="slidenum">
              <a:rPr lang="en-AU" altLang="en-US" smtClean="0">
                <a:latin typeface="Times New Roman" pitchFamily="18" charset="0"/>
              </a:rPr>
              <a:pPr/>
              <a:t>1</a:t>
            </a:fld>
            <a:endParaRPr lang="en-AU" altLang="en-US">
              <a:latin typeface="Times New Roman" pitchFamily="18" charset="0"/>
            </a:endParaRPr>
          </a:p>
        </p:txBody>
      </p:sp>
      <p:sp>
        <p:nvSpPr>
          <p:cNvPr id="111622" name="Rectangle 2"/>
          <p:cNvSpPr>
            <a:spLocks noGrp="1" noRot="1" noChangeAspect="1" noChangeArrowheads="1" noTextEdit="1"/>
          </p:cNvSpPr>
          <p:nvPr>
            <p:ph type="sldImg"/>
          </p:nvPr>
        </p:nvSpPr>
        <p:spPr>
          <a:ln/>
        </p:spPr>
      </p:sp>
      <p:sp>
        <p:nvSpPr>
          <p:cNvPr id="1116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2561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5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352B124-912E-49C1-BF5B-F09E3D337667}" type="datetime3">
              <a:rPr lang="en-AU" altLang="en-US" smtClean="0">
                <a:latin typeface="Times New Roman" pitchFamily="18" charset="0"/>
              </a:rPr>
              <a:pPr/>
              <a:t>5 December, 2017</a:t>
            </a:fld>
            <a:endParaRPr lang="en-AU" altLang="en-US">
              <a:latin typeface="Times New Roman" pitchFamily="18" charset="0"/>
            </a:endParaRPr>
          </a:p>
        </p:txBody>
      </p:sp>
      <p:sp>
        <p:nvSpPr>
          <p:cNvPr id="115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5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7E01F81-7230-4365-BD96-7E17C0CD2AB0}" type="slidenum">
              <a:rPr lang="en-AU" altLang="en-US" smtClean="0">
                <a:latin typeface="Times New Roman" pitchFamily="18" charset="0"/>
              </a:rPr>
              <a:pPr/>
              <a:t>10</a:t>
            </a:fld>
            <a:endParaRPr lang="en-AU" altLang="en-US">
              <a:latin typeface="Times New Roman" pitchFamily="18" charset="0"/>
            </a:endParaRPr>
          </a:p>
        </p:txBody>
      </p:sp>
      <p:sp>
        <p:nvSpPr>
          <p:cNvPr id="115718" name="Rectangle 2"/>
          <p:cNvSpPr>
            <a:spLocks noGrp="1" noRot="1" noChangeAspect="1" noChangeArrowheads="1" noTextEdit="1"/>
          </p:cNvSpPr>
          <p:nvPr>
            <p:ph type="sldImg"/>
          </p:nvPr>
        </p:nvSpPr>
        <p:spPr>
          <a:ln/>
        </p:spPr>
      </p:sp>
      <p:sp>
        <p:nvSpPr>
          <p:cNvPr id="115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96656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5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352B124-912E-49C1-BF5B-F09E3D337667}" type="datetime3">
              <a:rPr lang="en-AU" altLang="en-US" smtClean="0">
                <a:latin typeface="Times New Roman" pitchFamily="18" charset="0"/>
              </a:rPr>
              <a:pPr/>
              <a:t>5 December, 2017</a:t>
            </a:fld>
            <a:endParaRPr lang="en-AU" altLang="en-US">
              <a:latin typeface="Times New Roman" pitchFamily="18" charset="0"/>
            </a:endParaRPr>
          </a:p>
        </p:txBody>
      </p:sp>
      <p:sp>
        <p:nvSpPr>
          <p:cNvPr id="115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5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7E01F81-7230-4365-BD96-7E17C0CD2AB0}" type="slidenum">
              <a:rPr lang="en-AU" altLang="en-US" smtClean="0">
                <a:latin typeface="Times New Roman" pitchFamily="18" charset="0"/>
              </a:rPr>
              <a:pPr/>
              <a:t>11</a:t>
            </a:fld>
            <a:endParaRPr lang="en-AU" altLang="en-US">
              <a:latin typeface="Times New Roman" pitchFamily="18" charset="0"/>
            </a:endParaRPr>
          </a:p>
        </p:txBody>
      </p:sp>
      <p:sp>
        <p:nvSpPr>
          <p:cNvPr id="115718" name="Rectangle 2"/>
          <p:cNvSpPr>
            <a:spLocks noGrp="1" noRot="1" noChangeAspect="1" noChangeArrowheads="1" noTextEdit="1"/>
          </p:cNvSpPr>
          <p:nvPr>
            <p:ph type="sldImg"/>
          </p:nvPr>
        </p:nvSpPr>
        <p:spPr>
          <a:ln/>
        </p:spPr>
      </p:sp>
      <p:sp>
        <p:nvSpPr>
          <p:cNvPr id="115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8933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5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352B124-912E-49C1-BF5B-F09E3D337667}" type="datetime3">
              <a:rPr lang="en-AU" altLang="en-US" smtClean="0">
                <a:latin typeface="Times New Roman" pitchFamily="18" charset="0"/>
              </a:rPr>
              <a:pPr/>
              <a:t>5 December, 2017</a:t>
            </a:fld>
            <a:endParaRPr lang="en-AU" altLang="en-US">
              <a:latin typeface="Times New Roman" pitchFamily="18" charset="0"/>
            </a:endParaRPr>
          </a:p>
        </p:txBody>
      </p:sp>
      <p:sp>
        <p:nvSpPr>
          <p:cNvPr id="115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5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7E01F81-7230-4365-BD96-7E17C0CD2AB0}" type="slidenum">
              <a:rPr lang="en-AU" altLang="en-US" smtClean="0">
                <a:latin typeface="Times New Roman" pitchFamily="18" charset="0"/>
              </a:rPr>
              <a:pPr/>
              <a:t>12</a:t>
            </a:fld>
            <a:endParaRPr lang="en-AU" altLang="en-US">
              <a:latin typeface="Times New Roman" pitchFamily="18" charset="0"/>
            </a:endParaRPr>
          </a:p>
        </p:txBody>
      </p:sp>
      <p:sp>
        <p:nvSpPr>
          <p:cNvPr id="115718" name="Rectangle 2"/>
          <p:cNvSpPr>
            <a:spLocks noGrp="1" noRot="1" noChangeAspect="1" noChangeArrowheads="1" noTextEdit="1"/>
          </p:cNvSpPr>
          <p:nvPr>
            <p:ph type="sldImg"/>
          </p:nvPr>
        </p:nvSpPr>
        <p:spPr>
          <a:ln/>
        </p:spPr>
      </p:sp>
      <p:sp>
        <p:nvSpPr>
          <p:cNvPr id="115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0376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5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352B124-912E-49C1-BF5B-F09E3D337667}" type="datetime3">
              <a:rPr lang="en-AU" altLang="en-US" smtClean="0">
                <a:latin typeface="Times New Roman" pitchFamily="18" charset="0"/>
              </a:rPr>
              <a:pPr/>
              <a:t>5 December, 2017</a:t>
            </a:fld>
            <a:endParaRPr lang="en-AU" altLang="en-US">
              <a:latin typeface="Times New Roman" pitchFamily="18" charset="0"/>
            </a:endParaRPr>
          </a:p>
        </p:txBody>
      </p:sp>
      <p:sp>
        <p:nvSpPr>
          <p:cNvPr id="115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5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7E01F81-7230-4365-BD96-7E17C0CD2AB0}" type="slidenum">
              <a:rPr lang="en-AU" altLang="en-US" smtClean="0">
                <a:latin typeface="Times New Roman" pitchFamily="18" charset="0"/>
              </a:rPr>
              <a:pPr/>
              <a:t>13</a:t>
            </a:fld>
            <a:endParaRPr lang="en-AU" altLang="en-US">
              <a:latin typeface="Times New Roman" pitchFamily="18" charset="0"/>
            </a:endParaRPr>
          </a:p>
        </p:txBody>
      </p:sp>
      <p:sp>
        <p:nvSpPr>
          <p:cNvPr id="115718" name="Rectangle 2"/>
          <p:cNvSpPr>
            <a:spLocks noGrp="1" noRot="1" noChangeAspect="1" noChangeArrowheads="1" noTextEdit="1"/>
          </p:cNvSpPr>
          <p:nvPr>
            <p:ph type="sldImg"/>
          </p:nvPr>
        </p:nvSpPr>
        <p:spPr>
          <a:ln/>
        </p:spPr>
      </p:sp>
      <p:sp>
        <p:nvSpPr>
          <p:cNvPr id="115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12739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5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352B124-912E-49C1-BF5B-F09E3D337667}" type="datetime3">
              <a:rPr lang="en-AU" altLang="en-US" smtClean="0">
                <a:latin typeface="Times New Roman" pitchFamily="18" charset="0"/>
              </a:rPr>
              <a:pPr/>
              <a:t>5 December, 2017</a:t>
            </a:fld>
            <a:endParaRPr lang="en-AU" altLang="en-US">
              <a:latin typeface="Times New Roman" pitchFamily="18" charset="0"/>
            </a:endParaRPr>
          </a:p>
        </p:txBody>
      </p:sp>
      <p:sp>
        <p:nvSpPr>
          <p:cNvPr id="115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5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7E01F81-7230-4365-BD96-7E17C0CD2AB0}" type="slidenum">
              <a:rPr lang="en-AU" altLang="en-US" smtClean="0">
                <a:latin typeface="Times New Roman" pitchFamily="18" charset="0"/>
              </a:rPr>
              <a:pPr/>
              <a:t>14</a:t>
            </a:fld>
            <a:endParaRPr lang="en-AU" altLang="en-US">
              <a:latin typeface="Times New Roman" pitchFamily="18" charset="0"/>
            </a:endParaRPr>
          </a:p>
        </p:txBody>
      </p:sp>
      <p:sp>
        <p:nvSpPr>
          <p:cNvPr id="115718" name="Rectangle 2"/>
          <p:cNvSpPr>
            <a:spLocks noGrp="1" noRot="1" noChangeAspect="1" noChangeArrowheads="1" noTextEdit="1"/>
          </p:cNvSpPr>
          <p:nvPr>
            <p:ph type="sldImg"/>
          </p:nvPr>
        </p:nvSpPr>
        <p:spPr>
          <a:ln/>
        </p:spPr>
      </p:sp>
      <p:sp>
        <p:nvSpPr>
          <p:cNvPr id="115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33824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259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56C58B1-46BA-4A26-A45F-E88B8F0BC863}" type="datetime3">
              <a:rPr lang="en-AU" altLang="en-US" smtClean="0">
                <a:latin typeface="Times New Roman" pitchFamily="18" charset="0"/>
              </a:rPr>
              <a:pPr/>
              <a:t>5 December, 2017</a:t>
            </a:fld>
            <a:endParaRPr lang="en-AU" altLang="en-US">
              <a:latin typeface="Times New Roman" pitchFamily="18" charset="0"/>
            </a:endParaRPr>
          </a:p>
        </p:txBody>
      </p:sp>
      <p:sp>
        <p:nvSpPr>
          <p:cNvPr id="1259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259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F53D38D-CD1E-4ED0-90D5-FCA541204BF5}" type="slidenum">
              <a:rPr lang="en-AU" altLang="en-US" smtClean="0">
                <a:latin typeface="Times New Roman" pitchFamily="18" charset="0"/>
              </a:rPr>
              <a:pPr/>
              <a:t>15</a:t>
            </a:fld>
            <a:endParaRPr lang="en-AU" altLang="en-US">
              <a:latin typeface="Times New Roman" pitchFamily="18" charset="0"/>
            </a:endParaRPr>
          </a:p>
        </p:txBody>
      </p:sp>
      <p:sp>
        <p:nvSpPr>
          <p:cNvPr id="125958" name="Rectangle 2"/>
          <p:cNvSpPr>
            <a:spLocks noGrp="1" noRot="1" noChangeAspect="1" noChangeArrowheads="1" noTextEdit="1"/>
          </p:cNvSpPr>
          <p:nvPr>
            <p:ph type="sldImg"/>
          </p:nvPr>
        </p:nvSpPr>
        <p:spPr>
          <a:ln/>
        </p:spPr>
      </p:sp>
      <p:sp>
        <p:nvSpPr>
          <p:cNvPr id="1259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9915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16</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4 blocks = 4 rows -&gt; assuming 8 words per block = 32 bit block size, block #0 = (M[0:31]), block #1 = (M[32:63]), etc. etc. NOTE: Because block size is 32-bits, we know that the index/offset is log(2^5 = 32) = 5</a:t>
            </a:r>
          </a:p>
        </p:txBody>
      </p:sp>
    </p:spTree>
    <p:extLst>
      <p:ext uri="{BB962C8B-B14F-4D97-AF65-F5344CB8AC3E}">
        <p14:creationId xmlns:p14="http://schemas.microsoft.com/office/powerpoint/2010/main" val="3855943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17</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6128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18</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75429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19</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7072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26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1C5B403-A63F-49A4-9135-6D74DD0D6ED9}" type="datetime3">
              <a:rPr lang="en-AU" altLang="en-US" smtClean="0">
                <a:latin typeface="Times New Roman" pitchFamily="18" charset="0"/>
              </a:rPr>
              <a:pPr/>
              <a:t>5 December, 2017</a:t>
            </a:fld>
            <a:endParaRPr lang="en-AU" altLang="en-US">
              <a:latin typeface="Times New Roman" pitchFamily="18" charset="0"/>
            </a:endParaRPr>
          </a:p>
        </p:txBody>
      </p:sp>
      <p:sp>
        <p:nvSpPr>
          <p:cNvPr id="1126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26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E69EA63-5B81-4C71-8C1A-99940BAE92C5}" type="slidenum">
              <a:rPr lang="en-AU" altLang="en-US" smtClean="0">
                <a:latin typeface="Times New Roman" pitchFamily="18" charset="0"/>
              </a:rPr>
              <a:pPr/>
              <a:t>2</a:t>
            </a:fld>
            <a:endParaRPr lang="en-AU" altLang="en-US">
              <a:latin typeface="Times New Roman" pitchFamily="18" charset="0"/>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20972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20</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6333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21</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49758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22</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2997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23</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78121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24</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55666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25</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66980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26</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20641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27</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14287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28</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97833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29</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81035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3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E1B2494-849C-4E3D-A1D1-AEAD2B0CA352}" type="datetime3">
              <a:rPr lang="en-AU" altLang="en-US" smtClean="0">
                <a:latin typeface="Times New Roman" pitchFamily="18" charset="0"/>
              </a:rPr>
              <a:pPr/>
              <a:t>5 December, 2017</a:t>
            </a:fld>
            <a:endParaRPr lang="en-AU" altLang="en-US">
              <a:latin typeface="Times New Roman" pitchFamily="18" charset="0"/>
            </a:endParaRPr>
          </a:p>
        </p:txBody>
      </p:sp>
      <p:sp>
        <p:nvSpPr>
          <p:cNvPr id="113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3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EC59E62-AB2F-4747-9459-EC6CF2EA6AF7}" type="slidenum">
              <a:rPr lang="en-AU" altLang="en-US" smtClean="0">
                <a:latin typeface="Times New Roman" pitchFamily="18" charset="0"/>
              </a:rPr>
              <a:pPr/>
              <a:t>3</a:t>
            </a:fld>
            <a:endParaRPr lang="en-AU" altLang="en-US">
              <a:latin typeface="Times New Roman" pitchFamily="18" charset="0"/>
            </a:endParaRPr>
          </a:p>
        </p:txBody>
      </p:sp>
      <p:sp>
        <p:nvSpPr>
          <p:cNvPr id="113670" name="Rectangle 2"/>
          <p:cNvSpPr>
            <a:spLocks noGrp="1" noRot="1" noChangeAspect="1" noChangeArrowheads="1" noTextEdit="1"/>
          </p:cNvSpPr>
          <p:nvPr>
            <p:ph type="sldImg"/>
          </p:nvPr>
        </p:nvSpPr>
        <p:spPr>
          <a:ln/>
        </p:spPr>
      </p:sp>
      <p:sp>
        <p:nvSpPr>
          <p:cNvPr id="113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0860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30</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85907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31</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17065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32</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3419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33</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34612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34</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22770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35</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0172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36</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97516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280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6349990-23BB-4332-B041-4C3283574354}" type="datetime3">
              <a:rPr lang="en-AU" altLang="en-US" smtClean="0">
                <a:latin typeface="Times New Roman" pitchFamily="18" charset="0"/>
              </a:rPr>
              <a:pPr/>
              <a:t>5 December, 2017</a:t>
            </a:fld>
            <a:endParaRPr lang="en-AU" altLang="en-US">
              <a:latin typeface="Times New Roman" pitchFamily="18" charset="0"/>
            </a:endParaRPr>
          </a:p>
        </p:txBody>
      </p:sp>
      <p:sp>
        <p:nvSpPr>
          <p:cNvPr id="1280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280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AA019F91-1073-4B5F-8DC9-D1104DC06F2C}" type="slidenum">
              <a:rPr lang="en-AU" altLang="en-US" smtClean="0">
                <a:latin typeface="Times New Roman" pitchFamily="18" charset="0"/>
              </a:rPr>
              <a:pPr/>
              <a:t>37</a:t>
            </a:fld>
            <a:endParaRPr lang="en-AU" altLang="en-US">
              <a:latin typeface="Times New Roman" pitchFamily="18" charset="0"/>
            </a:endParaRPr>
          </a:p>
        </p:txBody>
      </p:sp>
      <p:sp>
        <p:nvSpPr>
          <p:cNvPr id="128006" name="Rectangle 2"/>
          <p:cNvSpPr>
            <a:spLocks noGrp="1" noRot="1" noChangeAspect="1" noChangeArrowheads="1" noTextEdit="1"/>
          </p:cNvSpPr>
          <p:nvPr>
            <p:ph type="sldImg"/>
          </p:nvPr>
        </p:nvSpPr>
        <p:spPr>
          <a:ln/>
        </p:spPr>
      </p:sp>
      <p:sp>
        <p:nvSpPr>
          <p:cNvPr id="1280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825769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280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6349990-23BB-4332-B041-4C3283574354}" type="datetime3">
              <a:rPr lang="en-AU" altLang="en-US" smtClean="0">
                <a:latin typeface="Times New Roman" pitchFamily="18" charset="0"/>
              </a:rPr>
              <a:pPr/>
              <a:t>5 December, 2017</a:t>
            </a:fld>
            <a:endParaRPr lang="en-AU" altLang="en-US">
              <a:latin typeface="Times New Roman" pitchFamily="18" charset="0"/>
            </a:endParaRPr>
          </a:p>
        </p:txBody>
      </p:sp>
      <p:sp>
        <p:nvSpPr>
          <p:cNvPr id="1280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280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AA019F91-1073-4B5F-8DC9-D1104DC06F2C}" type="slidenum">
              <a:rPr lang="en-AU" altLang="en-US" smtClean="0">
                <a:latin typeface="Times New Roman" pitchFamily="18" charset="0"/>
              </a:rPr>
              <a:pPr/>
              <a:t>38</a:t>
            </a:fld>
            <a:endParaRPr lang="en-AU" altLang="en-US">
              <a:latin typeface="Times New Roman" pitchFamily="18" charset="0"/>
            </a:endParaRPr>
          </a:p>
        </p:txBody>
      </p:sp>
      <p:sp>
        <p:nvSpPr>
          <p:cNvPr id="128006" name="Rectangle 2"/>
          <p:cNvSpPr>
            <a:spLocks noGrp="1" noRot="1" noChangeAspect="1" noChangeArrowheads="1" noTextEdit="1"/>
          </p:cNvSpPr>
          <p:nvPr>
            <p:ph type="sldImg"/>
          </p:nvPr>
        </p:nvSpPr>
        <p:spPr>
          <a:ln/>
        </p:spPr>
      </p:sp>
      <p:sp>
        <p:nvSpPr>
          <p:cNvPr id="1280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45597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29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7FD5C9A-556E-446C-91A3-D8566C9B47D9}" type="datetime3">
              <a:rPr lang="en-AU" altLang="en-US" smtClean="0">
                <a:latin typeface="Times New Roman" pitchFamily="18" charset="0"/>
              </a:rPr>
              <a:pPr/>
              <a:t>5 December, 2017</a:t>
            </a:fld>
            <a:endParaRPr lang="en-AU" altLang="en-US">
              <a:latin typeface="Times New Roman" pitchFamily="18" charset="0"/>
            </a:endParaRPr>
          </a:p>
        </p:txBody>
      </p:sp>
      <p:sp>
        <p:nvSpPr>
          <p:cNvPr id="129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29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0B390A1-732A-40F1-83D2-618D5A544FBC}" type="slidenum">
              <a:rPr lang="en-AU" altLang="en-US" smtClean="0">
                <a:latin typeface="Times New Roman" pitchFamily="18" charset="0"/>
              </a:rPr>
              <a:pPr/>
              <a:t>39</a:t>
            </a:fld>
            <a:endParaRPr lang="en-AU" altLang="en-US">
              <a:latin typeface="Times New Roman" pitchFamily="18" charset="0"/>
            </a:endParaRPr>
          </a:p>
        </p:txBody>
      </p:sp>
      <p:sp>
        <p:nvSpPr>
          <p:cNvPr id="129030" name="Rectangle 2"/>
          <p:cNvSpPr>
            <a:spLocks noGrp="1" noRot="1" noChangeAspect="1" noChangeArrowheads="1" noTextEdit="1"/>
          </p:cNvSpPr>
          <p:nvPr>
            <p:ph type="sldImg"/>
          </p:nvPr>
        </p:nvSpPr>
        <p:spPr>
          <a:ln/>
        </p:spPr>
      </p:sp>
      <p:sp>
        <p:nvSpPr>
          <p:cNvPr id="129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808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3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E1B2494-849C-4E3D-A1D1-AEAD2B0CA352}" type="datetime3">
              <a:rPr lang="en-AU" altLang="en-US" smtClean="0">
                <a:latin typeface="Times New Roman" pitchFamily="18" charset="0"/>
              </a:rPr>
              <a:pPr/>
              <a:t>5 December, 2017</a:t>
            </a:fld>
            <a:endParaRPr lang="en-AU" altLang="en-US">
              <a:latin typeface="Times New Roman" pitchFamily="18" charset="0"/>
            </a:endParaRPr>
          </a:p>
        </p:txBody>
      </p:sp>
      <p:sp>
        <p:nvSpPr>
          <p:cNvPr id="113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3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EC59E62-AB2F-4747-9459-EC6CF2EA6AF7}" type="slidenum">
              <a:rPr lang="en-AU" altLang="en-US" smtClean="0">
                <a:latin typeface="Times New Roman" pitchFamily="18" charset="0"/>
              </a:rPr>
              <a:pPr/>
              <a:t>4</a:t>
            </a:fld>
            <a:endParaRPr lang="en-AU" altLang="en-US">
              <a:latin typeface="Times New Roman" pitchFamily="18" charset="0"/>
            </a:endParaRPr>
          </a:p>
        </p:txBody>
      </p:sp>
      <p:sp>
        <p:nvSpPr>
          <p:cNvPr id="113670" name="Rectangle 2"/>
          <p:cNvSpPr>
            <a:spLocks noGrp="1" noRot="1" noChangeAspect="1" noChangeArrowheads="1" noTextEdit="1"/>
          </p:cNvSpPr>
          <p:nvPr>
            <p:ph type="sldImg"/>
          </p:nvPr>
        </p:nvSpPr>
        <p:spPr>
          <a:ln/>
        </p:spPr>
      </p:sp>
      <p:sp>
        <p:nvSpPr>
          <p:cNvPr id="113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392781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A3FB4D03-A993-4FB3-8C69-E9E919E24188}" type="datetime3">
              <a:rPr lang="en-AU" altLang="en-US" smtClean="0">
                <a:latin typeface="Times New Roman" pitchFamily="18" charset="0"/>
              </a:rPr>
              <a:pPr/>
              <a:t>5 December, 2017</a:t>
            </a:fld>
            <a:endParaRPr lang="en-AU" altLang="en-US">
              <a:latin typeface="Times New Roman"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5B423CC-F596-40A0-AC21-07C8CFC51E88}" type="slidenum">
              <a:rPr lang="en-AU" altLang="en-US" smtClean="0">
                <a:latin typeface="Times New Roman" pitchFamily="18" charset="0"/>
              </a:rPr>
              <a:pPr/>
              <a:t>40</a:t>
            </a:fld>
            <a:endParaRPr lang="en-AU" altLang="en-US">
              <a:latin typeface="Times New Roman"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37593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10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87AEAB4-949F-40C1-BC7B-447181913CA4}" type="datetime3">
              <a:rPr lang="en-AU" altLang="en-US" smtClean="0">
                <a:latin typeface="Times New Roman" pitchFamily="18" charset="0"/>
              </a:rPr>
              <a:pPr/>
              <a:t>5 December, 2017</a:t>
            </a:fld>
            <a:endParaRPr lang="en-AU" altLang="en-US">
              <a:latin typeface="Times New Roman" pitchFamily="18" charset="0"/>
            </a:endParaRPr>
          </a:p>
        </p:txBody>
      </p:sp>
      <p:sp>
        <p:nvSpPr>
          <p:cNvPr id="1310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10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910E0F5-1688-4F9C-8F7A-80CA46976B83}" type="slidenum">
              <a:rPr lang="en-AU" altLang="en-US" smtClean="0">
                <a:latin typeface="Times New Roman" pitchFamily="18" charset="0"/>
              </a:rPr>
              <a:pPr/>
              <a:t>41</a:t>
            </a:fld>
            <a:endParaRPr lang="en-AU" altLang="en-US">
              <a:latin typeface="Times New Roman" pitchFamily="18" charset="0"/>
            </a:endParaRPr>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241086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2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89669D4-A078-40B5-91C1-6F24A4B7D073}" type="datetime3">
              <a:rPr lang="en-AU" altLang="en-US" smtClean="0">
                <a:latin typeface="Times New Roman" pitchFamily="18" charset="0"/>
              </a:rPr>
              <a:pPr/>
              <a:t>5 December, 2017</a:t>
            </a:fld>
            <a:endParaRPr lang="en-AU" altLang="en-US">
              <a:latin typeface="Times New Roman" pitchFamily="18" charset="0"/>
            </a:endParaRPr>
          </a:p>
        </p:txBody>
      </p:sp>
      <p:sp>
        <p:nvSpPr>
          <p:cNvPr id="132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2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F07EC9A-A33D-4752-B580-0D1DFD3A79ED}" type="slidenum">
              <a:rPr lang="en-AU" altLang="en-US" smtClean="0">
                <a:latin typeface="Times New Roman" pitchFamily="18" charset="0"/>
              </a:rPr>
              <a:pPr/>
              <a:t>42</a:t>
            </a:fld>
            <a:endParaRPr lang="en-AU" altLang="en-US">
              <a:latin typeface="Times New Roman" pitchFamily="18" charset="0"/>
            </a:endParaRPr>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611271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31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7E288DB-8325-44F1-AC08-FFD65E51B690}" type="datetime3">
              <a:rPr lang="en-AU" altLang="en-US" smtClean="0">
                <a:latin typeface="Times New Roman" pitchFamily="18" charset="0"/>
              </a:rPr>
              <a:pPr/>
              <a:t>5 December, 2017</a:t>
            </a:fld>
            <a:endParaRPr lang="en-AU" altLang="en-US">
              <a:latin typeface="Times New Roman" pitchFamily="18" charset="0"/>
            </a:endParaRPr>
          </a:p>
        </p:txBody>
      </p:sp>
      <p:sp>
        <p:nvSpPr>
          <p:cNvPr id="1331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31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FB36667-B8D2-4691-AEFF-B170B8426062}" type="slidenum">
              <a:rPr lang="en-AU" altLang="en-US" smtClean="0">
                <a:latin typeface="Times New Roman" pitchFamily="18" charset="0"/>
              </a:rPr>
              <a:pPr/>
              <a:t>43</a:t>
            </a:fld>
            <a:endParaRPr lang="en-AU" altLang="en-US">
              <a:latin typeface="Times New Roman" pitchFamily="18" charset="0"/>
            </a:endParaRPr>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367337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5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F7BB058-C8A4-44F5-AE06-98720E04A2D7}" type="datetime3">
              <a:rPr lang="en-AU" altLang="en-US" smtClean="0">
                <a:latin typeface="Times New Roman" pitchFamily="18" charset="0"/>
              </a:rPr>
              <a:pPr/>
              <a:t>5 December, 2017</a:t>
            </a:fld>
            <a:endParaRPr lang="en-AU" altLang="en-US">
              <a:latin typeface="Times New Roman" pitchFamily="18" charset="0"/>
            </a:endParaRPr>
          </a:p>
        </p:txBody>
      </p:sp>
      <p:sp>
        <p:nvSpPr>
          <p:cNvPr id="135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5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4B50855-152F-4E4D-9BFE-3F66ECF588FF}" type="slidenum">
              <a:rPr lang="en-AU" altLang="en-US" smtClean="0">
                <a:latin typeface="Times New Roman" pitchFamily="18" charset="0"/>
              </a:rPr>
              <a:pPr/>
              <a:t>44</a:t>
            </a:fld>
            <a:endParaRPr lang="en-AU" altLang="en-US">
              <a:latin typeface="Times New Roman" pitchFamily="18" charset="0"/>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67604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6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9B9386B-62CE-4C3C-9F5C-2A4CD5A5BF2A}" type="datetime3">
              <a:rPr lang="en-AU" altLang="en-US" smtClean="0">
                <a:latin typeface="Times New Roman" pitchFamily="18" charset="0"/>
              </a:rPr>
              <a:pPr/>
              <a:t>5 December, 2017</a:t>
            </a:fld>
            <a:endParaRPr lang="en-AU" altLang="en-US">
              <a:latin typeface="Times New Roman" pitchFamily="18" charset="0"/>
            </a:endParaRPr>
          </a:p>
        </p:txBody>
      </p:sp>
      <p:sp>
        <p:nvSpPr>
          <p:cNvPr id="1361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61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7A8CE94-C8C8-4F0F-8DA2-9E6BF23C6531}" type="slidenum">
              <a:rPr lang="en-AU" altLang="en-US" smtClean="0">
                <a:latin typeface="Times New Roman" pitchFamily="18" charset="0"/>
              </a:rPr>
              <a:pPr/>
              <a:t>45</a:t>
            </a:fld>
            <a:endParaRPr lang="en-AU" altLang="en-US">
              <a:latin typeface="Times New Roman" pitchFamily="18" charset="0"/>
            </a:endParaRPr>
          </a:p>
        </p:txBody>
      </p:sp>
      <p:sp>
        <p:nvSpPr>
          <p:cNvPr id="136198" name="Rectangle 2"/>
          <p:cNvSpPr>
            <a:spLocks noGrp="1" noRot="1" noChangeAspect="1" noChangeArrowheads="1" noTextEdit="1"/>
          </p:cNvSpPr>
          <p:nvPr>
            <p:ph type="sldImg"/>
          </p:nvPr>
        </p:nvSpPr>
        <p:spPr>
          <a:ln/>
        </p:spPr>
      </p:sp>
      <p:sp>
        <p:nvSpPr>
          <p:cNvPr id="136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YELLOW: Wtf? 2^32 bytes?? Where does this come from?</a:t>
            </a:r>
          </a:p>
          <a:p>
            <a:endParaRPr lang="en-US" altLang="en-US" dirty="0"/>
          </a:p>
          <a:p>
            <a:r>
              <a:rPr lang="en-US" altLang="en-US" dirty="0"/>
              <a:t>4 bits of offset because each block has 16 bytes -&gt; log(2^4 = 16) = 4</a:t>
            </a:r>
          </a:p>
          <a:p>
            <a:r>
              <a:rPr lang="en-US" altLang="en-US" dirty="0"/>
              <a:t>6 bits of index because there are 64 blocks -&gt; log(2^6 = 64) = 6</a:t>
            </a:r>
            <a:br>
              <a:rPr lang="en-US" altLang="en-US" dirty="0"/>
            </a:br>
            <a:r>
              <a:rPr lang="en-US" altLang="en-US" dirty="0"/>
              <a:t>Tag is 22 because 32 – 6 – 4 = 22</a:t>
            </a:r>
          </a:p>
          <a:p>
            <a:endParaRPr lang="en-US" altLang="en-US" dirty="0"/>
          </a:p>
        </p:txBody>
      </p:sp>
    </p:spTree>
    <p:extLst>
      <p:ext uri="{BB962C8B-B14F-4D97-AF65-F5344CB8AC3E}">
        <p14:creationId xmlns:p14="http://schemas.microsoft.com/office/powerpoint/2010/main" val="19126217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4950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DB85A06-145D-45D8-880E-A801473C0FD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4950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C255EDC9-8738-4C14-BEAE-B39EB5B64039}" type="slidenum">
              <a:rPr lang="en-AU" altLang="en-US" smtClean="0">
                <a:latin typeface="Times New Roman" pitchFamily="18" charset="0"/>
              </a:rPr>
              <a:pPr>
                <a:defRPr/>
              </a:pPr>
              <a:t>46</a:t>
            </a:fld>
            <a:endParaRPr lang="en-AU" altLang="en-US">
              <a:latin typeface="Times New Roman" pitchFamily="18" charset="0"/>
            </a:endParaRPr>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488292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0531"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0998658-9CE9-4493-996D-0F15A2B5A90C}"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0532"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053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52884C8B-6648-46AB-B403-F8CDCE5C4C74}" type="slidenum">
              <a:rPr lang="en-AU" altLang="en-US" smtClean="0">
                <a:latin typeface="Times New Roman" pitchFamily="18" charset="0"/>
              </a:rPr>
              <a:pPr>
                <a:defRPr/>
              </a:pPr>
              <a:t>47</a:t>
            </a:fld>
            <a:endParaRPr lang="en-AU" altLang="en-US">
              <a:latin typeface="Times New Roman" pitchFamily="18" charset="0"/>
            </a:endParaRPr>
          </a:p>
        </p:txBody>
      </p:sp>
      <p:sp>
        <p:nvSpPr>
          <p:cNvPr id="33798" name="Rectangle 2"/>
          <p:cNvSpPr>
            <a:spLocks noGrp="1" noRot="1" noChangeAspect="1" noChangeArrowheads="1" noTextEdit="1"/>
          </p:cNvSpPr>
          <p:nvPr>
            <p:ph type="sldImg"/>
          </p:nvPr>
        </p:nvSpPr>
        <p:spPr>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920079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0531"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F0998658-9CE9-4493-996D-0F15A2B5A90C}"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0532"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053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52884C8B-6648-46AB-B403-F8CDCE5C4C74}" type="slidenum">
              <a:rPr lang="en-AU" altLang="en-US" smtClean="0">
                <a:latin typeface="Times New Roman" pitchFamily="18" charset="0"/>
              </a:rPr>
              <a:pPr>
                <a:defRPr/>
              </a:pPr>
              <a:t>48</a:t>
            </a:fld>
            <a:endParaRPr lang="en-AU" altLang="en-US">
              <a:latin typeface="Times New Roman" pitchFamily="18" charset="0"/>
            </a:endParaRPr>
          </a:p>
        </p:txBody>
      </p:sp>
      <p:sp>
        <p:nvSpPr>
          <p:cNvPr id="33798" name="Rectangle 2"/>
          <p:cNvSpPr>
            <a:spLocks noGrp="1" noRot="1" noChangeAspect="1" noChangeArrowheads="1" noTextEdit="1"/>
          </p:cNvSpPr>
          <p:nvPr>
            <p:ph type="sldImg"/>
          </p:nvPr>
        </p:nvSpPr>
        <p:spPr>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985160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1555"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51D39542-3553-490C-91ED-BFCB33B7234B}"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1556"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155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898B64B1-EB6F-4FEA-A7B3-9CE7EF069ABB}" type="slidenum">
              <a:rPr lang="en-AU" altLang="en-US" smtClean="0">
                <a:latin typeface="Times New Roman" pitchFamily="18" charset="0"/>
              </a:rPr>
              <a:pPr>
                <a:defRPr/>
              </a:pPr>
              <a:t>49</a:t>
            </a:fld>
            <a:endParaRPr lang="en-AU" altLang="en-US">
              <a:latin typeface="Times New Roman" pitchFamily="18" charset="0"/>
            </a:endParaRPr>
          </a:p>
        </p:txBody>
      </p:sp>
      <p:sp>
        <p:nvSpPr>
          <p:cNvPr id="34822" name="Rectangle 2"/>
          <p:cNvSpPr>
            <a:spLocks noGrp="1" noRot="1" noChangeAspect="1" noChangeArrowheads="1" noTextEdit="1"/>
          </p:cNvSpPr>
          <p:nvPr>
            <p:ph type="sldImg"/>
          </p:nvPr>
        </p:nvSpPr>
        <p:spPr>
          <a:ln/>
        </p:spPr>
      </p:sp>
      <p:sp>
        <p:nvSpPr>
          <p:cNvPr id="34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5612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3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E1B2494-849C-4E3D-A1D1-AEAD2B0CA352}" type="datetime3">
              <a:rPr lang="en-AU" altLang="en-US" smtClean="0">
                <a:latin typeface="Times New Roman" pitchFamily="18" charset="0"/>
              </a:rPr>
              <a:pPr/>
              <a:t>5 December, 2017</a:t>
            </a:fld>
            <a:endParaRPr lang="en-AU" altLang="en-US">
              <a:latin typeface="Times New Roman" pitchFamily="18" charset="0"/>
            </a:endParaRPr>
          </a:p>
        </p:txBody>
      </p:sp>
      <p:sp>
        <p:nvSpPr>
          <p:cNvPr id="113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3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EC59E62-AB2F-4747-9459-EC6CF2EA6AF7}" type="slidenum">
              <a:rPr lang="en-AU" altLang="en-US" smtClean="0">
                <a:latin typeface="Times New Roman" pitchFamily="18" charset="0"/>
              </a:rPr>
              <a:pPr/>
              <a:t>5</a:t>
            </a:fld>
            <a:endParaRPr lang="en-AU" altLang="en-US">
              <a:latin typeface="Times New Roman" pitchFamily="18" charset="0"/>
            </a:endParaRPr>
          </a:p>
        </p:txBody>
      </p:sp>
      <p:sp>
        <p:nvSpPr>
          <p:cNvPr id="113670" name="Rectangle 2"/>
          <p:cNvSpPr>
            <a:spLocks noGrp="1" noRot="1" noChangeAspect="1" noChangeArrowheads="1" noTextEdit="1"/>
          </p:cNvSpPr>
          <p:nvPr>
            <p:ph type="sldImg"/>
          </p:nvPr>
        </p:nvSpPr>
        <p:spPr>
          <a:ln/>
        </p:spPr>
      </p:sp>
      <p:sp>
        <p:nvSpPr>
          <p:cNvPr id="113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34171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2579"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7E4DA815-B760-4A92-B860-340784B14944}"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2580"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258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B30523C6-B88D-4658-836F-F03F3196DD62}" type="slidenum">
              <a:rPr lang="en-AU" altLang="en-US" smtClean="0">
                <a:latin typeface="Times New Roman" pitchFamily="18" charset="0"/>
              </a:rPr>
              <a:pPr>
                <a:defRPr/>
              </a:pPr>
              <a:t>50</a:t>
            </a:fld>
            <a:endParaRPr lang="en-AU" altLang="en-US">
              <a:latin typeface="Times New Roman" pitchFamily="18" charset="0"/>
            </a:endParaRPr>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08075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2579"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7E4DA815-B760-4A92-B860-340784B14944}"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2580"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258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B30523C6-B88D-4658-836F-F03F3196DD62}" type="slidenum">
              <a:rPr lang="en-AU" altLang="en-US" smtClean="0">
                <a:latin typeface="Times New Roman" pitchFamily="18" charset="0"/>
              </a:rPr>
              <a:pPr>
                <a:defRPr/>
              </a:pPr>
              <a:t>51</a:t>
            </a:fld>
            <a:endParaRPr lang="en-AU" altLang="en-US">
              <a:latin typeface="Times New Roman" pitchFamily="18" charset="0"/>
            </a:endParaRPr>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946669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2579"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7E4DA815-B760-4A92-B860-340784B14944}"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2580"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258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B30523C6-B88D-4658-836F-F03F3196DD62}" type="slidenum">
              <a:rPr lang="en-AU" altLang="en-US" smtClean="0">
                <a:latin typeface="Times New Roman" pitchFamily="18" charset="0"/>
              </a:rPr>
              <a:pPr>
                <a:defRPr/>
              </a:pPr>
              <a:t>52</a:t>
            </a:fld>
            <a:endParaRPr lang="en-AU" altLang="en-US">
              <a:latin typeface="Times New Roman" pitchFamily="18" charset="0"/>
            </a:endParaRPr>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07477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2579"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7E4DA815-B760-4A92-B860-340784B14944}"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2580"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258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B30523C6-B88D-4658-836F-F03F3196DD62}" type="slidenum">
              <a:rPr lang="en-AU" altLang="en-US" smtClean="0">
                <a:latin typeface="Times New Roman" pitchFamily="18" charset="0"/>
              </a:rPr>
              <a:pPr>
                <a:defRPr/>
              </a:pPr>
              <a:t>53</a:t>
            </a:fld>
            <a:endParaRPr lang="en-AU" altLang="en-US">
              <a:latin typeface="Times New Roman" pitchFamily="18" charset="0"/>
            </a:endParaRPr>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025723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2579"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7E4DA815-B760-4A92-B860-340784B14944}"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2580"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258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B30523C6-B88D-4658-836F-F03F3196DD62}" type="slidenum">
              <a:rPr lang="en-AU" altLang="en-US" smtClean="0">
                <a:latin typeface="Times New Roman" pitchFamily="18" charset="0"/>
              </a:rPr>
              <a:pPr>
                <a:defRPr/>
              </a:pPr>
              <a:t>54</a:t>
            </a:fld>
            <a:endParaRPr lang="en-AU" altLang="en-US">
              <a:latin typeface="Times New Roman" pitchFamily="18" charset="0"/>
            </a:endParaRPr>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999642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2579"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7E4DA815-B760-4A92-B860-340784B14944}"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2580"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258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B30523C6-B88D-4658-836F-F03F3196DD62}" type="slidenum">
              <a:rPr lang="en-AU" altLang="en-US" smtClean="0">
                <a:latin typeface="Times New Roman" pitchFamily="18" charset="0"/>
              </a:rPr>
              <a:pPr>
                <a:defRPr/>
              </a:pPr>
              <a:t>55</a:t>
            </a:fld>
            <a:endParaRPr lang="en-AU" altLang="en-US">
              <a:latin typeface="Times New Roman" pitchFamily="18" charset="0"/>
            </a:endParaRPr>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580614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2579"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7E4DA815-B760-4A92-B860-340784B14944}"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2580"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258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B30523C6-B88D-4658-836F-F03F3196DD62}" type="slidenum">
              <a:rPr lang="en-AU" altLang="en-US" smtClean="0">
                <a:latin typeface="Times New Roman" pitchFamily="18" charset="0"/>
              </a:rPr>
              <a:pPr>
                <a:defRPr/>
              </a:pPr>
              <a:t>56</a:t>
            </a:fld>
            <a:endParaRPr lang="en-AU" altLang="en-US">
              <a:latin typeface="Times New Roman" pitchFamily="18" charset="0"/>
            </a:endParaRPr>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613634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4627"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63B50D9D-5A37-41A0-B2ED-FF8990C31782}"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462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462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B0B35CC8-0B44-44A5-B1D2-7935F05C2F42}" type="slidenum">
              <a:rPr lang="en-AU" altLang="en-US" smtClean="0">
                <a:latin typeface="Times New Roman" pitchFamily="18" charset="0"/>
              </a:rPr>
              <a:pPr>
                <a:defRPr/>
              </a:pPr>
              <a:t>57</a:t>
            </a:fld>
            <a:endParaRPr lang="en-AU" altLang="en-US">
              <a:latin typeface="Times New Roman" pitchFamily="18" charset="0"/>
            </a:endParaRPr>
          </a:p>
        </p:txBody>
      </p:sp>
      <p:sp>
        <p:nvSpPr>
          <p:cNvPr id="37894" name="Rectangle 2"/>
          <p:cNvSpPr>
            <a:spLocks noGrp="1" noRot="1" noChangeAspect="1" noChangeArrowheads="1" noTextEdit="1"/>
          </p:cNvSpPr>
          <p:nvPr>
            <p:ph type="sldImg"/>
          </p:nvPr>
        </p:nvSpPr>
        <p:spPr>
          <a:ln/>
        </p:spPr>
      </p:sp>
      <p:sp>
        <p:nvSpPr>
          <p:cNvPr id="378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069255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5651"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DD3D53DA-429D-4EBA-B386-1D5CFE000EF8}"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5652"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565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7B65A2CA-7733-46F4-8C05-DCEE01B2EB1D}" type="slidenum">
              <a:rPr lang="en-AU" altLang="en-US" smtClean="0">
                <a:latin typeface="Times New Roman" pitchFamily="18" charset="0"/>
              </a:rPr>
              <a:pPr>
                <a:defRPr/>
              </a:pPr>
              <a:t>58</a:t>
            </a:fld>
            <a:endParaRPr lang="en-AU" altLang="en-US">
              <a:latin typeface="Times New Roman" pitchFamily="18" charset="0"/>
            </a:endParaRPr>
          </a:p>
        </p:txBody>
      </p:sp>
      <p:sp>
        <p:nvSpPr>
          <p:cNvPr id="38918" name="Rectangle 2"/>
          <p:cNvSpPr>
            <a:spLocks noGrp="1" noRot="1" noChangeAspect="1" noChangeArrowheads="1" noTextEdit="1"/>
          </p:cNvSpPr>
          <p:nvPr>
            <p:ph type="sldImg"/>
          </p:nvPr>
        </p:nvSpPr>
        <p:spPr>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714603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Morgan Kaufmann Publishers</a:t>
            </a:r>
          </a:p>
        </p:txBody>
      </p:sp>
      <p:sp>
        <p:nvSpPr>
          <p:cNvPr id="156675"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7D166215-1161-41B9-89A2-ECC0EDF18159}" type="datetime3">
              <a:rPr lang="en-AU" altLang="en-US" smtClean="0">
                <a:latin typeface="Times New Roman" pitchFamily="18" charset="0"/>
              </a:rPr>
              <a:pPr>
                <a:defRPr/>
              </a:pPr>
              <a:t>5 December, 2017</a:t>
            </a:fld>
            <a:endParaRPr lang="en-AU" altLang="en-US">
              <a:latin typeface="Times New Roman" pitchFamily="18" charset="0"/>
            </a:endParaRPr>
          </a:p>
        </p:txBody>
      </p:sp>
      <p:sp>
        <p:nvSpPr>
          <p:cNvPr id="156676"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r>
              <a:rPr lang="en-AU" altLang="en-US">
                <a:latin typeface="Times New Roman" pitchFamily="18" charset="0"/>
              </a:rPr>
              <a:t>Chapter 5 — Large and Fast: Exploiting Memory Hierarchy</a:t>
            </a:r>
          </a:p>
        </p:txBody>
      </p:sp>
      <p:sp>
        <p:nvSpPr>
          <p:cNvPr id="15667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defRPr/>
            </a:pPr>
            <a:fld id="{ACD67401-047C-4FE6-B9E2-E45B6BC9011E}" type="slidenum">
              <a:rPr lang="en-AU" altLang="en-US" smtClean="0">
                <a:latin typeface="Times New Roman" pitchFamily="18" charset="0"/>
              </a:rPr>
              <a:pPr>
                <a:defRPr/>
              </a:pPr>
              <a:t>59</a:t>
            </a:fld>
            <a:endParaRPr lang="en-AU" altLang="en-US">
              <a:latin typeface="Times New Roman" pitchFamily="18" charset="0"/>
            </a:endParaRPr>
          </a:p>
        </p:txBody>
      </p:sp>
      <p:sp>
        <p:nvSpPr>
          <p:cNvPr id="39942" name="Rectangle 2"/>
          <p:cNvSpPr>
            <a:spLocks noGrp="1" noRot="1" noChangeAspect="1" noChangeArrowheads="1" noTextEdit="1"/>
          </p:cNvSpPr>
          <p:nvPr>
            <p:ph type="sldImg"/>
          </p:nvPr>
        </p:nvSpPr>
        <p:spPr>
          <a:ln/>
        </p:spPr>
      </p:sp>
      <p:sp>
        <p:nvSpPr>
          <p:cNvPr id="399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803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3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E1B2494-849C-4E3D-A1D1-AEAD2B0CA352}" type="datetime3">
              <a:rPr lang="en-AU" altLang="en-US" smtClean="0">
                <a:latin typeface="Times New Roman" pitchFamily="18" charset="0"/>
              </a:rPr>
              <a:pPr/>
              <a:t>5 December, 2017</a:t>
            </a:fld>
            <a:endParaRPr lang="en-AU" altLang="en-US">
              <a:latin typeface="Times New Roman" pitchFamily="18" charset="0"/>
            </a:endParaRPr>
          </a:p>
        </p:txBody>
      </p:sp>
      <p:sp>
        <p:nvSpPr>
          <p:cNvPr id="113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3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EC59E62-AB2F-4747-9459-EC6CF2EA6AF7}" type="slidenum">
              <a:rPr lang="en-AU" altLang="en-US" smtClean="0">
                <a:latin typeface="Times New Roman" pitchFamily="18" charset="0"/>
              </a:rPr>
              <a:pPr/>
              <a:t>6</a:t>
            </a:fld>
            <a:endParaRPr lang="en-AU" altLang="en-US">
              <a:latin typeface="Times New Roman" pitchFamily="18" charset="0"/>
            </a:endParaRPr>
          </a:p>
        </p:txBody>
      </p:sp>
      <p:sp>
        <p:nvSpPr>
          <p:cNvPr id="113670" name="Rectangle 2"/>
          <p:cNvSpPr>
            <a:spLocks noGrp="1" noRot="1" noChangeAspect="1" noChangeArrowheads="1" noTextEdit="1"/>
          </p:cNvSpPr>
          <p:nvPr>
            <p:ph type="sldImg"/>
          </p:nvPr>
        </p:nvSpPr>
        <p:spPr>
          <a:ln/>
        </p:spPr>
      </p:sp>
      <p:sp>
        <p:nvSpPr>
          <p:cNvPr id="113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690330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72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1216204-1E47-4964-BE5F-8472793BD40A}" type="datetime3">
              <a:rPr lang="en-AU" altLang="en-US" smtClean="0">
                <a:latin typeface="Times New Roman" pitchFamily="18" charset="0"/>
              </a:rPr>
              <a:pPr/>
              <a:t>5 December, 2017</a:t>
            </a:fld>
            <a:endParaRPr lang="en-AU" altLang="en-US">
              <a:latin typeface="Times New Roman" pitchFamily="18" charset="0"/>
            </a:endParaRPr>
          </a:p>
        </p:txBody>
      </p:sp>
      <p:sp>
        <p:nvSpPr>
          <p:cNvPr id="1372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72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F467FCF-BEAA-40C5-8638-2803366BB76D}" type="slidenum">
              <a:rPr lang="en-AU" altLang="en-US" smtClean="0">
                <a:latin typeface="Times New Roman" pitchFamily="18" charset="0"/>
              </a:rPr>
              <a:pPr/>
              <a:t>60</a:t>
            </a:fld>
            <a:endParaRPr lang="en-AU" altLang="en-US">
              <a:latin typeface="Times New Roman" pitchFamily="18" charset="0"/>
            </a:endParaRPr>
          </a:p>
        </p:txBody>
      </p:sp>
      <p:sp>
        <p:nvSpPr>
          <p:cNvPr id="137222" name="Rectangle 2"/>
          <p:cNvSpPr>
            <a:spLocks noGrp="1" noRot="1" noChangeAspect="1" noChangeArrowheads="1" noTextEdit="1"/>
          </p:cNvSpPr>
          <p:nvPr>
            <p:ph type="sldImg"/>
          </p:nvPr>
        </p:nvSpPr>
        <p:spPr>
          <a:ln/>
        </p:spPr>
      </p:sp>
      <p:sp>
        <p:nvSpPr>
          <p:cNvPr id="1372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251107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8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FEA3B02-A833-4B02-A58D-7FB61BC46AE1}" type="datetime3">
              <a:rPr lang="en-AU" altLang="en-US" smtClean="0">
                <a:latin typeface="Times New Roman" pitchFamily="18" charset="0"/>
              </a:rPr>
              <a:pPr/>
              <a:t>5 December, 2017</a:t>
            </a:fld>
            <a:endParaRPr lang="en-AU" altLang="en-US">
              <a:latin typeface="Times New Roman" pitchFamily="18" charset="0"/>
            </a:endParaRPr>
          </a:p>
        </p:txBody>
      </p:sp>
      <p:sp>
        <p:nvSpPr>
          <p:cNvPr id="138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8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7E790D2-9D90-4B50-A550-61631E4AE754}" type="slidenum">
              <a:rPr lang="en-AU" altLang="en-US" smtClean="0">
                <a:latin typeface="Times New Roman" pitchFamily="18" charset="0"/>
              </a:rPr>
              <a:pPr/>
              <a:t>61</a:t>
            </a:fld>
            <a:endParaRPr lang="en-AU" altLang="en-US">
              <a:latin typeface="Times New Roman" pitchFamily="18" charset="0"/>
            </a:endParaRPr>
          </a:p>
        </p:txBody>
      </p:sp>
      <p:sp>
        <p:nvSpPr>
          <p:cNvPr id="138246" name="Rectangle 2"/>
          <p:cNvSpPr>
            <a:spLocks noGrp="1" noRot="1" noChangeAspect="1" noChangeArrowheads="1" noTextEdit="1"/>
          </p:cNvSpPr>
          <p:nvPr>
            <p:ph type="sldImg"/>
          </p:nvPr>
        </p:nvSpPr>
        <p:spPr>
          <a:ln/>
        </p:spPr>
      </p:sp>
      <p:sp>
        <p:nvSpPr>
          <p:cNvPr id="138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857115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8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FEA3B02-A833-4B02-A58D-7FB61BC46AE1}" type="datetime3">
              <a:rPr lang="en-AU" altLang="en-US" smtClean="0">
                <a:latin typeface="Times New Roman" pitchFamily="18" charset="0"/>
              </a:rPr>
              <a:pPr/>
              <a:t>5 December, 2017</a:t>
            </a:fld>
            <a:endParaRPr lang="en-AU" altLang="en-US">
              <a:latin typeface="Times New Roman" pitchFamily="18" charset="0"/>
            </a:endParaRPr>
          </a:p>
        </p:txBody>
      </p:sp>
      <p:sp>
        <p:nvSpPr>
          <p:cNvPr id="138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8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7E790D2-9D90-4B50-A550-61631E4AE754}" type="slidenum">
              <a:rPr lang="en-AU" altLang="en-US" smtClean="0">
                <a:latin typeface="Times New Roman" pitchFamily="18" charset="0"/>
              </a:rPr>
              <a:pPr/>
              <a:t>62</a:t>
            </a:fld>
            <a:endParaRPr lang="en-AU" altLang="en-US">
              <a:latin typeface="Times New Roman" pitchFamily="18" charset="0"/>
            </a:endParaRPr>
          </a:p>
        </p:txBody>
      </p:sp>
      <p:sp>
        <p:nvSpPr>
          <p:cNvPr id="138246" name="Rectangle 2"/>
          <p:cNvSpPr>
            <a:spLocks noGrp="1" noRot="1" noChangeAspect="1" noChangeArrowheads="1" noTextEdit="1"/>
          </p:cNvSpPr>
          <p:nvPr>
            <p:ph type="sldImg"/>
          </p:nvPr>
        </p:nvSpPr>
        <p:spPr>
          <a:ln/>
        </p:spPr>
      </p:sp>
      <p:sp>
        <p:nvSpPr>
          <p:cNvPr id="138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419391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392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3B5B0C4-2548-43DE-B36E-4680F6F72365}" type="datetime3">
              <a:rPr lang="en-AU" altLang="en-US" smtClean="0">
                <a:latin typeface="Times New Roman" pitchFamily="18" charset="0"/>
              </a:rPr>
              <a:pPr/>
              <a:t>5 December, 2017</a:t>
            </a:fld>
            <a:endParaRPr lang="en-AU" altLang="en-US">
              <a:latin typeface="Times New Roman" pitchFamily="18" charset="0"/>
            </a:endParaRPr>
          </a:p>
        </p:txBody>
      </p:sp>
      <p:sp>
        <p:nvSpPr>
          <p:cNvPr id="1392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392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9B04AED-B1E8-46DF-9E7A-FB97A37563D1}" type="slidenum">
              <a:rPr lang="en-AU" altLang="en-US" smtClean="0">
                <a:latin typeface="Times New Roman" pitchFamily="18" charset="0"/>
              </a:rPr>
              <a:pPr/>
              <a:t>63</a:t>
            </a:fld>
            <a:endParaRPr lang="en-AU" altLang="en-US">
              <a:latin typeface="Times New Roman" pitchFamily="18" charset="0"/>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69355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40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C43AE7D-E91C-4035-B7BD-161473A2B703}" type="datetime3">
              <a:rPr lang="en-AU" altLang="en-US" smtClean="0">
                <a:latin typeface="Times New Roman" pitchFamily="18" charset="0"/>
              </a:rPr>
              <a:pPr/>
              <a:t>5 December, 2017</a:t>
            </a:fld>
            <a:endParaRPr lang="en-AU" altLang="en-US">
              <a:latin typeface="Times New Roman" pitchFamily="18" charset="0"/>
            </a:endParaRPr>
          </a:p>
        </p:txBody>
      </p:sp>
      <p:sp>
        <p:nvSpPr>
          <p:cNvPr id="1402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402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FF2AAB2-0C19-496E-97E2-A9AE82CE5545}" type="slidenum">
              <a:rPr lang="en-AU" altLang="en-US" smtClean="0">
                <a:latin typeface="Times New Roman" pitchFamily="18" charset="0"/>
              </a:rPr>
              <a:pPr/>
              <a:t>64</a:t>
            </a:fld>
            <a:endParaRPr lang="en-AU" altLang="en-US">
              <a:latin typeface="Times New Roman" pitchFamily="18" charset="0"/>
            </a:endParaRPr>
          </a:p>
        </p:txBody>
      </p:sp>
      <p:sp>
        <p:nvSpPr>
          <p:cNvPr id="140294" name="Rectangle 2"/>
          <p:cNvSpPr>
            <a:spLocks noGrp="1" noRot="1" noChangeAspect="1" noChangeArrowheads="1" noTextEdit="1"/>
          </p:cNvSpPr>
          <p:nvPr>
            <p:ph type="sldImg"/>
          </p:nvPr>
        </p:nvSpPr>
        <p:spPr>
          <a:ln/>
        </p:spPr>
      </p:sp>
      <p:sp>
        <p:nvSpPr>
          <p:cNvPr id="140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416601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41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BC301D3-D796-4353-8B2F-DDD2E1040F68}" type="datetime3">
              <a:rPr lang="en-AU" altLang="en-US" smtClean="0">
                <a:latin typeface="Times New Roman" pitchFamily="18" charset="0"/>
              </a:rPr>
              <a:pPr/>
              <a:t>5 December, 2017</a:t>
            </a:fld>
            <a:endParaRPr lang="en-AU" altLang="en-US">
              <a:latin typeface="Times New Roman" pitchFamily="18" charset="0"/>
            </a:endParaRPr>
          </a:p>
        </p:txBody>
      </p:sp>
      <p:sp>
        <p:nvSpPr>
          <p:cNvPr id="1413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413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276137C-AC97-4550-AE23-AB0AF6397D8F}" type="slidenum">
              <a:rPr lang="en-AU" altLang="en-US" smtClean="0">
                <a:latin typeface="Times New Roman" pitchFamily="18" charset="0"/>
              </a:rPr>
              <a:pPr/>
              <a:t>65</a:t>
            </a:fld>
            <a:endParaRPr lang="en-AU" altLang="en-US">
              <a:latin typeface="Times New Roman" pitchFamily="18" charset="0"/>
            </a:endParaRPr>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0140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3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E1B2494-849C-4E3D-A1D1-AEAD2B0CA352}" type="datetime3">
              <a:rPr lang="en-AU" altLang="en-US" smtClean="0">
                <a:latin typeface="Times New Roman" pitchFamily="18" charset="0"/>
              </a:rPr>
              <a:pPr/>
              <a:t>5 December, 2017</a:t>
            </a:fld>
            <a:endParaRPr lang="en-AU" altLang="en-US">
              <a:latin typeface="Times New Roman" pitchFamily="18" charset="0"/>
            </a:endParaRPr>
          </a:p>
        </p:txBody>
      </p:sp>
      <p:sp>
        <p:nvSpPr>
          <p:cNvPr id="113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3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EC59E62-AB2F-4747-9459-EC6CF2EA6AF7}" type="slidenum">
              <a:rPr lang="en-AU" altLang="en-US" smtClean="0">
                <a:latin typeface="Times New Roman" pitchFamily="18" charset="0"/>
              </a:rPr>
              <a:pPr/>
              <a:t>7</a:t>
            </a:fld>
            <a:endParaRPr lang="en-AU" altLang="en-US">
              <a:latin typeface="Times New Roman" pitchFamily="18" charset="0"/>
            </a:endParaRPr>
          </a:p>
        </p:txBody>
      </p:sp>
      <p:sp>
        <p:nvSpPr>
          <p:cNvPr id="113670" name="Rectangle 2"/>
          <p:cNvSpPr>
            <a:spLocks noGrp="1" noRot="1" noChangeAspect="1" noChangeArrowheads="1" noTextEdit="1"/>
          </p:cNvSpPr>
          <p:nvPr>
            <p:ph type="sldImg"/>
          </p:nvPr>
        </p:nvSpPr>
        <p:spPr>
          <a:ln/>
        </p:spPr>
      </p:sp>
      <p:sp>
        <p:nvSpPr>
          <p:cNvPr id="113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3675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46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3A9C4C8-F406-4A12-80EC-3ECB5D8E4256}" type="datetime3">
              <a:rPr lang="en-AU" altLang="en-US" smtClean="0">
                <a:latin typeface="Times New Roman" pitchFamily="18" charset="0"/>
              </a:rPr>
              <a:pPr/>
              <a:t>5 December, 2017</a:t>
            </a:fld>
            <a:endParaRPr lang="en-AU" altLang="en-US">
              <a:latin typeface="Times New Roman" pitchFamily="18" charset="0"/>
            </a:endParaRPr>
          </a:p>
        </p:txBody>
      </p:sp>
      <p:sp>
        <p:nvSpPr>
          <p:cNvPr id="1146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46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C97F5E9-CFC1-406E-8911-11CD67E06110}" type="slidenum">
              <a:rPr lang="en-AU" altLang="en-US" smtClean="0">
                <a:latin typeface="Times New Roman" pitchFamily="18" charset="0"/>
              </a:rPr>
              <a:pPr/>
              <a:t>8</a:t>
            </a:fld>
            <a:endParaRPr lang="en-AU" altLang="en-US">
              <a:latin typeface="Times New Roman" pitchFamily="18" charset="0"/>
            </a:endParaRPr>
          </a:p>
        </p:txBody>
      </p:sp>
      <p:sp>
        <p:nvSpPr>
          <p:cNvPr id="114694" name="Rectangle 2"/>
          <p:cNvSpPr>
            <a:spLocks noGrp="1" noRot="1" noChangeAspect="1" noChangeArrowheads="1" noTextEdit="1"/>
          </p:cNvSpPr>
          <p:nvPr>
            <p:ph type="sldImg"/>
          </p:nvPr>
        </p:nvSpPr>
        <p:spPr>
          <a:ln/>
        </p:spPr>
      </p:sp>
      <p:sp>
        <p:nvSpPr>
          <p:cNvPr id="1146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129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Morgan Kaufmann Publishers</a:t>
            </a:r>
          </a:p>
        </p:txBody>
      </p:sp>
      <p:sp>
        <p:nvSpPr>
          <p:cNvPr id="115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352B124-912E-49C1-BF5B-F09E3D337667}" type="datetime3">
              <a:rPr lang="en-AU" altLang="en-US" smtClean="0">
                <a:latin typeface="Times New Roman" pitchFamily="18" charset="0"/>
              </a:rPr>
              <a:pPr/>
              <a:t>5 December, 2017</a:t>
            </a:fld>
            <a:endParaRPr lang="en-AU" altLang="en-US">
              <a:latin typeface="Times New Roman" pitchFamily="18" charset="0"/>
            </a:endParaRPr>
          </a:p>
        </p:txBody>
      </p:sp>
      <p:sp>
        <p:nvSpPr>
          <p:cNvPr id="115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pitchFamily="18" charset="0"/>
              </a:rPr>
              <a:t>Chapter 5 — Large and Fast: Exploiting Memory Hierarchy</a:t>
            </a:r>
          </a:p>
        </p:txBody>
      </p:sp>
      <p:sp>
        <p:nvSpPr>
          <p:cNvPr id="115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7E01F81-7230-4365-BD96-7E17C0CD2AB0}" type="slidenum">
              <a:rPr lang="en-AU" altLang="en-US" smtClean="0">
                <a:latin typeface="Times New Roman" pitchFamily="18" charset="0"/>
              </a:rPr>
              <a:pPr/>
              <a:t>9</a:t>
            </a:fld>
            <a:endParaRPr lang="en-AU" altLang="en-US">
              <a:latin typeface="Times New Roman" pitchFamily="18" charset="0"/>
            </a:endParaRPr>
          </a:p>
        </p:txBody>
      </p:sp>
      <p:sp>
        <p:nvSpPr>
          <p:cNvPr id="115718" name="Rectangle 2"/>
          <p:cNvSpPr>
            <a:spLocks noGrp="1" noRot="1" noChangeAspect="1" noChangeArrowheads="1" noTextEdit="1"/>
          </p:cNvSpPr>
          <p:nvPr>
            <p:ph type="sldImg"/>
          </p:nvPr>
        </p:nvSpPr>
        <p:spPr>
          <a:ln/>
        </p:spPr>
      </p:sp>
      <p:sp>
        <p:nvSpPr>
          <p:cNvPr id="115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05656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w="9525">
            <a:noFill/>
            <a:miter lim="800000"/>
            <a:headEnd/>
            <a:tailEnd/>
          </a:ln>
        </p:spPr>
        <p:txBody>
          <a:bodyPr wrap="none" anchor="ctr"/>
          <a:lstStyle/>
          <a:p>
            <a:pPr>
              <a:defRPr/>
            </a:pPr>
            <a:endParaRPr lang="en-US"/>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p>
            <a:pPr>
              <a:defRPr/>
            </a:pPr>
            <a:endParaRPr lang="en-US"/>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p>
            <a:pPr>
              <a:defRPr/>
            </a:pPr>
            <a:endParaRPr lang="en-US"/>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46"/>
          <p:cNvSpPr>
            <a:spLocks noChangeArrowheads="1"/>
          </p:cNvSpPr>
          <p:nvPr/>
        </p:nvSpPr>
        <p:spPr bwMode="auto">
          <a:xfrm>
            <a:off x="0" y="1125538"/>
            <a:ext cx="9144000" cy="17462"/>
          </a:xfrm>
          <a:prstGeom prst="rect">
            <a:avLst/>
          </a:prstGeom>
          <a:solidFill>
            <a:srgbClr val="FF0000"/>
          </a:solidFill>
          <a:ln w="9525">
            <a:noFill/>
            <a:miter lim="800000"/>
            <a:headEnd/>
            <a:tailEnd/>
          </a:ln>
        </p:spPr>
        <p:txBody>
          <a:bodyPr wrap="none" anchor="ctr"/>
          <a:lstStyle/>
          <a:p>
            <a:pPr>
              <a:defRPr/>
            </a:pPr>
            <a:endParaRPr lang="en-US"/>
          </a:p>
        </p:txBody>
      </p:sp>
      <p:sp>
        <p:nvSpPr>
          <p:cNvPr id="9" name="Rectangle 48"/>
          <p:cNvSpPr>
            <a:spLocks noChangeArrowheads="1"/>
          </p:cNvSpPr>
          <p:nvPr/>
        </p:nvSpPr>
        <p:spPr bwMode="auto">
          <a:xfrm>
            <a:off x="1619250" y="549275"/>
            <a:ext cx="28575" cy="576263"/>
          </a:xfrm>
          <a:prstGeom prst="rect">
            <a:avLst/>
          </a:prstGeom>
          <a:solidFill>
            <a:schemeClr val="bg1"/>
          </a:solidFill>
          <a:ln w="9525">
            <a:noFill/>
            <a:miter lim="800000"/>
            <a:headEnd/>
            <a:tailEnd/>
          </a:ln>
        </p:spPr>
        <p:txBody>
          <a:bodyPr wrap="none" anchor="ctr"/>
          <a:lstStyle/>
          <a:p>
            <a:pPr>
              <a:defRPr/>
            </a:pPr>
            <a:endParaRPr 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2"/>
            <p:cNvSpPr txBox="1">
              <a:spLocks noChangeArrowheads="1"/>
            </p:cNvSpPr>
            <p:nvPr userDrawn="1"/>
          </p:nvSpPr>
          <p:spPr bwMode="auto">
            <a:xfrm>
              <a:off x="2844096" y="573166"/>
              <a:ext cx="3957669" cy="400132"/>
            </a:xfrm>
            <a:prstGeom prst="rect">
              <a:avLst/>
            </a:prstGeom>
            <a:noFill/>
            <a:ln w="9525">
              <a:noFill/>
              <a:miter lim="800000"/>
              <a:headEnd/>
              <a:tailEnd/>
            </a:ln>
          </p:spPr>
          <p:txBody>
            <a:bodyPr wrap="none">
              <a:spAutoFit/>
            </a:bodyPr>
            <a:lstStyle/>
            <a:p>
              <a:pPr>
                <a:defRPr/>
              </a:pPr>
              <a:r>
                <a:rPr lang="en-GB" sz="2000">
                  <a:solidFill>
                    <a:schemeClr val="bg1"/>
                  </a:solidFill>
                </a:rPr>
                <a:t>The Hardware/Software Interface</a:t>
              </a:r>
              <a:endParaRPr lang="en-US" sz="2000">
                <a:solidFill>
                  <a:schemeClr val="bg1"/>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211891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6BB2E9E3-21C0-4CE7-B9CF-94E9840E2000}" type="slidenum">
              <a:rPr lang="en-AU"/>
              <a:pPr>
                <a:defRPr/>
              </a:pPr>
              <a:t>‹#›</a:t>
            </a:fld>
            <a:endParaRPr lang="en-AU"/>
          </a:p>
        </p:txBody>
      </p:sp>
    </p:spTree>
    <p:extLst>
      <p:ext uri="{BB962C8B-B14F-4D97-AF65-F5344CB8AC3E}">
        <p14:creationId xmlns:p14="http://schemas.microsoft.com/office/powerpoint/2010/main" val="215490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92B9B733-36ED-4480-A83A-1EED6E86C43F}" type="slidenum">
              <a:rPr lang="en-AU"/>
              <a:pPr>
                <a:defRPr/>
              </a:pPr>
              <a:t>‹#›</a:t>
            </a:fld>
            <a:endParaRPr lang="en-AU"/>
          </a:p>
        </p:txBody>
      </p:sp>
    </p:spTree>
    <p:extLst>
      <p:ext uri="{BB962C8B-B14F-4D97-AF65-F5344CB8AC3E}">
        <p14:creationId xmlns:p14="http://schemas.microsoft.com/office/powerpoint/2010/main" val="319961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795F456C-060A-4838-A1CB-EE0E89B92D13}" type="slidenum">
              <a:rPr lang="en-AU"/>
              <a:pPr>
                <a:defRPr/>
              </a:pPr>
              <a:t>‹#›</a:t>
            </a:fld>
            <a:endParaRPr lang="en-AU"/>
          </a:p>
        </p:txBody>
      </p:sp>
    </p:spTree>
    <p:extLst>
      <p:ext uri="{BB962C8B-B14F-4D97-AF65-F5344CB8AC3E}">
        <p14:creationId xmlns:p14="http://schemas.microsoft.com/office/powerpoint/2010/main" val="91914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304B5E59-D7F0-4E31-9206-6BCB138BC5DF}" type="slidenum">
              <a:rPr lang="en-AU"/>
              <a:pPr>
                <a:defRPr/>
              </a:pPr>
              <a:t>‹#›</a:t>
            </a:fld>
            <a:endParaRPr lang="en-AU"/>
          </a:p>
        </p:txBody>
      </p:sp>
    </p:spTree>
    <p:extLst>
      <p:ext uri="{BB962C8B-B14F-4D97-AF65-F5344CB8AC3E}">
        <p14:creationId xmlns:p14="http://schemas.microsoft.com/office/powerpoint/2010/main" val="170803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74EDA69B-7194-4CC7-866A-C92B820D1DF9}" type="slidenum">
              <a:rPr lang="en-AU"/>
              <a:pPr>
                <a:defRPr/>
              </a:pPr>
              <a:t>‹#›</a:t>
            </a:fld>
            <a:endParaRPr lang="en-AU"/>
          </a:p>
        </p:txBody>
      </p:sp>
    </p:spTree>
    <p:extLst>
      <p:ext uri="{BB962C8B-B14F-4D97-AF65-F5344CB8AC3E}">
        <p14:creationId xmlns:p14="http://schemas.microsoft.com/office/powerpoint/2010/main" val="151937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54D98010-4317-4594-8940-4404362A836F}" type="slidenum">
              <a:rPr lang="en-AU"/>
              <a:pPr>
                <a:defRPr/>
              </a:pPr>
              <a:t>‹#›</a:t>
            </a:fld>
            <a:endParaRPr lang="en-AU"/>
          </a:p>
        </p:txBody>
      </p:sp>
    </p:spTree>
    <p:extLst>
      <p:ext uri="{BB962C8B-B14F-4D97-AF65-F5344CB8AC3E}">
        <p14:creationId xmlns:p14="http://schemas.microsoft.com/office/powerpoint/2010/main" val="331192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9F332A36-4F87-4343-B127-A0B61F0632B3}" type="slidenum">
              <a:rPr lang="en-AU"/>
              <a:pPr>
                <a:defRPr/>
              </a:pPr>
              <a:t>‹#›</a:t>
            </a:fld>
            <a:endParaRPr lang="en-AU"/>
          </a:p>
        </p:txBody>
      </p:sp>
    </p:spTree>
    <p:extLst>
      <p:ext uri="{BB962C8B-B14F-4D97-AF65-F5344CB8AC3E}">
        <p14:creationId xmlns:p14="http://schemas.microsoft.com/office/powerpoint/2010/main" val="323504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7EC5B437-294E-4175-B8F5-EA82883E56DF}" type="slidenum">
              <a:rPr lang="en-AU"/>
              <a:pPr>
                <a:defRPr/>
              </a:pPr>
              <a:t>‹#›</a:t>
            </a:fld>
            <a:endParaRPr lang="en-AU"/>
          </a:p>
        </p:txBody>
      </p:sp>
    </p:spTree>
    <p:extLst>
      <p:ext uri="{BB962C8B-B14F-4D97-AF65-F5344CB8AC3E}">
        <p14:creationId xmlns:p14="http://schemas.microsoft.com/office/powerpoint/2010/main" val="53236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A1A0D3F8-70FD-49DC-B630-6A17115EBB44}" type="slidenum">
              <a:rPr lang="en-AU"/>
              <a:pPr>
                <a:defRPr/>
              </a:pPr>
              <a:t>‹#›</a:t>
            </a:fld>
            <a:endParaRPr lang="en-AU"/>
          </a:p>
        </p:txBody>
      </p:sp>
    </p:spTree>
    <p:extLst>
      <p:ext uri="{BB962C8B-B14F-4D97-AF65-F5344CB8AC3E}">
        <p14:creationId xmlns:p14="http://schemas.microsoft.com/office/powerpoint/2010/main" val="110499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AAD739C0-1FE4-4A10-880C-6DEAADB9B148}" type="slidenum">
              <a:rPr lang="en-AU"/>
              <a:pPr>
                <a:defRPr/>
              </a:pPr>
              <a:t>‹#›</a:t>
            </a:fld>
            <a:endParaRPr lang="en-AU"/>
          </a:p>
        </p:txBody>
      </p:sp>
    </p:spTree>
    <p:extLst>
      <p:ext uri="{BB962C8B-B14F-4D97-AF65-F5344CB8AC3E}">
        <p14:creationId xmlns:p14="http://schemas.microsoft.com/office/powerpoint/2010/main" val="127143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ln/>
        </p:spPr>
        <p:txBody>
          <a:bodyPr/>
          <a:lstStyle>
            <a:lvl1pPr>
              <a:defRPr/>
            </a:lvl1pPr>
          </a:lstStyle>
          <a:p>
            <a:pPr>
              <a:defRPr/>
            </a:pPr>
            <a:r>
              <a:rPr lang="en-AU"/>
              <a:t>Chapter 5 — Large and Fast: Exploiting Memory Hierarchy — </a:t>
            </a:r>
            <a:fld id="{E7A66767-20E1-40DC-BA07-457D0D2F9B55}" type="slidenum">
              <a:rPr lang="en-AU"/>
              <a:pPr>
                <a:defRPr/>
              </a:pPr>
              <a:t>‹#›</a:t>
            </a:fld>
            <a:endParaRPr lang="en-AU"/>
          </a:p>
        </p:txBody>
      </p:sp>
    </p:spTree>
    <p:extLst>
      <p:ext uri="{BB962C8B-B14F-4D97-AF65-F5344CB8AC3E}">
        <p14:creationId xmlns:p14="http://schemas.microsoft.com/office/powerpoint/2010/main" val="386548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6"/>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p>
            <a:pPr>
              <a:defRPr/>
            </a:pPr>
            <a:endParaRPr lang="en-US"/>
          </a:p>
        </p:txBody>
      </p:sp>
      <p:sp>
        <p:nvSpPr>
          <p:cNvPr id="3075"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3076"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0979" name="Rectangle 19"/>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pPr>
              <a:defRPr/>
            </a:pPr>
            <a:r>
              <a:rPr lang="en-AU"/>
              <a:t>Chapter 5 — Large and Fast: Exploiting Memory Hierarchy — </a:t>
            </a:r>
            <a:fld id="{5824FA17-87B9-4212-9BD5-56C3BE0FE853}" type="slidenum">
              <a:rPr lang="en-AU"/>
              <a:pPr>
                <a:defRPr/>
              </a:pPr>
              <a:t>‹#›</a:t>
            </a:fld>
            <a:endParaRPr lang="en-AU"/>
          </a:p>
        </p:txBody>
      </p:sp>
      <p:sp>
        <p:nvSpPr>
          <p:cNvPr id="1030" name="Rectangle 25"/>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p>
            <a:pPr>
              <a:defRPr/>
            </a:pPr>
            <a:endParaRPr lang="en-US"/>
          </a:p>
        </p:txBody>
      </p:sp>
      <p:pic>
        <p:nvPicPr>
          <p:cNvPr id="3079" name="Picture 7" descr="MK Logo.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AU" altLang="en-US">
                <a:solidFill>
                  <a:schemeClr val="tx1"/>
                </a:solidFill>
              </a:rPr>
              <a:t>Chapter 5</a:t>
            </a:r>
          </a:p>
        </p:txBody>
      </p:sp>
      <p:sp>
        <p:nvSpPr>
          <p:cNvPr id="5123" name="Rectangle 5"/>
          <p:cNvSpPr>
            <a:spLocks noGrp="1" noChangeArrowheads="1"/>
          </p:cNvSpPr>
          <p:nvPr>
            <p:ph type="subTitle" idx="1"/>
          </p:nvPr>
        </p:nvSpPr>
        <p:spPr>
          <a:xfrm>
            <a:off x="2409825" y="2924175"/>
            <a:ext cx="5832475" cy="1554163"/>
          </a:xfrm>
        </p:spPr>
        <p:txBody>
          <a:bodyPr/>
          <a:lstStyle/>
          <a:p>
            <a:pPr eaLnBrk="1" hangingPunct="1"/>
            <a:r>
              <a:rPr lang="en-AU" altLang="en-US"/>
              <a:t>Large and Fast: Exploiting Memory Hierarchy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0B19B8DD-B323-4A9E-9F2D-9A6733CB46E7}" type="slidenum">
              <a:rPr lang="en-AU" altLang="en-US" smtClean="0"/>
              <a:pPr/>
              <a:t>10</a:t>
            </a:fld>
            <a:endParaRPr lang="en-AU" altLang="en-US"/>
          </a:p>
        </p:txBody>
      </p:sp>
      <p:sp>
        <p:nvSpPr>
          <p:cNvPr id="9219" name="Rectangle 5"/>
          <p:cNvSpPr>
            <a:spLocks noGrp="1" noChangeArrowheads="1"/>
          </p:cNvSpPr>
          <p:nvPr>
            <p:ph type="title"/>
          </p:nvPr>
        </p:nvSpPr>
        <p:spPr>
          <a:xfrm>
            <a:off x="684213" y="138609"/>
            <a:ext cx="8259762" cy="769441"/>
          </a:xfrm>
        </p:spPr>
        <p:txBody>
          <a:bodyPr/>
          <a:lstStyle/>
          <a:p>
            <a:pPr eaLnBrk="1" hangingPunct="1"/>
            <a:r>
              <a:rPr lang="en-US" altLang="en-US" dirty="0"/>
              <a:t>Memory Addressing Basics</a:t>
            </a:r>
            <a:endParaRPr lang="en-AU" altLang="en-US" dirty="0"/>
          </a:p>
        </p:txBody>
      </p:sp>
      <p:sp>
        <p:nvSpPr>
          <p:cNvPr id="9220" name="Rectangle 6"/>
          <p:cNvSpPr>
            <a:spLocks noGrp="1" noChangeArrowheads="1"/>
          </p:cNvSpPr>
          <p:nvPr>
            <p:ph type="body" idx="1"/>
          </p:nvPr>
        </p:nvSpPr>
        <p:spPr/>
        <p:txBody>
          <a:bodyPr/>
          <a:lstStyle/>
          <a:p>
            <a:pPr eaLnBrk="1" hangingPunct="1"/>
            <a:r>
              <a:rPr lang="en-US" altLang="en-US" dirty="0"/>
              <a:t>Byte Addressable</a:t>
            </a:r>
          </a:p>
          <a:p>
            <a:pPr eaLnBrk="1" hangingPunct="1"/>
            <a:endParaRPr lang="en-US" altLang="en-US" dirty="0"/>
          </a:p>
          <a:p>
            <a:pPr eaLnBrk="1" hangingPunct="1"/>
            <a:r>
              <a:rPr lang="en-US" altLang="en-US" dirty="0"/>
              <a:t>Accessing words and word addresses</a:t>
            </a:r>
          </a:p>
          <a:p>
            <a:pPr eaLnBrk="1" hangingPunct="1"/>
            <a:endParaRPr lang="en-US" altLang="en-US" dirty="0"/>
          </a:p>
          <a:p>
            <a:pPr eaLnBrk="1" hangingPunct="1"/>
            <a:r>
              <a:rPr lang="en-US" altLang="en-US" dirty="0"/>
              <a:t>Accessing blocks  and </a:t>
            </a:r>
            <a:r>
              <a:rPr lang="en-US" altLang="en-US"/>
              <a:t>block addresses</a:t>
            </a:r>
            <a:endParaRPr lang="en-US" altLang="en-US" dirty="0"/>
          </a:p>
        </p:txBody>
      </p:sp>
      <p:sp>
        <p:nvSpPr>
          <p:cNvPr id="9221" name="Text Box 4"/>
          <p:cNvSpPr txBox="1">
            <a:spLocks noChangeArrowheads="1"/>
          </p:cNvSpPr>
          <p:nvPr/>
        </p:nvSpPr>
        <p:spPr bwMode="auto">
          <a:xfrm rot="5400000">
            <a:off x="7491412" y="1281113"/>
            <a:ext cx="29384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§5.2 Memory Technologies</a:t>
            </a:r>
          </a:p>
        </p:txBody>
      </p:sp>
    </p:spTree>
    <p:extLst>
      <p:ext uri="{BB962C8B-B14F-4D97-AF65-F5344CB8AC3E}">
        <p14:creationId xmlns:p14="http://schemas.microsoft.com/office/powerpoint/2010/main" val="135795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0B19B8DD-B323-4A9E-9F2D-9A6733CB46E7}" type="slidenum">
              <a:rPr lang="en-AU" altLang="en-US" smtClean="0"/>
              <a:pPr/>
              <a:t>11</a:t>
            </a:fld>
            <a:endParaRPr lang="en-AU" altLang="en-US"/>
          </a:p>
        </p:txBody>
      </p:sp>
      <p:sp>
        <p:nvSpPr>
          <p:cNvPr id="9219" name="Rectangle 5"/>
          <p:cNvSpPr>
            <a:spLocks noGrp="1" noChangeArrowheads="1"/>
          </p:cNvSpPr>
          <p:nvPr>
            <p:ph type="title"/>
          </p:nvPr>
        </p:nvSpPr>
        <p:spPr>
          <a:xfrm>
            <a:off x="684213" y="138609"/>
            <a:ext cx="8259762" cy="769441"/>
          </a:xfrm>
        </p:spPr>
        <p:txBody>
          <a:bodyPr/>
          <a:lstStyle/>
          <a:p>
            <a:pPr eaLnBrk="1" hangingPunct="1"/>
            <a:r>
              <a:rPr lang="en-US" altLang="en-US" dirty="0"/>
              <a:t>Byte, Word, Block Addresses</a:t>
            </a:r>
            <a:endParaRPr lang="en-AU" altLang="en-US" dirty="0"/>
          </a:p>
        </p:txBody>
      </p:sp>
      <p:sp>
        <p:nvSpPr>
          <p:cNvPr id="9220" name="Rectangle 6"/>
          <p:cNvSpPr>
            <a:spLocks noGrp="1" noChangeArrowheads="1"/>
          </p:cNvSpPr>
          <p:nvPr>
            <p:ph type="body" idx="1"/>
          </p:nvPr>
        </p:nvSpPr>
        <p:spPr>
          <a:xfrm>
            <a:off x="684213" y="1125538"/>
            <a:ext cx="8270875" cy="3887638"/>
          </a:xfrm>
        </p:spPr>
        <p:txBody>
          <a:bodyPr/>
          <a:lstStyle/>
          <a:p>
            <a:pPr eaLnBrk="1" hangingPunct="1"/>
            <a:r>
              <a:rPr lang="en-US" altLang="en-US" dirty="0"/>
              <a:t>Example: </a:t>
            </a:r>
          </a:p>
          <a:p>
            <a:pPr eaLnBrk="1" hangingPunct="1"/>
            <a:r>
              <a:rPr lang="en-US" altLang="en-US" dirty="0"/>
              <a:t>Total memory 256 bytes</a:t>
            </a:r>
          </a:p>
          <a:p>
            <a:pPr eaLnBrk="1" hangingPunct="1"/>
            <a:r>
              <a:rPr lang="en-US" altLang="en-US" dirty="0"/>
              <a:t>1 Word = 4 bytes, 1 Block = 8 Words</a:t>
            </a:r>
          </a:p>
          <a:p>
            <a:pPr eaLnBrk="1" hangingPunct="1"/>
            <a:r>
              <a:rPr lang="en-US" altLang="en-US" dirty="0"/>
              <a:t>Byte Addressable ?</a:t>
            </a:r>
          </a:p>
          <a:p>
            <a:pPr eaLnBrk="1" hangingPunct="1"/>
            <a:r>
              <a:rPr lang="en-US" altLang="en-US" dirty="0"/>
              <a:t>Word Addressable ?</a:t>
            </a:r>
          </a:p>
          <a:p>
            <a:pPr eaLnBrk="1" hangingPunct="1"/>
            <a:r>
              <a:rPr lang="en-US" altLang="en-US" dirty="0"/>
              <a:t>Block Addressable?</a:t>
            </a:r>
          </a:p>
          <a:p>
            <a:pPr eaLnBrk="1" hangingPunct="1"/>
            <a:endParaRPr lang="en-US" altLang="en-US" dirty="0"/>
          </a:p>
        </p:txBody>
      </p:sp>
      <p:sp>
        <p:nvSpPr>
          <p:cNvPr id="9221" name="Text Box 4"/>
          <p:cNvSpPr txBox="1">
            <a:spLocks noChangeArrowheads="1"/>
          </p:cNvSpPr>
          <p:nvPr/>
        </p:nvSpPr>
        <p:spPr bwMode="auto">
          <a:xfrm rot="5400000">
            <a:off x="7491412" y="1281113"/>
            <a:ext cx="29384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§5.2 Memory Technologies</a:t>
            </a:r>
          </a:p>
        </p:txBody>
      </p:sp>
    </p:spTree>
    <p:extLst>
      <p:ext uri="{BB962C8B-B14F-4D97-AF65-F5344CB8AC3E}">
        <p14:creationId xmlns:p14="http://schemas.microsoft.com/office/powerpoint/2010/main" val="385956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0B19B8DD-B323-4A9E-9F2D-9A6733CB46E7}" type="slidenum">
              <a:rPr lang="en-AU" altLang="en-US" smtClean="0"/>
              <a:pPr/>
              <a:t>12</a:t>
            </a:fld>
            <a:endParaRPr lang="en-AU" altLang="en-US"/>
          </a:p>
        </p:txBody>
      </p:sp>
      <p:sp>
        <p:nvSpPr>
          <p:cNvPr id="9219" name="Rectangle 5"/>
          <p:cNvSpPr>
            <a:spLocks noGrp="1" noChangeArrowheads="1"/>
          </p:cNvSpPr>
          <p:nvPr>
            <p:ph type="title"/>
          </p:nvPr>
        </p:nvSpPr>
        <p:spPr>
          <a:xfrm>
            <a:off x="684213" y="261719"/>
            <a:ext cx="8259762" cy="646331"/>
          </a:xfrm>
        </p:spPr>
        <p:txBody>
          <a:bodyPr/>
          <a:lstStyle/>
          <a:p>
            <a:pPr eaLnBrk="1" hangingPunct="1"/>
            <a:r>
              <a:rPr lang="en-US" altLang="en-US" sz="3600" dirty="0"/>
              <a:t>Byte, Word, Block Addresses</a:t>
            </a:r>
            <a:endParaRPr lang="en-AU" altLang="en-US" sz="3600" dirty="0"/>
          </a:p>
        </p:txBody>
      </p:sp>
      <p:sp>
        <p:nvSpPr>
          <p:cNvPr id="9221" name="Text Box 4"/>
          <p:cNvSpPr txBox="1">
            <a:spLocks noChangeArrowheads="1"/>
          </p:cNvSpPr>
          <p:nvPr/>
        </p:nvSpPr>
        <p:spPr bwMode="auto">
          <a:xfrm rot="5400000">
            <a:off x="7491412" y="1281113"/>
            <a:ext cx="29384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§5.2 Memory Technologies</a:t>
            </a:r>
          </a:p>
        </p:txBody>
      </p:sp>
      <p:sp>
        <p:nvSpPr>
          <p:cNvPr id="3" name="Rectangle 2"/>
          <p:cNvSpPr/>
          <p:nvPr/>
        </p:nvSpPr>
        <p:spPr bwMode="auto">
          <a:xfrm>
            <a:off x="1547664" y="1772816"/>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1547664" y="198884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1547664" y="2204864"/>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547664" y="2420888"/>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p:cNvSpPr/>
          <p:nvPr/>
        </p:nvSpPr>
        <p:spPr bwMode="auto">
          <a:xfrm>
            <a:off x="1547664" y="263691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1547664" y="2852936"/>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1547664" y="306896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1547664" y="3284984"/>
            <a:ext cx="1656184" cy="22326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1547664" y="530096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2267744" y="4437112"/>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2267744" y="4725144"/>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2267744" y="5013176"/>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5" name="TextBox 4"/>
              <p:cNvSpPr txBox="1"/>
              <p:nvPr/>
            </p:nvSpPr>
            <p:spPr>
              <a:xfrm>
                <a:off x="827584" y="1804174"/>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00000000</m:t>
                      </m:r>
                    </m:oMath>
                  </m:oMathPara>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827584" y="1804174"/>
                <a:ext cx="722955" cy="184666"/>
              </a:xfrm>
              <a:prstGeom prst="rect">
                <a:avLst/>
              </a:prstGeom>
              <a:blipFill rotWithShape="0">
                <a:blip r:embed="rId3"/>
                <a:stretch>
                  <a:fillRect l="-4237" r="-508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27584" y="202019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00000001</m:t>
                      </m:r>
                    </m:oMath>
                  </m:oMathPara>
                </a14:m>
                <a:endParaRPr lang="en-US" sz="1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27584" y="2020198"/>
                <a:ext cx="722955" cy="184666"/>
              </a:xfrm>
              <a:prstGeom prst="rect">
                <a:avLst/>
              </a:prstGeom>
              <a:blipFill rotWithShape="0">
                <a:blip r:embed="rId4"/>
                <a:stretch>
                  <a:fillRect l="-4237" r="-5085"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37661" y="2236222"/>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00000010</m:t>
                      </m:r>
                    </m:oMath>
                  </m:oMathPara>
                </a14:m>
                <a:endParaRPr lang="en-US"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37661" y="2236222"/>
                <a:ext cx="722955" cy="184666"/>
              </a:xfrm>
              <a:prstGeom prst="rect">
                <a:avLst/>
              </a:prstGeom>
              <a:blipFill rotWithShape="0">
                <a:blip r:embed="rId5"/>
                <a:stretch>
                  <a:fillRect l="-4202" r="-420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27584" y="245224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00000011</m:t>
                      </m:r>
                    </m:oMath>
                  </m:oMathPara>
                </a14:m>
                <a:endParaRPr lang="en-US" sz="1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827584" y="2452246"/>
                <a:ext cx="722955" cy="184666"/>
              </a:xfrm>
              <a:prstGeom prst="rect">
                <a:avLst/>
              </a:prstGeom>
              <a:blipFill rotWithShape="0">
                <a:blip r:embed="rId6"/>
                <a:stretch>
                  <a:fillRect l="-4237" r="-5085"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27584" y="2668270"/>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00000100</m:t>
                      </m:r>
                    </m:oMath>
                  </m:oMathPara>
                </a14:m>
                <a:endParaRPr lang="en-US"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27584" y="2668270"/>
                <a:ext cx="722955" cy="184666"/>
              </a:xfrm>
              <a:prstGeom prst="rect">
                <a:avLst/>
              </a:prstGeom>
              <a:blipFill rotWithShape="0">
                <a:blip r:embed="rId7"/>
                <a:stretch>
                  <a:fillRect l="-4237" r="-508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55576" y="5303563"/>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11111111</m:t>
                      </m:r>
                    </m:oMath>
                  </m:oMathPara>
                </a14:m>
                <a:endParaRPr lang="en-US" sz="1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755576" y="5303563"/>
                <a:ext cx="722955" cy="184666"/>
              </a:xfrm>
              <a:prstGeom prst="rect">
                <a:avLst/>
              </a:prstGeom>
              <a:blipFill rotWithShape="0">
                <a:blip r:embed="rId8"/>
                <a:stretch>
                  <a:fillRect l="-4202" r="-4202" b="-10000"/>
                </a:stretch>
              </a:blipFill>
            </p:spPr>
            <p:txBody>
              <a:bodyPr/>
              <a:lstStyle/>
              <a:p>
                <a:r>
                  <a:rPr lang="en-US">
                    <a:noFill/>
                  </a:rPr>
                  <a:t> </a:t>
                </a:r>
              </a:p>
            </p:txBody>
          </p:sp>
        </mc:Fallback>
      </mc:AlternateContent>
      <p:cxnSp>
        <p:nvCxnSpPr>
          <p:cNvPr id="7" name="Straight Arrow Connector 6"/>
          <p:cNvCxnSpPr/>
          <p:nvPr/>
        </p:nvCxnSpPr>
        <p:spPr bwMode="auto">
          <a:xfrm>
            <a:off x="1547664" y="1484784"/>
            <a:ext cx="1656184"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7" name="TextBox 16"/>
          <p:cNvSpPr txBox="1"/>
          <p:nvPr/>
        </p:nvSpPr>
        <p:spPr>
          <a:xfrm>
            <a:off x="2051720" y="1178359"/>
            <a:ext cx="576064" cy="307777"/>
          </a:xfrm>
          <a:prstGeom prst="rect">
            <a:avLst/>
          </a:prstGeom>
          <a:noFill/>
        </p:spPr>
        <p:txBody>
          <a:bodyPr wrap="square" rtlCol="0">
            <a:spAutoFit/>
          </a:bodyPr>
          <a:lstStyle/>
          <a:p>
            <a:r>
              <a:rPr lang="en-US" sz="1400" dirty="0"/>
              <a:t>Byte</a:t>
            </a:r>
          </a:p>
        </p:txBody>
      </p:sp>
      <p:sp>
        <p:nvSpPr>
          <p:cNvPr id="30" name="Oval 29"/>
          <p:cNvSpPr/>
          <p:nvPr/>
        </p:nvSpPr>
        <p:spPr bwMode="auto">
          <a:xfrm>
            <a:off x="2231740" y="3389961"/>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Oval 30"/>
          <p:cNvSpPr/>
          <p:nvPr/>
        </p:nvSpPr>
        <p:spPr bwMode="auto">
          <a:xfrm>
            <a:off x="2231740" y="3677993"/>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Rectangle 31"/>
          <p:cNvSpPr/>
          <p:nvPr/>
        </p:nvSpPr>
        <p:spPr bwMode="auto">
          <a:xfrm>
            <a:off x="1547664" y="3808559"/>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822512" y="382182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00011111</m:t>
                      </m:r>
                    </m:oMath>
                  </m:oMathPara>
                </a14:m>
                <a:endParaRPr lang="en-US" sz="1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822512" y="3821826"/>
                <a:ext cx="722955" cy="184666"/>
              </a:xfrm>
              <a:prstGeom prst="rect">
                <a:avLst/>
              </a:prstGeom>
              <a:blipFill rotWithShape="0">
                <a:blip r:embed="rId9"/>
                <a:stretch>
                  <a:fillRect l="-4202" r="-4202" b="-10000"/>
                </a:stretch>
              </a:blipFill>
            </p:spPr>
            <p:txBody>
              <a:bodyPr/>
              <a:lstStyle/>
              <a:p>
                <a:r>
                  <a:rPr lang="en-US">
                    <a:noFill/>
                  </a:rPr>
                  <a:t> </a:t>
                </a:r>
              </a:p>
            </p:txBody>
          </p:sp>
        </mc:Fallback>
      </mc:AlternateContent>
      <p:sp>
        <p:nvSpPr>
          <p:cNvPr id="21" name="Right Brace 20"/>
          <p:cNvSpPr/>
          <p:nvPr/>
        </p:nvSpPr>
        <p:spPr bwMode="auto">
          <a:xfrm>
            <a:off x="3347864" y="1772816"/>
            <a:ext cx="216024" cy="864096"/>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TextBox 26"/>
          <p:cNvSpPr txBox="1"/>
          <p:nvPr/>
        </p:nvSpPr>
        <p:spPr>
          <a:xfrm>
            <a:off x="3635896" y="2051556"/>
            <a:ext cx="548996" cy="276999"/>
          </a:xfrm>
          <a:prstGeom prst="rect">
            <a:avLst/>
          </a:prstGeom>
          <a:noFill/>
        </p:spPr>
        <p:txBody>
          <a:bodyPr wrap="none" rtlCol="0">
            <a:spAutoFit/>
          </a:bodyPr>
          <a:lstStyle/>
          <a:p>
            <a:r>
              <a:rPr lang="en-US" sz="1200" dirty="0"/>
              <a:t>Word</a:t>
            </a:r>
          </a:p>
        </p:txBody>
      </p:sp>
      <p:sp>
        <p:nvSpPr>
          <p:cNvPr id="36" name="Right Brace 35"/>
          <p:cNvSpPr/>
          <p:nvPr/>
        </p:nvSpPr>
        <p:spPr bwMode="auto">
          <a:xfrm>
            <a:off x="4716016" y="1772145"/>
            <a:ext cx="216024" cy="2252437"/>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TextBox 36"/>
          <p:cNvSpPr txBox="1"/>
          <p:nvPr/>
        </p:nvSpPr>
        <p:spPr>
          <a:xfrm>
            <a:off x="5034740" y="2744924"/>
            <a:ext cx="559769" cy="276999"/>
          </a:xfrm>
          <a:prstGeom prst="rect">
            <a:avLst/>
          </a:prstGeom>
          <a:noFill/>
        </p:spPr>
        <p:txBody>
          <a:bodyPr wrap="none" rtlCol="0">
            <a:spAutoFit/>
          </a:bodyPr>
          <a:lstStyle/>
          <a:p>
            <a:r>
              <a:rPr lang="en-US" sz="1200" dirty="0"/>
              <a:t>Block</a:t>
            </a:r>
          </a:p>
        </p:txBody>
      </p:sp>
      <p:sp>
        <p:nvSpPr>
          <p:cNvPr id="28" name="Rectangle 27"/>
          <p:cNvSpPr/>
          <p:nvPr/>
        </p:nvSpPr>
        <p:spPr>
          <a:xfrm>
            <a:off x="6147220" y="1650866"/>
            <a:ext cx="2059218" cy="923330"/>
          </a:xfrm>
          <a:prstGeom prst="rect">
            <a:avLst/>
          </a:prstGeom>
        </p:spPr>
        <p:txBody>
          <a:bodyPr wrap="none">
            <a:spAutoFit/>
          </a:bodyPr>
          <a:lstStyle/>
          <a:p>
            <a:r>
              <a:rPr lang="en-US" dirty="0"/>
              <a:t>1 Word = 4 bytes </a:t>
            </a:r>
          </a:p>
          <a:p>
            <a:endParaRPr lang="en-US" dirty="0"/>
          </a:p>
          <a:p>
            <a:r>
              <a:rPr lang="en-US" dirty="0"/>
              <a:t>1 Block = 8 Words</a:t>
            </a:r>
          </a:p>
        </p:txBody>
      </p:sp>
    </p:spTree>
    <p:extLst>
      <p:ext uri="{BB962C8B-B14F-4D97-AF65-F5344CB8AC3E}">
        <p14:creationId xmlns:p14="http://schemas.microsoft.com/office/powerpoint/2010/main" val="3899316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0B19B8DD-B323-4A9E-9F2D-9A6733CB46E7}" type="slidenum">
              <a:rPr lang="en-AU" altLang="en-US" smtClean="0"/>
              <a:pPr/>
              <a:t>13</a:t>
            </a:fld>
            <a:endParaRPr lang="en-AU" altLang="en-US"/>
          </a:p>
        </p:txBody>
      </p:sp>
      <p:sp>
        <p:nvSpPr>
          <p:cNvPr id="9219" name="Rectangle 5"/>
          <p:cNvSpPr>
            <a:spLocks noGrp="1" noChangeArrowheads="1"/>
          </p:cNvSpPr>
          <p:nvPr>
            <p:ph type="title"/>
          </p:nvPr>
        </p:nvSpPr>
        <p:spPr>
          <a:xfrm>
            <a:off x="684213" y="261719"/>
            <a:ext cx="8259762" cy="646331"/>
          </a:xfrm>
        </p:spPr>
        <p:txBody>
          <a:bodyPr/>
          <a:lstStyle/>
          <a:p>
            <a:pPr eaLnBrk="1" hangingPunct="1"/>
            <a:r>
              <a:rPr lang="en-US" altLang="en-US" sz="3600" dirty="0"/>
              <a:t>Byte, Word, Block Addresses</a:t>
            </a:r>
            <a:endParaRPr lang="en-AU" altLang="en-US" sz="3600" dirty="0"/>
          </a:p>
        </p:txBody>
      </p:sp>
      <p:sp>
        <p:nvSpPr>
          <p:cNvPr id="9221" name="Text Box 4"/>
          <p:cNvSpPr txBox="1">
            <a:spLocks noChangeArrowheads="1"/>
          </p:cNvSpPr>
          <p:nvPr/>
        </p:nvSpPr>
        <p:spPr bwMode="auto">
          <a:xfrm rot="5400000">
            <a:off x="7491412" y="1281113"/>
            <a:ext cx="29384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§5.2 Memory Technologies</a:t>
            </a:r>
          </a:p>
        </p:txBody>
      </p:sp>
      <p:sp>
        <p:nvSpPr>
          <p:cNvPr id="3" name="Rectangle 2"/>
          <p:cNvSpPr/>
          <p:nvPr/>
        </p:nvSpPr>
        <p:spPr bwMode="auto">
          <a:xfrm>
            <a:off x="2987824" y="1772816"/>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2987824" y="198884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2987824" y="2204864"/>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2987824" y="2420888"/>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p:cNvSpPr/>
          <p:nvPr/>
        </p:nvSpPr>
        <p:spPr bwMode="auto">
          <a:xfrm>
            <a:off x="2987824" y="263691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2987824" y="2852936"/>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2987824" y="306896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2987824" y="3284984"/>
            <a:ext cx="1656184" cy="22326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2987824" y="530096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3707904" y="3680780"/>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3706687" y="4005064"/>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3712265" y="4304188"/>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5" name="TextBox 4"/>
              <p:cNvSpPr txBox="1"/>
              <p:nvPr/>
            </p:nvSpPr>
            <p:spPr>
              <a:xfrm>
                <a:off x="2267744" y="1804174"/>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000000</m:t>
                      </m:r>
                      <m:r>
                        <a:rPr lang="en-US" sz="1200" b="0" i="1" smtClean="0">
                          <a:solidFill>
                            <a:schemeClr val="tx1"/>
                          </a:solidFill>
                          <a:latin typeface="Cambria Math" panose="02040503050406030204" pitchFamily="18" charset="0"/>
                        </a:rPr>
                        <m:t>00</m:t>
                      </m:r>
                    </m:oMath>
                  </m:oMathPara>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2267744" y="1804174"/>
                <a:ext cx="722955" cy="184666"/>
              </a:xfrm>
              <a:prstGeom prst="rect">
                <a:avLst/>
              </a:prstGeom>
              <a:blipFill rotWithShape="0">
                <a:blip r:embed="rId3"/>
                <a:stretch>
                  <a:fillRect l="-4202" r="-420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267744" y="202019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000000</m:t>
                      </m:r>
                      <m:r>
                        <a:rPr lang="en-US" sz="1200" b="0" i="1" smtClean="0">
                          <a:solidFill>
                            <a:schemeClr val="tx1"/>
                          </a:solidFill>
                          <a:latin typeface="Cambria Math" panose="02040503050406030204" pitchFamily="18" charset="0"/>
                        </a:rPr>
                        <m:t>01</m:t>
                      </m:r>
                    </m:oMath>
                  </m:oMathPara>
                </a14:m>
                <a:endParaRPr lang="en-US" sz="1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267744" y="2020198"/>
                <a:ext cx="722955" cy="184666"/>
              </a:xfrm>
              <a:prstGeom prst="rect">
                <a:avLst/>
              </a:prstGeom>
              <a:blipFill rotWithShape="0">
                <a:blip r:embed="rId4"/>
                <a:stretch>
                  <a:fillRect l="-4202" r="-4202"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277821" y="2236222"/>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000000</m:t>
                      </m:r>
                      <m:r>
                        <a:rPr lang="en-US" sz="1200" b="0" i="1" smtClean="0">
                          <a:solidFill>
                            <a:schemeClr val="tx1"/>
                          </a:solidFill>
                          <a:latin typeface="Cambria Math" panose="02040503050406030204" pitchFamily="18" charset="0"/>
                        </a:rPr>
                        <m:t>10</m:t>
                      </m:r>
                    </m:oMath>
                  </m:oMathPara>
                </a14:m>
                <a:endParaRPr lang="en-US"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277821" y="2236222"/>
                <a:ext cx="722955" cy="184666"/>
              </a:xfrm>
              <a:prstGeom prst="rect">
                <a:avLst/>
              </a:prstGeom>
              <a:blipFill rotWithShape="0">
                <a:blip r:embed="rId5"/>
                <a:stretch>
                  <a:fillRect l="-4237" r="-508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267744" y="245224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000000</m:t>
                      </m:r>
                      <m:r>
                        <a:rPr lang="en-US" sz="1200" b="0" i="1" smtClean="0">
                          <a:solidFill>
                            <a:schemeClr val="tx1"/>
                          </a:solidFill>
                          <a:latin typeface="Cambria Math" panose="02040503050406030204" pitchFamily="18" charset="0"/>
                        </a:rPr>
                        <m:t>11</m:t>
                      </m:r>
                    </m:oMath>
                  </m:oMathPara>
                </a14:m>
                <a:endParaRPr lang="en-US" sz="1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267744" y="2452246"/>
                <a:ext cx="722955" cy="184666"/>
              </a:xfrm>
              <a:prstGeom prst="rect">
                <a:avLst/>
              </a:prstGeom>
              <a:blipFill rotWithShape="0">
                <a:blip r:embed="rId6"/>
                <a:stretch>
                  <a:fillRect l="-4202" r="-4202"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267744" y="2668270"/>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000001</m:t>
                      </m:r>
                      <m:r>
                        <a:rPr lang="en-US" sz="1200" b="0" i="1" smtClean="0">
                          <a:solidFill>
                            <a:schemeClr val="tx1"/>
                          </a:solidFill>
                          <a:latin typeface="Cambria Math" panose="02040503050406030204" pitchFamily="18" charset="0"/>
                        </a:rPr>
                        <m:t>00</m:t>
                      </m:r>
                    </m:oMath>
                  </m:oMathPara>
                </a14:m>
                <a:endParaRPr lang="en-US"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267744" y="2668270"/>
                <a:ext cx="722955" cy="184666"/>
              </a:xfrm>
              <a:prstGeom prst="rect">
                <a:avLst/>
              </a:prstGeom>
              <a:blipFill rotWithShape="0">
                <a:blip r:embed="rId7"/>
                <a:stretch>
                  <a:fillRect l="-4202" r="-420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195736" y="5303563"/>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111111</m:t>
                      </m:r>
                      <m:r>
                        <a:rPr lang="en-US" sz="1200" b="0" i="1" smtClean="0">
                          <a:latin typeface="Cambria Math" panose="02040503050406030204" pitchFamily="18" charset="0"/>
                        </a:rPr>
                        <m:t>11</m:t>
                      </m:r>
                    </m:oMath>
                  </m:oMathPara>
                </a14:m>
                <a:endParaRPr lang="en-US" sz="1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2195736" y="5303563"/>
                <a:ext cx="722955" cy="184666"/>
              </a:xfrm>
              <a:prstGeom prst="rect">
                <a:avLst/>
              </a:prstGeom>
              <a:blipFill rotWithShape="0">
                <a:blip r:embed="rId8"/>
                <a:stretch>
                  <a:fillRect l="-4202" r="-4202" b="-10000"/>
                </a:stretch>
              </a:blipFill>
            </p:spPr>
            <p:txBody>
              <a:bodyPr/>
              <a:lstStyle/>
              <a:p>
                <a:r>
                  <a:rPr lang="en-US">
                    <a:noFill/>
                  </a:rPr>
                  <a:t> </a:t>
                </a:r>
              </a:p>
            </p:txBody>
          </p:sp>
        </mc:Fallback>
      </mc:AlternateContent>
      <p:cxnSp>
        <p:nvCxnSpPr>
          <p:cNvPr id="7" name="Straight Arrow Connector 6"/>
          <p:cNvCxnSpPr/>
          <p:nvPr/>
        </p:nvCxnSpPr>
        <p:spPr bwMode="auto">
          <a:xfrm>
            <a:off x="2987824" y="1484784"/>
            <a:ext cx="1656184"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7" name="TextBox 16"/>
          <p:cNvSpPr txBox="1"/>
          <p:nvPr/>
        </p:nvSpPr>
        <p:spPr>
          <a:xfrm>
            <a:off x="3491880" y="1178359"/>
            <a:ext cx="576064" cy="307777"/>
          </a:xfrm>
          <a:prstGeom prst="rect">
            <a:avLst/>
          </a:prstGeom>
          <a:noFill/>
        </p:spPr>
        <p:txBody>
          <a:bodyPr wrap="square" rtlCol="0">
            <a:spAutoFit/>
          </a:bodyPr>
          <a:lstStyle/>
          <a:p>
            <a:r>
              <a:rPr lang="en-US" sz="1400" dirty="0"/>
              <a:t>Byte</a:t>
            </a:r>
          </a:p>
        </p:txBody>
      </p:sp>
      <p:sp>
        <p:nvSpPr>
          <p:cNvPr id="32" name="Rectangle 31"/>
          <p:cNvSpPr/>
          <p:nvPr/>
        </p:nvSpPr>
        <p:spPr bwMode="auto">
          <a:xfrm>
            <a:off x="2987824" y="4653136"/>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2195736" y="4616167"/>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111111</m:t>
                      </m:r>
                      <m:r>
                        <a:rPr lang="en-US" sz="1200" b="0" i="1" smtClean="0">
                          <a:latin typeface="Cambria Math" panose="02040503050406030204" pitchFamily="18" charset="0"/>
                        </a:rPr>
                        <m:t>00</m:t>
                      </m:r>
                    </m:oMath>
                  </m:oMathPara>
                </a14:m>
                <a:endParaRPr lang="en-US" sz="1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195736" y="4616167"/>
                <a:ext cx="722955" cy="184666"/>
              </a:xfrm>
              <a:prstGeom prst="rect">
                <a:avLst/>
              </a:prstGeom>
              <a:blipFill rotWithShape="0">
                <a:blip r:embed="rId9"/>
                <a:stretch>
                  <a:fillRect l="-4202" r="-4202" b="-6452"/>
                </a:stretch>
              </a:blipFill>
            </p:spPr>
            <p:txBody>
              <a:bodyPr/>
              <a:lstStyle/>
              <a:p>
                <a:r>
                  <a:rPr lang="en-US">
                    <a:noFill/>
                  </a:rPr>
                  <a:t> </a:t>
                </a:r>
              </a:p>
            </p:txBody>
          </p:sp>
        </mc:Fallback>
      </mc:AlternateContent>
      <p:sp>
        <p:nvSpPr>
          <p:cNvPr id="34" name="Rectangle 33"/>
          <p:cNvSpPr/>
          <p:nvPr/>
        </p:nvSpPr>
        <p:spPr bwMode="auto">
          <a:xfrm>
            <a:off x="2987824" y="3284984"/>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5" name="Rectangle 34"/>
          <p:cNvSpPr/>
          <p:nvPr/>
        </p:nvSpPr>
        <p:spPr bwMode="auto">
          <a:xfrm>
            <a:off x="2987824" y="5079889"/>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38" name="TextBox 37"/>
              <p:cNvSpPr txBox="1"/>
              <p:nvPr/>
            </p:nvSpPr>
            <p:spPr>
              <a:xfrm>
                <a:off x="2267744" y="3316342"/>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000001</m:t>
                      </m:r>
                      <m:r>
                        <a:rPr lang="en-US" sz="1200" b="0" i="1" smtClean="0">
                          <a:solidFill>
                            <a:schemeClr val="tx1"/>
                          </a:solidFill>
                          <a:latin typeface="Cambria Math" panose="02040503050406030204" pitchFamily="18" charset="0"/>
                        </a:rPr>
                        <m:t>11</m:t>
                      </m:r>
                    </m:oMath>
                  </m:oMathPara>
                </a14:m>
                <a:endParaRPr lang="en-US" sz="1200" dirty="0"/>
              </a:p>
            </p:txBody>
          </p:sp>
        </mc:Choice>
        <mc:Fallback xmlns="">
          <p:sp>
            <p:nvSpPr>
              <p:cNvPr id="38" name="TextBox 37"/>
              <p:cNvSpPr txBox="1">
                <a:spLocks noRot="1" noChangeAspect="1" noMove="1" noResize="1" noEditPoints="1" noAdjustHandles="1" noChangeArrowheads="1" noChangeShapeType="1" noTextEdit="1"/>
              </p:cNvSpPr>
              <p:nvPr/>
            </p:nvSpPr>
            <p:spPr>
              <a:xfrm>
                <a:off x="2267744" y="3316342"/>
                <a:ext cx="722955" cy="184666"/>
              </a:xfrm>
              <a:prstGeom prst="rect">
                <a:avLst/>
              </a:prstGeom>
              <a:blipFill rotWithShape="0">
                <a:blip r:embed="rId10"/>
                <a:stretch>
                  <a:fillRect l="-4202" r="-4202" b="-10000"/>
                </a:stretch>
              </a:blipFill>
            </p:spPr>
            <p:txBody>
              <a:bodyPr/>
              <a:lstStyle/>
              <a:p>
                <a:r>
                  <a:rPr lang="en-US">
                    <a:noFill/>
                  </a:rPr>
                  <a:t> </a:t>
                </a:r>
              </a:p>
            </p:txBody>
          </p:sp>
        </mc:Fallback>
      </mc:AlternateContent>
      <p:sp>
        <p:nvSpPr>
          <p:cNvPr id="2" name="Left Brace 1"/>
          <p:cNvSpPr/>
          <p:nvPr/>
        </p:nvSpPr>
        <p:spPr bwMode="auto">
          <a:xfrm>
            <a:off x="2051720" y="1844824"/>
            <a:ext cx="144016" cy="79208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Left Brace 38"/>
          <p:cNvSpPr/>
          <p:nvPr/>
        </p:nvSpPr>
        <p:spPr bwMode="auto">
          <a:xfrm>
            <a:off x="2050581" y="2690008"/>
            <a:ext cx="144016" cy="79208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Left Brace 39"/>
          <p:cNvSpPr/>
          <p:nvPr/>
        </p:nvSpPr>
        <p:spPr bwMode="auto">
          <a:xfrm>
            <a:off x="2017154" y="4653136"/>
            <a:ext cx="144016" cy="79208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TextBox 3"/>
          <p:cNvSpPr txBox="1"/>
          <p:nvPr/>
        </p:nvSpPr>
        <p:spPr>
          <a:xfrm>
            <a:off x="1148121" y="2096852"/>
            <a:ext cx="831591" cy="276999"/>
          </a:xfrm>
          <a:prstGeom prst="rect">
            <a:avLst/>
          </a:prstGeom>
          <a:noFill/>
        </p:spPr>
        <p:txBody>
          <a:bodyPr wrap="square" rtlCol="0">
            <a:spAutoFit/>
          </a:bodyPr>
          <a:lstStyle/>
          <a:p>
            <a:r>
              <a:rPr lang="en-US" sz="1200" dirty="0"/>
              <a:t>word #0</a:t>
            </a:r>
          </a:p>
        </p:txBody>
      </p:sp>
      <p:sp>
        <p:nvSpPr>
          <p:cNvPr id="41" name="TextBox 40"/>
          <p:cNvSpPr txBox="1"/>
          <p:nvPr/>
        </p:nvSpPr>
        <p:spPr>
          <a:xfrm>
            <a:off x="1145630" y="2930460"/>
            <a:ext cx="831591" cy="276999"/>
          </a:xfrm>
          <a:prstGeom prst="rect">
            <a:avLst/>
          </a:prstGeom>
          <a:noFill/>
        </p:spPr>
        <p:txBody>
          <a:bodyPr wrap="square" rtlCol="0">
            <a:spAutoFit/>
          </a:bodyPr>
          <a:lstStyle/>
          <a:p>
            <a:r>
              <a:rPr lang="en-US" sz="1200" dirty="0"/>
              <a:t>word #1</a:t>
            </a:r>
          </a:p>
        </p:txBody>
      </p:sp>
      <p:sp>
        <p:nvSpPr>
          <p:cNvPr id="42" name="TextBox 41"/>
          <p:cNvSpPr txBox="1"/>
          <p:nvPr/>
        </p:nvSpPr>
        <p:spPr>
          <a:xfrm>
            <a:off x="1143139" y="4941389"/>
            <a:ext cx="831591" cy="276999"/>
          </a:xfrm>
          <a:prstGeom prst="rect">
            <a:avLst/>
          </a:prstGeom>
          <a:noFill/>
        </p:spPr>
        <p:txBody>
          <a:bodyPr wrap="square" rtlCol="0">
            <a:spAutoFit/>
          </a:bodyPr>
          <a:lstStyle/>
          <a:p>
            <a:r>
              <a:rPr lang="en-US" sz="1200" dirty="0"/>
              <a:t>word #63</a:t>
            </a:r>
          </a:p>
        </p:txBody>
      </p:sp>
      <p:sp>
        <p:nvSpPr>
          <p:cNvPr id="6" name="Rectangle 5"/>
          <p:cNvSpPr/>
          <p:nvPr/>
        </p:nvSpPr>
        <p:spPr>
          <a:xfrm>
            <a:off x="5148064" y="2735173"/>
            <a:ext cx="1995098" cy="369332"/>
          </a:xfrm>
          <a:prstGeom prst="rect">
            <a:avLst/>
          </a:prstGeom>
        </p:spPr>
        <p:txBody>
          <a:bodyPr wrap="none">
            <a:spAutoFit/>
          </a:bodyPr>
          <a:lstStyle/>
          <a:p>
            <a:r>
              <a:rPr lang="en-US" dirty="0"/>
              <a:t>1 Word = 4 bytes </a:t>
            </a:r>
          </a:p>
        </p:txBody>
      </p:sp>
    </p:spTree>
    <p:extLst>
      <p:ext uri="{BB962C8B-B14F-4D97-AF65-F5344CB8AC3E}">
        <p14:creationId xmlns:p14="http://schemas.microsoft.com/office/powerpoint/2010/main" val="243401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0B19B8DD-B323-4A9E-9F2D-9A6733CB46E7}" type="slidenum">
              <a:rPr lang="en-AU" altLang="en-US" smtClean="0"/>
              <a:pPr/>
              <a:t>14</a:t>
            </a:fld>
            <a:endParaRPr lang="en-AU" altLang="en-US"/>
          </a:p>
        </p:txBody>
      </p:sp>
      <p:sp>
        <p:nvSpPr>
          <p:cNvPr id="9219" name="Rectangle 5"/>
          <p:cNvSpPr>
            <a:spLocks noGrp="1" noChangeArrowheads="1"/>
          </p:cNvSpPr>
          <p:nvPr>
            <p:ph type="title"/>
          </p:nvPr>
        </p:nvSpPr>
        <p:spPr>
          <a:xfrm>
            <a:off x="684213" y="261719"/>
            <a:ext cx="8259762" cy="646331"/>
          </a:xfrm>
        </p:spPr>
        <p:txBody>
          <a:bodyPr/>
          <a:lstStyle/>
          <a:p>
            <a:pPr eaLnBrk="1" hangingPunct="1"/>
            <a:r>
              <a:rPr lang="en-US" altLang="en-US" sz="3600" dirty="0"/>
              <a:t>Byte, Word, Block Addresses</a:t>
            </a:r>
            <a:endParaRPr lang="en-AU" altLang="en-US" sz="3600" dirty="0"/>
          </a:p>
        </p:txBody>
      </p:sp>
      <p:sp>
        <p:nvSpPr>
          <p:cNvPr id="9221" name="Text Box 4"/>
          <p:cNvSpPr txBox="1">
            <a:spLocks noChangeArrowheads="1"/>
          </p:cNvSpPr>
          <p:nvPr/>
        </p:nvSpPr>
        <p:spPr bwMode="auto">
          <a:xfrm rot="5400000">
            <a:off x="7491412" y="1281113"/>
            <a:ext cx="29384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§5.2 Memory Technologies</a:t>
            </a:r>
          </a:p>
        </p:txBody>
      </p:sp>
      <p:sp>
        <p:nvSpPr>
          <p:cNvPr id="8" name="Rectangle 7"/>
          <p:cNvSpPr/>
          <p:nvPr/>
        </p:nvSpPr>
        <p:spPr bwMode="auto">
          <a:xfrm>
            <a:off x="2987824" y="198884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2987824" y="3212976"/>
            <a:ext cx="1656184" cy="230400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2987824" y="530096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3743908" y="2492896"/>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3766057" y="3505203"/>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3766057" y="4124310"/>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5" name="TextBox 4"/>
              <p:cNvSpPr txBox="1"/>
              <p:nvPr/>
            </p:nvSpPr>
            <p:spPr>
              <a:xfrm>
                <a:off x="2267744" y="202019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2267744" y="2020198"/>
                <a:ext cx="722955" cy="184666"/>
              </a:xfrm>
              <a:prstGeom prst="rect">
                <a:avLst/>
              </a:prstGeom>
              <a:blipFill rotWithShape="0">
                <a:blip r:embed="rId3"/>
                <a:stretch>
                  <a:fillRect l="-4202" r="-4202"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277821" y="28122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277821" y="2812286"/>
                <a:ext cx="722955" cy="184666"/>
              </a:xfrm>
              <a:prstGeom prst="rect">
                <a:avLst/>
              </a:prstGeom>
              <a:blipFill rotWithShape="0">
                <a:blip r:embed="rId4"/>
                <a:stretch>
                  <a:fillRect l="-4237" r="-5085"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267744" y="3028310"/>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267744" y="3028310"/>
                <a:ext cx="722955" cy="184666"/>
              </a:xfrm>
              <a:prstGeom prst="rect">
                <a:avLst/>
              </a:prstGeom>
              <a:blipFill rotWithShape="0">
                <a:blip r:embed="rId5"/>
                <a:stretch>
                  <a:fillRect l="-4202" r="-4202" b="-10000"/>
                </a:stretch>
              </a:blipFill>
            </p:spPr>
            <p:txBody>
              <a:bodyPr/>
              <a:lstStyle/>
              <a:p>
                <a:r>
                  <a:rPr lang="en-US">
                    <a:noFill/>
                  </a:rPr>
                  <a:t> </a:t>
                </a:r>
              </a:p>
            </p:txBody>
          </p:sp>
        </mc:Fallback>
      </mc:AlternateContent>
      <p:cxnSp>
        <p:nvCxnSpPr>
          <p:cNvPr id="7" name="Straight Arrow Connector 6"/>
          <p:cNvCxnSpPr/>
          <p:nvPr/>
        </p:nvCxnSpPr>
        <p:spPr bwMode="auto">
          <a:xfrm>
            <a:off x="2987824" y="1627448"/>
            <a:ext cx="1656184"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7" name="TextBox 16"/>
          <p:cNvSpPr txBox="1"/>
          <p:nvPr/>
        </p:nvSpPr>
        <p:spPr>
          <a:xfrm>
            <a:off x="3491880" y="1321023"/>
            <a:ext cx="576064" cy="307777"/>
          </a:xfrm>
          <a:prstGeom prst="rect">
            <a:avLst/>
          </a:prstGeom>
          <a:noFill/>
        </p:spPr>
        <p:txBody>
          <a:bodyPr wrap="square" rtlCol="0">
            <a:spAutoFit/>
          </a:bodyPr>
          <a:lstStyle/>
          <a:p>
            <a:r>
              <a:rPr lang="en-US" sz="1400" dirty="0"/>
              <a:t>Byte</a:t>
            </a:r>
          </a:p>
        </p:txBody>
      </p:sp>
      <p:sp>
        <p:nvSpPr>
          <p:cNvPr id="32" name="Rectangle 31"/>
          <p:cNvSpPr/>
          <p:nvPr/>
        </p:nvSpPr>
        <p:spPr bwMode="auto">
          <a:xfrm>
            <a:off x="2987824" y="371703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5" name="Rectangle 34"/>
          <p:cNvSpPr/>
          <p:nvPr/>
        </p:nvSpPr>
        <p:spPr bwMode="auto">
          <a:xfrm>
            <a:off x="2987114" y="4616673"/>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Left Brace 1"/>
          <p:cNvSpPr/>
          <p:nvPr/>
        </p:nvSpPr>
        <p:spPr bwMode="auto">
          <a:xfrm>
            <a:off x="1997470" y="2020198"/>
            <a:ext cx="198266" cy="91509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Left Brace 38"/>
          <p:cNvSpPr/>
          <p:nvPr/>
        </p:nvSpPr>
        <p:spPr bwMode="auto">
          <a:xfrm>
            <a:off x="2050581" y="3068960"/>
            <a:ext cx="144016" cy="79208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Left Brace 39"/>
          <p:cNvSpPr/>
          <p:nvPr/>
        </p:nvSpPr>
        <p:spPr bwMode="auto">
          <a:xfrm>
            <a:off x="2078845" y="4663902"/>
            <a:ext cx="144016" cy="82197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TextBox 3"/>
          <p:cNvSpPr txBox="1"/>
          <p:nvPr/>
        </p:nvSpPr>
        <p:spPr>
          <a:xfrm>
            <a:off x="1292137" y="2287905"/>
            <a:ext cx="831591" cy="276999"/>
          </a:xfrm>
          <a:prstGeom prst="rect">
            <a:avLst/>
          </a:prstGeom>
          <a:noFill/>
        </p:spPr>
        <p:txBody>
          <a:bodyPr wrap="square" rtlCol="0">
            <a:spAutoFit/>
          </a:bodyPr>
          <a:lstStyle/>
          <a:p>
            <a:r>
              <a:rPr lang="en-US" sz="1200" dirty="0"/>
              <a:t>block #0</a:t>
            </a:r>
          </a:p>
        </p:txBody>
      </p:sp>
      <p:sp>
        <p:nvSpPr>
          <p:cNvPr id="41" name="TextBox 40"/>
          <p:cNvSpPr txBox="1"/>
          <p:nvPr/>
        </p:nvSpPr>
        <p:spPr>
          <a:xfrm>
            <a:off x="1259632" y="3300212"/>
            <a:ext cx="831591" cy="276999"/>
          </a:xfrm>
          <a:prstGeom prst="rect">
            <a:avLst/>
          </a:prstGeom>
          <a:noFill/>
        </p:spPr>
        <p:txBody>
          <a:bodyPr wrap="square" rtlCol="0">
            <a:spAutoFit/>
          </a:bodyPr>
          <a:lstStyle/>
          <a:p>
            <a:r>
              <a:rPr lang="en-US" sz="1200" dirty="0"/>
              <a:t>block #1</a:t>
            </a:r>
          </a:p>
        </p:txBody>
      </p:sp>
      <p:sp>
        <p:nvSpPr>
          <p:cNvPr id="42" name="TextBox 41"/>
          <p:cNvSpPr txBox="1"/>
          <p:nvPr/>
        </p:nvSpPr>
        <p:spPr>
          <a:xfrm>
            <a:off x="1259251" y="4941389"/>
            <a:ext cx="864477" cy="276999"/>
          </a:xfrm>
          <a:prstGeom prst="rect">
            <a:avLst/>
          </a:prstGeom>
          <a:noFill/>
        </p:spPr>
        <p:txBody>
          <a:bodyPr wrap="square" rtlCol="0">
            <a:spAutoFit/>
          </a:bodyPr>
          <a:lstStyle/>
          <a:p>
            <a:r>
              <a:rPr lang="en-US" sz="1200" dirty="0"/>
              <a:t>block #7</a:t>
            </a:r>
          </a:p>
        </p:txBody>
      </p:sp>
      <p:sp>
        <p:nvSpPr>
          <p:cNvPr id="37" name="Rectangle 36"/>
          <p:cNvSpPr/>
          <p:nvPr/>
        </p:nvSpPr>
        <p:spPr bwMode="auto">
          <a:xfrm>
            <a:off x="2987824" y="2780928"/>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4" name="Rectangle 43"/>
          <p:cNvSpPr/>
          <p:nvPr/>
        </p:nvSpPr>
        <p:spPr bwMode="auto">
          <a:xfrm>
            <a:off x="2987824" y="2205198"/>
            <a:ext cx="1656184" cy="5757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5" name="Rectangle 44"/>
          <p:cNvSpPr/>
          <p:nvPr/>
        </p:nvSpPr>
        <p:spPr bwMode="auto">
          <a:xfrm>
            <a:off x="2987824" y="299695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6" name="Oval 45"/>
          <p:cNvSpPr/>
          <p:nvPr/>
        </p:nvSpPr>
        <p:spPr bwMode="auto">
          <a:xfrm>
            <a:off x="3758654" y="5014951"/>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p:cNvSpPr/>
          <p:nvPr/>
        </p:nvSpPr>
        <p:spPr>
          <a:xfrm>
            <a:off x="5554276" y="2780928"/>
            <a:ext cx="2059218" cy="369332"/>
          </a:xfrm>
          <a:prstGeom prst="rect">
            <a:avLst/>
          </a:prstGeom>
        </p:spPr>
        <p:txBody>
          <a:bodyPr wrap="none">
            <a:spAutoFit/>
          </a:bodyPr>
          <a:lstStyle/>
          <a:p>
            <a:r>
              <a:rPr lang="en-US" dirty="0"/>
              <a:t>1 Block = 8 Words</a:t>
            </a:r>
          </a:p>
        </p:txBody>
      </p:sp>
      <mc:AlternateContent xmlns:mc="http://schemas.openxmlformats.org/markup-compatibility/2006" xmlns:a14="http://schemas.microsoft.com/office/drawing/2010/main">
        <mc:Choice Requires="a14">
          <p:sp>
            <p:nvSpPr>
              <p:cNvPr id="47" name="TextBox 46"/>
              <p:cNvSpPr txBox="1"/>
              <p:nvPr/>
            </p:nvSpPr>
            <p:spPr>
              <a:xfrm>
                <a:off x="2264869" y="3717032"/>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7" name="TextBox 46"/>
              <p:cNvSpPr txBox="1">
                <a:spLocks noRot="1" noChangeAspect="1" noMove="1" noResize="1" noEditPoints="1" noAdjustHandles="1" noChangeArrowheads="1" noChangeShapeType="1" noTextEdit="1"/>
              </p:cNvSpPr>
              <p:nvPr/>
            </p:nvSpPr>
            <p:spPr>
              <a:xfrm>
                <a:off x="2264869" y="3717032"/>
                <a:ext cx="722955" cy="184666"/>
              </a:xfrm>
              <a:prstGeom prst="rect">
                <a:avLst/>
              </a:prstGeom>
              <a:blipFill rotWithShape="0">
                <a:blip r:embed="rId6"/>
                <a:stretch>
                  <a:fillRect l="-4237" r="-508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267744" y="46124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48" name="TextBox 47"/>
              <p:cNvSpPr txBox="1">
                <a:spLocks noRot="1" noChangeAspect="1" noMove="1" noResize="1" noEditPoints="1" noAdjustHandles="1" noChangeArrowheads="1" noChangeShapeType="1" noTextEdit="1"/>
              </p:cNvSpPr>
              <p:nvPr/>
            </p:nvSpPr>
            <p:spPr>
              <a:xfrm>
                <a:off x="2267744" y="4612486"/>
                <a:ext cx="722955" cy="184666"/>
              </a:xfrm>
              <a:prstGeom prst="rect">
                <a:avLst/>
              </a:prstGeom>
              <a:blipFill rotWithShape="0">
                <a:blip r:embed="rId7"/>
                <a:stretch>
                  <a:fillRect l="-4202" r="-420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2267744" y="530120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111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9" name="TextBox 48"/>
              <p:cNvSpPr txBox="1">
                <a:spLocks noRot="1" noChangeAspect="1" noMove="1" noResize="1" noEditPoints="1" noAdjustHandles="1" noChangeArrowheads="1" noChangeShapeType="1" noTextEdit="1"/>
              </p:cNvSpPr>
              <p:nvPr/>
            </p:nvSpPr>
            <p:spPr>
              <a:xfrm>
                <a:off x="2267744" y="5301208"/>
                <a:ext cx="722955" cy="184666"/>
              </a:xfrm>
              <a:prstGeom prst="rect">
                <a:avLst/>
              </a:prstGeom>
              <a:blipFill rotWithShape="0">
                <a:blip r:embed="rId8"/>
                <a:stretch>
                  <a:fillRect l="-4202" r="-4202" b="-10000"/>
                </a:stretch>
              </a:blipFill>
            </p:spPr>
            <p:txBody>
              <a:bodyPr/>
              <a:lstStyle/>
              <a:p>
                <a:r>
                  <a:rPr lang="en-US">
                    <a:noFill/>
                  </a:rPr>
                  <a:t> </a:t>
                </a:r>
              </a:p>
            </p:txBody>
          </p:sp>
        </mc:Fallback>
      </mc:AlternateContent>
      <p:sp>
        <p:nvSpPr>
          <p:cNvPr id="50" name="Oval 49"/>
          <p:cNvSpPr/>
          <p:nvPr/>
        </p:nvSpPr>
        <p:spPr bwMode="auto">
          <a:xfrm>
            <a:off x="3779912" y="4365104"/>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0189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A722574A-2634-430F-9175-F363D42C67BA}" type="slidenum">
              <a:rPr lang="en-AU" altLang="en-US" smtClean="0"/>
              <a:pPr/>
              <a:t>15</a:t>
            </a:fld>
            <a:endParaRPr lang="en-AU" altLang="en-US"/>
          </a:p>
        </p:txBody>
      </p:sp>
      <p:pic>
        <p:nvPicPr>
          <p:cNvPr id="20483" name="Picture 10" descr="f05-0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3429000"/>
            <a:ext cx="37433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7"/>
          <p:cNvSpPr>
            <a:spLocks noGrp="1" noChangeArrowheads="1"/>
          </p:cNvSpPr>
          <p:nvPr>
            <p:ph type="title"/>
          </p:nvPr>
        </p:nvSpPr>
        <p:spPr/>
        <p:txBody>
          <a:bodyPr/>
          <a:lstStyle/>
          <a:p>
            <a:pPr eaLnBrk="1" hangingPunct="1"/>
            <a:r>
              <a:rPr lang="en-US" altLang="en-US"/>
              <a:t>Cache Memory</a:t>
            </a:r>
            <a:endParaRPr lang="en-AU" altLang="en-US"/>
          </a:p>
        </p:txBody>
      </p:sp>
      <p:sp>
        <p:nvSpPr>
          <p:cNvPr id="20485" name="Rectangle 8"/>
          <p:cNvSpPr>
            <a:spLocks noGrp="1" noChangeArrowheads="1"/>
          </p:cNvSpPr>
          <p:nvPr>
            <p:ph type="body" idx="1"/>
          </p:nvPr>
        </p:nvSpPr>
        <p:spPr>
          <a:xfrm>
            <a:off x="684213" y="1125538"/>
            <a:ext cx="8270875" cy="2276475"/>
          </a:xfrm>
        </p:spPr>
        <p:txBody>
          <a:bodyPr/>
          <a:lstStyle/>
          <a:p>
            <a:pPr eaLnBrk="1" hangingPunct="1"/>
            <a:r>
              <a:rPr lang="en-US" altLang="en-US"/>
              <a:t>Cache memory</a:t>
            </a:r>
          </a:p>
          <a:p>
            <a:pPr lvl="1" eaLnBrk="1" hangingPunct="1"/>
            <a:r>
              <a:rPr lang="en-US" altLang="en-US"/>
              <a:t>The level of the memory hierarchy closest to the CPU</a:t>
            </a:r>
          </a:p>
          <a:p>
            <a:pPr eaLnBrk="1" hangingPunct="1"/>
            <a:r>
              <a:rPr lang="en-US" altLang="en-US"/>
              <a:t>Given accesses X</a:t>
            </a:r>
            <a:r>
              <a:rPr lang="en-US" altLang="en-US" baseline="-25000"/>
              <a:t>1</a:t>
            </a:r>
            <a:r>
              <a:rPr lang="en-US" altLang="en-US"/>
              <a:t>, …, X</a:t>
            </a:r>
            <a:r>
              <a:rPr lang="en-US" altLang="en-US" baseline="-25000"/>
              <a:t>n–1</a:t>
            </a:r>
            <a:r>
              <a:rPr lang="en-US" altLang="en-US"/>
              <a:t>, X</a:t>
            </a:r>
            <a:r>
              <a:rPr lang="en-US" altLang="en-US" baseline="-25000"/>
              <a:t>n</a:t>
            </a:r>
            <a:endParaRPr lang="en-AU" altLang="en-US" baseline="-25000"/>
          </a:p>
        </p:txBody>
      </p:sp>
      <p:sp>
        <p:nvSpPr>
          <p:cNvPr id="20486" name="Text Box 4"/>
          <p:cNvSpPr txBox="1">
            <a:spLocks noChangeArrowheads="1"/>
          </p:cNvSpPr>
          <p:nvPr/>
        </p:nvSpPr>
        <p:spPr bwMode="auto">
          <a:xfrm rot="5400000">
            <a:off x="7492206" y="1280319"/>
            <a:ext cx="293687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§5.3 The Basics of Caches</a:t>
            </a:r>
          </a:p>
        </p:txBody>
      </p:sp>
      <p:sp>
        <p:nvSpPr>
          <p:cNvPr id="20487" name="Rectangle 6"/>
          <p:cNvSpPr>
            <a:spLocks noChangeArrowheads="1"/>
          </p:cNvSpPr>
          <p:nvPr/>
        </p:nvSpPr>
        <p:spPr bwMode="auto">
          <a:xfrm>
            <a:off x="5148263" y="3789363"/>
            <a:ext cx="381158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folHlink"/>
              </a:buClr>
              <a:buSzPct val="60000"/>
              <a:buFont typeface="Wingdings" pitchFamily="2" charset="2"/>
              <a:buChar char="n"/>
            </a:pPr>
            <a:r>
              <a:rPr lang="en-US" altLang="en-US" sz="2800"/>
              <a:t>How do we know if the data is present?</a:t>
            </a:r>
          </a:p>
          <a:p>
            <a:pPr eaLnBrk="1" hangingPunct="1">
              <a:spcBef>
                <a:spcPct val="20000"/>
              </a:spcBef>
              <a:buClr>
                <a:schemeClr val="folHlink"/>
              </a:buClr>
              <a:buSzPct val="60000"/>
              <a:buFont typeface="Wingdings" pitchFamily="2" charset="2"/>
              <a:buChar char="n"/>
            </a:pPr>
            <a:r>
              <a:rPr lang="en-US" altLang="en-US" sz="2800"/>
              <a:t>Where do we look?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16</a:t>
            </a:fld>
            <a:endParaRPr lang="en-AU" altLang="en-US" sz="1400"/>
          </a:p>
        </p:txBody>
      </p:sp>
      <p:sp>
        <p:nvSpPr>
          <p:cNvPr id="11267" name="Rectangle 4"/>
          <p:cNvSpPr>
            <a:spLocks noGrp="1" noChangeArrowheads="1"/>
          </p:cNvSpPr>
          <p:nvPr>
            <p:ph type="title"/>
          </p:nvPr>
        </p:nvSpPr>
        <p:spPr/>
        <p:txBody>
          <a:bodyPr/>
          <a:lstStyle/>
          <a:p>
            <a:pPr eaLnBrk="1" hangingPunct="1"/>
            <a:r>
              <a:rPr lang="en-US" altLang="en-US" dirty="0"/>
              <a:t>Associative Caches</a:t>
            </a:r>
            <a:endParaRPr lang="en-AU" altLang="en-US" dirty="0"/>
          </a:p>
        </p:txBody>
      </p:sp>
      <p:sp>
        <p:nvSpPr>
          <p:cNvPr id="11268" name="Rectangle 5"/>
          <p:cNvSpPr>
            <a:spLocks noGrp="1" noChangeArrowheads="1"/>
          </p:cNvSpPr>
          <p:nvPr>
            <p:ph type="body" idx="1"/>
          </p:nvPr>
        </p:nvSpPr>
        <p:spPr>
          <a:xfrm>
            <a:off x="684213" y="1125538"/>
            <a:ext cx="8270875" cy="743187"/>
          </a:xfrm>
        </p:spPr>
        <p:txBody>
          <a:bodyPr/>
          <a:lstStyle/>
          <a:p>
            <a:pPr eaLnBrk="1" hangingPunct="1"/>
            <a:r>
              <a:rPr lang="en-US" altLang="en-US" sz="1800" dirty="0"/>
              <a:t>Fully associative</a:t>
            </a:r>
          </a:p>
          <a:p>
            <a:pPr lvl="1" eaLnBrk="1" hangingPunct="1"/>
            <a:r>
              <a:rPr lang="en-US" altLang="en-US" sz="1800" dirty="0"/>
              <a:t>Allow a given block to go in any cache entry</a:t>
            </a:r>
          </a:p>
        </p:txBody>
      </p:sp>
      <p:grpSp>
        <p:nvGrpSpPr>
          <p:cNvPr id="2" name="Group 1"/>
          <p:cNvGrpSpPr/>
          <p:nvPr/>
        </p:nvGrpSpPr>
        <p:grpSpPr>
          <a:xfrm>
            <a:off x="684213" y="2659473"/>
            <a:ext cx="3384757" cy="3229079"/>
            <a:chOff x="1259251" y="1988840"/>
            <a:chExt cx="3384757" cy="3528144"/>
          </a:xfrm>
        </p:grpSpPr>
        <p:sp>
          <p:nvSpPr>
            <p:cNvPr id="5" name="Rectangle 4"/>
            <p:cNvSpPr/>
            <p:nvPr/>
          </p:nvSpPr>
          <p:spPr bwMode="auto">
            <a:xfrm>
              <a:off x="2987824" y="198884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87824" y="3212976"/>
              <a:ext cx="1656184" cy="230400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2987824" y="530096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3743908" y="2492896"/>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3766057" y="3505203"/>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p:cNvSpPr/>
            <p:nvPr/>
          </p:nvSpPr>
          <p:spPr bwMode="auto">
            <a:xfrm>
              <a:off x="3766057" y="4124310"/>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1" name="TextBox 10"/>
                <p:cNvSpPr txBox="1"/>
                <p:nvPr/>
              </p:nvSpPr>
              <p:spPr>
                <a:xfrm>
                  <a:off x="2267744" y="202019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2267744" y="2020198"/>
                  <a:ext cx="722955" cy="184666"/>
                </a:xfrm>
                <a:prstGeom prst="rect">
                  <a:avLst/>
                </a:prstGeom>
                <a:blipFill rotWithShape="0">
                  <a:blip r:embed="rId3"/>
                  <a:stretch>
                    <a:fillRect l="-4202" r="-4202"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77821" y="28122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277821" y="2812286"/>
                  <a:ext cx="722955" cy="184666"/>
                </a:xfrm>
                <a:prstGeom prst="rect">
                  <a:avLst/>
                </a:prstGeom>
                <a:blipFill rotWithShape="0">
                  <a:blip r:embed="rId4"/>
                  <a:stretch>
                    <a:fillRect l="-4237" r="-5085"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67744" y="3028310"/>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267744" y="3028310"/>
                  <a:ext cx="722955" cy="184666"/>
                </a:xfrm>
                <a:prstGeom prst="rect">
                  <a:avLst/>
                </a:prstGeom>
                <a:blipFill rotWithShape="0">
                  <a:blip r:embed="rId5"/>
                  <a:stretch>
                    <a:fillRect l="-4202" r="-4202" b="-10000"/>
                  </a:stretch>
                </a:blipFill>
              </p:spPr>
              <p:txBody>
                <a:bodyPr/>
                <a:lstStyle/>
                <a:p>
                  <a:r>
                    <a:rPr lang="en-US">
                      <a:noFill/>
                    </a:rPr>
                    <a:t> </a:t>
                  </a:r>
                </a:p>
              </p:txBody>
            </p:sp>
          </mc:Fallback>
        </mc:AlternateContent>
        <p:sp>
          <p:nvSpPr>
            <p:cNvPr id="14" name="Rectangle 13"/>
            <p:cNvSpPr/>
            <p:nvPr/>
          </p:nvSpPr>
          <p:spPr bwMode="auto">
            <a:xfrm>
              <a:off x="2987824" y="371703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2987114" y="4616673"/>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Left Brace 15"/>
            <p:cNvSpPr/>
            <p:nvPr/>
          </p:nvSpPr>
          <p:spPr bwMode="auto">
            <a:xfrm>
              <a:off x="1997470" y="2020198"/>
              <a:ext cx="198266" cy="91509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Left Brace 16"/>
            <p:cNvSpPr/>
            <p:nvPr/>
          </p:nvSpPr>
          <p:spPr bwMode="auto">
            <a:xfrm>
              <a:off x="2050581" y="3068960"/>
              <a:ext cx="144016" cy="79208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Left Brace 17"/>
            <p:cNvSpPr/>
            <p:nvPr/>
          </p:nvSpPr>
          <p:spPr bwMode="auto">
            <a:xfrm>
              <a:off x="2078845" y="4663902"/>
              <a:ext cx="144016" cy="82197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1292137" y="2287905"/>
              <a:ext cx="831591" cy="276999"/>
            </a:xfrm>
            <a:prstGeom prst="rect">
              <a:avLst/>
            </a:prstGeom>
            <a:noFill/>
          </p:spPr>
          <p:txBody>
            <a:bodyPr wrap="square" rtlCol="0">
              <a:spAutoFit/>
            </a:bodyPr>
            <a:lstStyle/>
            <a:p>
              <a:r>
                <a:rPr lang="en-US" sz="1200" dirty="0"/>
                <a:t>block #0</a:t>
              </a:r>
            </a:p>
          </p:txBody>
        </p:sp>
        <p:sp>
          <p:nvSpPr>
            <p:cNvPr id="20" name="TextBox 19"/>
            <p:cNvSpPr txBox="1"/>
            <p:nvPr/>
          </p:nvSpPr>
          <p:spPr>
            <a:xfrm>
              <a:off x="1259632" y="3300212"/>
              <a:ext cx="831591" cy="276999"/>
            </a:xfrm>
            <a:prstGeom prst="rect">
              <a:avLst/>
            </a:prstGeom>
            <a:noFill/>
          </p:spPr>
          <p:txBody>
            <a:bodyPr wrap="square" rtlCol="0">
              <a:spAutoFit/>
            </a:bodyPr>
            <a:lstStyle/>
            <a:p>
              <a:r>
                <a:rPr lang="en-US" sz="1200" dirty="0"/>
                <a:t>block #1</a:t>
              </a:r>
            </a:p>
          </p:txBody>
        </p:sp>
        <p:sp>
          <p:nvSpPr>
            <p:cNvPr id="21" name="TextBox 20"/>
            <p:cNvSpPr txBox="1"/>
            <p:nvPr/>
          </p:nvSpPr>
          <p:spPr>
            <a:xfrm>
              <a:off x="1259251" y="4941389"/>
              <a:ext cx="864477" cy="276999"/>
            </a:xfrm>
            <a:prstGeom prst="rect">
              <a:avLst/>
            </a:prstGeom>
            <a:noFill/>
          </p:spPr>
          <p:txBody>
            <a:bodyPr wrap="square" rtlCol="0">
              <a:spAutoFit/>
            </a:bodyPr>
            <a:lstStyle/>
            <a:p>
              <a:r>
                <a:rPr lang="en-US" sz="1200" dirty="0"/>
                <a:t>block #7</a:t>
              </a:r>
            </a:p>
          </p:txBody>
        </p:sp>
        <p:sp>
          <p:nvSpPr>
            <p:cNvPr id="22" name="Rectangle 21"/>
            <p:cNvSpPr/>
            <p:nvPr/>
          </p:nvSpPr>
          <p:spPr bwMode="auto">
            <a:xfrm>
              <a:off x="2987824" y="2780928"/>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Rectangle 22"/>
            <p:cNvSpPr/>
            <p:nvPr/>
          </p:nvSpPr>
          <p:spPr bwMode="auto">
            <a:xfrm>
              <a:off x="2987824" y="2205198"/>
              <a:ext cx="1656184" cy="5757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Rectangle 23"/>
            <p:cNvSpPr/>
            <p:nvPr/>
          </p:nvSpPr>
          <p:spPr bwMode="auto">
            <a:xfrm>
              <a:off x="2987824" y="299695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Oval 24"/>
            <p:cNvSpPr/>
            <p:nvPr/>
          </p:nvSpPr>
          <p:spPr bwMode="auto">
            <a:xfrm>
              <a:off x="3758654" y="5014951"/>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26" name="TextBox 25"/>
                <p:cNvSpPr txBox="1"/>
                <p:nvPr/>
              </p:nvSpPr>
              <p:spPr>
                <a:xfrm>
                  <a:off x="2264869" y="3717032"/>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7" name="TextBox 46"/>
                <p:cNvSpPr txBox="1">
                  <a:spLocks noRot="1" noChangeAspect="1" noMove="1" noResize="1" noEditPoints="1" noAdjustHandles="1" noChangeArrowheads="1" noChangeShapeType="1" noTextEdit="1"/>
                </p:cNvSpPr>
                <p:nvPr/>
              </p:nvSpPr>
              <p:spPr>
                <a:xfrm>
                  <a:off x="2264869" y="3717032"/>
                  <a:ext cx="722955" cy="184666"/>
                </a:xfrm>
                <a:prstGeom prst="rect">
                  <a:avLst/>
                </a:prstGeom>
                <a:blipFill rotWithShape="0">
                  <a:blip r:embed="rId6"/>
                  <a:stretch>
                    <a:fillRect l="-4237" r="-508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267744" y="46124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48" name="TextBox 47"/>
                <p:cNvSpPr txBox="1">
                  <a:spLocks noRot="1" noChangeAspect="1" noMove="1" noResize="1" noEditPoints="1" noAdjustHandles="1" noChangeArrowheads="1" noChangeShapeType="1" noTextEdit="1"/>
                </p:cNvSpPr>
                <p:nvPr/>
              </p:nvSpPr>
              <p:spPr>
                <a:xfrm>
                  <a:off x="2267744" y="4612486"/>
                  <a:ext cx="722955" cy="184666"/>
                </a:xfrm>
                <a:prstGeom prst="rect">
                  <a:avLst/>
                </a:prstGeom>
                <a:blipFill rotWithShape="0">
                  <a:blip r:embed="rId7"/>
                  <a:stretch>
                    <a:fillRect l="-4202" r="-420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267744" y="530120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111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9" name="TextBox 48"/>
                <p:cNvSpPr txBox="1">
                  <a:spLocks noRot="1" noChangeAspect="1" noMove="1" noResize="1" noEditPoints="1" noAdjustHandles="1" noChangeArrowheads="1" noChangeShapeType="1" noTextEdit="1"/>
                </p:cNvSpPr>
                <p:nvPr/>
              </p:nvSpPr>
              <p:spPr>
                <a:xfrm>
                  <a:off x="2267744" y="5301208"/>
                  <a:ext cx="722955" cy="184666"/>
                </a:xfrm>
                <a:prstGeom prst="rect">
                  <a:avLst/>
                </a:prstGeom>
                <a:blipFill rotWithShape="0">
                  <a:blip r:embed="rId8"/>
                  <a:stretch>
                    <a:fillRect l="-4202" r="-4202" b="-10000"/>
                  </a:stretch>
                </a:blipFill>
              </p:spPr>
              <p:txBody>
                <a:bodyPr/>
                <a:lstStyle/>
                <a:p>
                  <a:r>
                    <a:rPr lang="en-US">
                      <a:noFill/>
                    </a:rPr>
                    <a:t> </a:t>
                  </a:r>
                </a:p>
              </p:txBody>
            </p:sp>
          </mc:Fallback>
        </mc:AlternateContent>
        <p:sp>
          <p:nvSpPr>
            <p:cNvPr id="29" name="Oval 28"/>
            <p:cNvSpPr/>
            <p:nvPr/>
          </p:nvSpPr>
          <p:spPr bwMode="auto">
            <a:xfrm>
              <a:off x="3779912" y="4365104"/>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3" name="TextBox 2"/>
          <p:cNvSpPr txBox="1"/>
          <p:nvPr/>
        </p:nvSpPr>
        <p:spPr>
          <a:xfrm>
            <a:off x="1405874" y="1866938"/>
            <a:ext cx="5998758" cy="738664"/>
          </a:xfrm>
          <a:prstGeom prst="rect">
            <a:avLst/>
          </a:prstGeom>
          <a:noFill/>
        </p:spPr>
        <p:txBody>
          <a:bodyPr wrap="none" rtlCol="0">
            <a:spAutoFit/>
          </a:bodyPr>
          <a:lstStyle/>
          <a:p>
            <a:r>
              <a:rPr lang="en-US" sz="1400" dirty="0"/>
              <a:t>Example: Consider a cache of  4 blocks. What happens if CPU accesses </a:t>
            </a:r>
          </a:p>
          <a:p>
            <a:r>
              <a:rPr lang="en-US" sz="1400" dirty="0"/>
              <a:t>memory address 32 ?</a:t>
            </a:r>
          </a:p>
          <a:p>
            <a:r>
              <a:rPr lang="en-US" sz="1400" dirty="0"/>
              <a:t>Initially cache is empty. Access to 32 is a miss!</a:t>
            </a:r>
          </a:p>
        </p:txBody>
      </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FF0000"/>
                </a:solidFill>
                <a:effectLst/>
                <a:latin typeface="Arial" charset="0"/>
              </a:rPr>
              <a:t>001</a:t>
            </a: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t>block #1 (M[32:63])</a:t>
            </a: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ight Brace 30"/>
          <p:cNvSpPr/>
          <p:nvPr/>
        </p:nvSpPr>
        <p:spPr bwMode="auto">
          <a:xfrm>
            <a:off x="4139952" y="3582132"/>
            <a:ext cx="360040" cy="85675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3014" name="Freeform 43013"/>
          <p:cNvSpPr/>
          <p:nvPr/>
        </p:nvSpPr>
        <p:spPr bwMode="auto">
          <a:xfrm>
            <a:off x="4466492" y="2474547"/>
            <a:ext cx="2159391" cy="1478475"/>
          </a:xfrm>
          <a:custGeom>
            <a:avLst/>
            <a:gdLst>
              <a:gd name="connsiteX0" fmla="*/ 0 w 2159391"/>
              <a:gd name="connsiteY0" fmla="*/ 1478475 h 1478475"/>
              <a:gd name="connsiteX1" fmla="*/ 1012874 w 2159391"/>
              <a:gd name="connsiteY1" fmla="*/ 15435 h 1478475"/>
              <a:gd name="connsiteX2" fmla="*/ 2159391 w 2159391"/>
              <a:gd name="connsiteY2" fmla="*/ 838395 h 1478475"/>
            </a:gdLst>
            <a:ahLst/>
            <a:cxnLst>
              <a:cxn ang="0">
                <a:pos x="connsiteX0" y="connsiteY0"/>
              </a:cxn>
              <a:cxn ang="0">
                <a:pos x="connsiteX1" y="connsiteY1"/>
              </a:cxn>
              <a:cxn ang="0">
                <a:pos x="connsiteX2" y="connsiteY2"/>
              </a:cxn>
            </a:cxnLst>
            <a:rect l="l" t="t" r="r" b="b"/>
            <a:pathLst>
              <a:path w="2159391" h="1478475">
                <a:moveTo>
                  <a:pt x="0" y="1478475"/>
                </a:moveTo>
                <a:cubicBezTo>
                  <a:pt x="326488" y="800295"/>
                  <a:pt x="652976" y="122115"/>
                  <a:pt x="1012874" y="15435"/>
                </a:cubicBezTo>
                <a:cubicBezTo>
                  <a:pt x="1372772" y="-91245"/>
                  <a:pt x="1766081" y="373575"/>
                  <a:pt x="2159391" y="838395"/>
                </a:cubicBezTo>
              </a:path>
            </a:pathLst>
          </a:custGeom>
          <a:noFill/>
          <a:ln w="9525" cap="flat" cmpd="sng" algn="ctr">
            <a:solidFill>
              <a:srgbClr val="00B05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34719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17</a:t>
            </a:fld>
            <a:endParaRPr lang="en-AU" altLang="en-US" sz="1400"/>
          </a:p>
        </p:txBody>
      </p:sp>
      <p:sp>
        <p:nvSpPr>
          <p:cNvPr id="11267" name="Rectangle 4"/>
          <p:cNvSpPr>
            <a:spLocks noGrp="1" noChangeArrowheads="1"/>
          </p:cNvSpPr>
          <p:nvPr>
            <p:ph type="title"/>
          </p:nvPr>
        </p:nvSpPr>
        <p:spPr/>
        <p:txBody>
          <a:bodyPr/>
          <a:lstStyle/>
          <a:p>
            <a:pPr eaLnBrk="1" hangingPunct="1"/>
            <a:r>
              <a:rPr lang="en-US" altLang="en-US"/>
              <a:t>Associative Caches</a:t>
            </a:r>
            <a:endParaRPr lang="en-AU" altLang="en-US"/>
          </a:p>
        </p:txBody>
      </p:sp>
      <p:sp>
        <p:nvSpPr>
          <p:cNvPr id="11268" name="Rectangle 5"/>
          <p:cNvSpPr>
            <a:spLocks noGrp="1" noChangeArrowheads="1"/>
          </p:cNvSpPr>
          <p:nvPr>
            <p:ph type="body" idx="1"/>
          </p:nvPr>
        </p:nvSpPr>
        <p:spPr>
          <a:xfrm>
            <a:off x="684213" y="1125538"/>
            <a:ext cx="7488187" cy="1204415"/>
          </a:xfrm>
        </p:spPr>
        <p:txBody>
          <a:bodyPr/>
          <a:lstStyle/>
          <a:p>
            <a:pPr eaLnBrk="1" hangingPunct="1"/>
            <a:r>
              <a:rPr lang="en-US" altLang="en-US" sz="1400" dirty="0"/>
              <a:t>Fully associative</a:t>
            </a:r>
          </a:p>
          <a:p>
            <a:pPr lvl="1" eaLnBrk="1" hangingPunct="1"/>
            <a:r>
              <a:rPr lang="en-US" altLang="en-US" sz="1200" dirty="0"/>
              <a:t>What happens now if CPU accesses memory address 38 ( </a:t>
            </a:r>
            <a:r>
              <a:rPr lang="en-US" altLang="en-US" sz="1200" dirty="0">
                <a:solidFill>
                  <a:srgbClr val="FF0000"/>
                </a:solidFill>
              </a:rPr>
              <a:t>0 0 1 </a:t>
            </a:r>
            <a:r>
              <a:rPr lang="en-US" altLang="en-US" sz="1200" dirty="0"/>
              <a:t>0  0 1 1 0 )?                                 block #1 contains M[38] and is already in the cache, so it is a hit !</a:t>
            </a:r>
          </a:p>
          <a:p>
            <a:pPr lvl="1" eaLnBrk="1" hangingPunct="1"/>
            <a:r>
              <a:rPr lang="en-US" altLang="en-US" sz="1200" dirty="0"/>
              <a:t>How do we know it is in cache? </a:t>
            </a:r>
          </a:p>
          <a:p>
            <a:pPr marL="457200" lvl="1" indent="0" eaLnBrk="1" hangingPunct="1">
              <a:buNone/>
            </a:pPr>
            <a:r>
              <a:rPr lang="en-US" altLang="en-US" sz="1200" dirty="0"/>
              <a:t>       Search all tag entries and look for a match</a:t>
            </a:r>
          </a:p>
        </p:txBody>
      </p:sp>
      <p:grpSp>
        <p:nvGrpSpPr>
          <p:cNvPr id="2" name="Group 1"/>
          <p:cNvGrpSpPr/>
          <p:nvPr/>
        </p:nvGrpSpPr>
        <p:grpSpPr>
          <a:xfrm>
            <a:off x="684213" y="2659473"/>
            <a:ext cx="3384757" cy="3229079"/>
            <a:chOff x="1259251" y="1988840"/>
            <a:chExt cx="3384757" cy="3528144"/>
          </a:xfrm>
        </p:grpSpPr>
        <p:sp>
          <p:nvSpPr>
            <p:cNvPr id="5" name="Rectangle 4"/>
            <p:cNvSpPr/>
            <p:nvPr/>
          </p:nvSpPr>
          <p:spPr bwMode="auto">
            <a:xfrm>
              <a:off x="2987824" y="198884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87824" y="3212976"/>
              <a:ext cx="1656184" cy="230400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2987824" y="530096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3743908" y="2492896"/>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3766057" y="3505203"/>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p:cNvSpPr/>
            <p:nvPr/>
          </p:nvSpPr>
          <p:spPr bwMode="auto">
            <a:xfrm>
              <a:off x="3766057" y="4124310"/>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1" name="TextBox 10"/>
                <p:cNvSpPr txBox="1"/>
                <p:nvPr/>
              </p:nvSpPr>
              <p:spPr>
                <a:xfrm>
                  <a:off x="2267744" y="202019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2267744" y="2020198"/>
                  <a:ext cx="722955" cy="184666"/>
                </a:xfrm>
                <a:prstGeom prst="rect">
                  <a:avLst/>
                </a:prstGeom>
                <a:blipFill rotWithShape="0">
                  <a:blip r:embed="rId3"/>
                  <a:stretch>
                    <a:fillRect l="-4202" r="-4202"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77821" y="28122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277821" y="2812286"/>
                  <a:ext cx="722955" cy="184666"/>
                </a:xfrm>
                <a:prstGeom prst="rect">
                  <a:avLst/>
                </a:prstGeom>
                <a:blipFill rotWithShape="0">
                  <a:blip r:embed="rId4"/>
                  <a:stretch>
                    <a:fillRect l="-4237" r="-5085"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67744" y="3028310"/>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267744" y="3028310"/>
                  <a:ext cx="722955" cy="184666"/>
                </a:xfrm>
                <a:prstGeom prst="rect">
                  <a:avLst/>
                </a:prstGeom>
                <a:blipFill rotWithShape="0">
                  <a:blip r:embed="rId5"/>
                  <a:stretch>
                    <a:fillRect l="-4202" r="-4202" b="-10000"/>
                  </a:stretch>
                </a:blipFill>
              </p:spPr>
              <p:txBody>
                <a:bodyPr/>
                <a:lstStyle/>
                <a:p>
                  <a:r>
                    <a:rPr lang="en-US">
                      <a:noFill/>
                    </a:rPr>
                    <a:t> </a:t>
                  </a:r>
                </a:p>
              </p:txBody>
            </p:sp>
          </mc:Fallback>
        </mc:AlternateContent>
        <p:sp>
          <p:nvSpPr>
            <p:cNvPr id="14" name="Rectangle 13"/>
            <p:cNvSpPr/>
            <p:nvPr/>
          </p:nvSpPr>
          <p:spPr bwMode="auto">
            <a:xfrm>
              <a:off x="2987824" y="371703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2987114" y="4616673"/>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Left Brace 15"/>
            <p:cNvSpPr/>
            <p:nvPr/>
          </p:nvSpPr>
          <p:spPr bwMode="auto">
            <a:xfrm>
              <a:off x="1997470" y="2020198"/>
              <a:ext cx="198266" cy="91509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Left Brace 16"/>
            <p:cNvSpPr/>
            <p:nvPr/>
          </p:nvSpPr>
          <p:spPr bwMode="auto">
            <a:xfrm>
              <a:off x="2050581" y="3068960"/>
              <a:ext cx="144016" cy="79208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Left Brace 17"/>
            <p:cNvSpPr/>
            <p:nvPr/>
          </p:nvSpPr>
          <p:spPr bwMode="auto">
            <a:xfrm>
              <a:off x="2078845" y="4663902"/>
              <a:ext cx="144016" cy="82197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1292137" y="2287905"/>
              <a:ext cx="831591" cy="276999"/>
            </a:xfrm>
            <a:prstGeom prst="rect">
              <a:avLst/>
            </a:prstGeom>
            <a:noFill/>
          </p:spPr>
          <p:txBody>
            <a:bodyPr wrap="square" rtlCol="0">
              <a:spAutoFit/>
            </a:bodyPr>
            <a:lstStyle/>
            <a:p>
              <a:r>
                <a:rPr lang="en-US" sz="1200" dirty="0"/>
                <a:t>block #0</a:t>
              </a:r>
            </a:p>
          </p:txBody>
        </p:sp>
        <p:sp>
          <p:nvSpPr>
            <p:cNvPr id="20" name="TextBox 19"/>
            <p:cNvSpPr txBox="1"/>
            <p:nvPr/>
          </p:nvSpPr>
          <p:spPr>
            <a:xfrm>
              <a:off x="1259632" y="3300212"/>
              <a:ext cx="831591" cy="276999"/>
            </a:xfrm>
            <a:prstGeom prst="rect">
              <a:avLst/>
            </a:prstGeom>
            <a:noFill/>
          </p:spPr>
          <p:txBody>
            <a:bodyPr wrap="square" rtlCol="0">
              <a:spAutoFit/>
            </a:bodyPr>
            <a:lstStyle/>
            <a:p>
              <a:r>
                <a:rPr lang="en-US" sz="1200" dirty="0"/>
                <a:t>block #1</a:t>
              </a:r>
            </a:p>
          </p:txBody>
        </p:sp>
        <p:sp>
          <p:nvSpPr>
            <p:cNvPr id="21" name="TextBox 20"/>
            <p:cNvSpPr txBox="1"/>
            <p:nvPr/>
          </p:nvSpPr>
          <p:spPr>
            <a:xfrm>
              <a:off x="1259251" y="4941389"/>
              <a:ext cx="864477" cy="276999"/>
            </a:xfrm>
            <a:prstGeom prst="rect">
              <a:avLst/>
            </a:prstGeom>
            <a:noFill/>
          </p:spPr>
          <p:txBody>
            <a:bodyPr wrap="square" rtlCol="0">
              <a:spAutoFit/>
            </a:bodyPr>
            <a:lstStyle/>
            <a:p>
              <a:r>
                <a:rPr lang="en-US" sz="1200" dirty="0"/>
                <a:t>block #7</a:t>
              </a:r>
            </a:p>
          </p:txBody>
        </p:sp>
        <p:sp>
          <p:nvSpPr>
            <p:cNvPr id="22" name="Rectangle 21"/>
            <p:cNvSpPr/>
            <p:nvPr/>
          </p:nvSpPr>
          <p:spPr bwMode="auto">
            <a:xfrm>
              <a:off x="2987824" y="2780928"/>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Rectangle 22"/>
            <p:cNvSpPr/>
            <p:nvPr/>
          </p:nvSpPr>
          <p:spPr bwMode="auto">
            <a:xfrm>
              <a:off x="2987824" y="2205198"/>
              <a:ext cx="1656184" cy="5757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Rectangle 23"/>
            <p:cNvSpPr/>
            <p:nvPr/>
          </p:nvSpPr>
          <p:spPr bwMode="auto">
            <a:xfrm>
              <a:off x="2987824" y="299695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Oval 24"/>
            <p:cNvSpPr/>
            <p:nvPr/>
          </p:nvSpPr>
          <p:spPr bwMode="auto">
            <a:xfrm>
              <a:off x="3758654" y="5014951"/>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26" name="TextBox 25"/>
                <p:cNvSpPr txBox="1"/>
                <p:nvPr/>
              </p:nvSpPr>
              <p:spPr>
                <a:xfrm>
                  <a:off x="2264869" y="3717032"/>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7" name="TextBox 46"/>
                <p:cNvSpPr txBox="1">
                  <a:spLocks noRot="1" noChangeAspect="1" noMove="1" noResize="1" noEditPoints="1" noAdjustHandles="1" noChangeArrowheads="1" noChangeShapeType="1" noTextEdit="1"/>
                </p:cNvSpPr>
                <p:nvPr/>
              </p:nvSpPr>
              <p:spPr>
                <a:xfrm>
                  <a:off x="2264869" y="3717032"/>
                  <a:ext cx="722955" cy="184666"/>
                </a:xfrm>
                <a:prstGeom prst="rect">
                  <a:avLst/>
                </a:prstGeom>
                <a:blipFill rotWithShape="0">
                  <a:blip r:embed="rId6"/>
                  <a:stretch>
                    <a:fillRect l="-4237" r="-508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267744" y="46124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48" name="TextBox 47"/>
                <p:cNvSpPr txBox="1">
                  <a:spLocks noRot="1" noChangeAspect="1" noMove="1" noResize="1" noEditPoints="1" noAdjustHandles="1" noChangeArrowheads="1" noChangeShapeType="1" noTextEdit="1"/>
                </p:cNvSpPr>
                <p:nvPr/>
              </p:nvSpPr>
              <p:spPr>
                <a:xfrm>
                  <a:off x="2267744" y="4612486"/>
                  <a:ext cx="722955" cy="184666"/>
                </a:xfrm>
                <a:prstGeom prst="rect">
                  <a:avLst/>
                </a:prstGeom>
                <a:blipFill rotWithShape="0">
                  <a:blip r:embed="rId7"/>
                  <a:stretch>
                    <a:fillRect l="-4202" r="-420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267744" y="530120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111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9" name="TextBox 48"/>
                <p:cNvSpPr txBox="1">
                  <a:spLocks noRot="1" noChangeAspect="1" noMove="1" noResize="1" noEditPoints="1" noAdjustHandles="1" noChangeArrowheads="1" noChangeShapeType="1" noTextEdit="1"/>
                </p:cNvSpPr>
                <p:nvPr/>
              </p:nvSpPr>
              <p:spPr>
                <a:xfrm>
                  <a:off x="2267744" y="5301208"/>
                  <a:ext cx="722955" cy="184666"/>
                </a:xfrm>
                <a:prstGeom prst="rect">
                  <a:avLst/>
                </a:prstGeom>
                <a:blipFill rotWithShape="0">
                  <a:blip r:embed="rId8"/>
                  <a:stretch>
                    <a:fillRect l="-4202" r="-4202" b="-10000"/>
                  </a:stretch>
                </a:blipFill>
              </p:spPr>
              <p:txBody>
                <a:bodyPr/>
                <a:lstStyle/>
                <a:p>
                  <a:r>
                    <a:rPr lang="en-US">
                      <a:noFill/>
                    </a:rPr>
                    <a:t> </a:t>
                  </a:r>
                </a:p>
              </p:txBody>
            </p:sp>
          </mc:Fallback>
        </mc:AlternateContent>
        <p:sp>
          <p:nvSpPr>
            <p:cNvPr id="29" name="Oval 28"/>
            <p:cNvSpPr/>
            <p:nvPr/>
          </p:nvSpPr>
          <p:spPr bwMode="auto">
            <a:xfrm>
              <a:off x="3779912" y="4365104"/>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FF0000"/>
                </a:solidFill>
                <a:effectLst/>
                <a:latin typeface="Arial" charset="0"/>
              </a:rPr>
              <a:t>001</a:t>
            </a: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t>M[32:63]</a:t>
            </a: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ight Brace 30"/>
          <p:cNvSpPr/>
          <p:nvPr/>
        </p:nvSpPr>
        <p:spPr bwMode="auto">
          <a:xfrm>
            <a:off x="4139952" y="3582132"/>
            <a:ext cx="360040" cy="85675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7886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18</a:t>
            </a:fld>
            <a:endParaRPr lang="en-AU" altLang="en-US" sz="1400"/>
          </a:p>
        </p:txBody>
      </p:sp>
      <p:sp>
        <p:nvSpPr>
          <p:cNvPr id="11267" name="Rectangle 4"/>
          <p:cNvSpPr>
            <a:spLocks noGrp="1" noChangeArrowheads="1"/>
          </p:cNvSpPr>
          <p:nvPr>
            <p:ph type="title"/>
          </p:nvPr>
        </p:nvSpPr>
        <p:spPr/>
        <p:txBody>
          <a:bodyPr/>
          <a:lstStyle/>
          <a:p>
            <a:pPr eaLnBrk="1" hangingPunct="1"/>
            <a:r>
              <a:rPr lang="en-US" altLang="en-US"/>
              <a:t>Associative Caches</a:t>
            </a:r>
            <a:endParaRPr lang="en-AU" altLang="en-US"/>
          </a:p>
        </p:txBody>
      </p:sp>
      <p:sp>
        <p:nvSpPr>
          <p:cNvPr id="11268" name="Rectangle 5"/>
          <p:cNvSpPr>
            <a:spLocks noGrp="1" noChangeArrowheads="1"/>
          </p:cNvSpPr>
          <p:nvPr>
            <p:ph type="body" idx="1"/>
          </p:nvPr>
        </p:nvSpPr>
        <p:spPr>
          <a:xfrm>
            <a:off x="684213" y="1125538"/>
            <a:ext cx="7488187" cy="1204415"/>
          </a:xfrm>
        </p:spPr>
        <p:txBody>
          <a:bodyPr/>
          <a:lstStyle/>
          <a:p>
            <a:pPr eaLnBrk="1" hangingPunct="1"/>
            <a:r>
              <a:rPr lang="en-US" altLang="en-US" sz="1400" dirty="0"/>
              <a:t>Fully associative</a:t>
            </a:r>
          </a:p>
          <a:p>
            <a:pPr lvl="1" eaLnBrk="1" hangingPunct="1"/>
            <a:r>
              <a:rPr lang="en-US" altLang="en-US" sz="1200" dirty="0"/>
              <a:t>What happens now if CPU accesses memory address 1 ( </a:t>
            </a:r>
            <a:r>
              <a:rPr lang="en-US" altLang="en-US" sz="1200" dirty="0">
                <a:solidFill>
                  <a:srgbClr val="FF0000"/>
                </a:solidFill>
              </a:rPr>
              <a:t>0 0 0 </a:t>
            </a:r>
            <a:r>
              <a:rPr lang="en-US" altLang="en-US" sz="1200" dirty="0"/>
              <a:t>0  0 0 0 1)?                                 block #0 contains M[1] and is not in the cache, so it is a miss !</a:t>
            </a:r>
          </a:p>
          <a:p>
            <a:pPr lvl="1" eaLnBrk="1" hangingPunct="1"/>
            <a:r>
              <a:rPr lang="en-US" altLang="en-US" sz="1200" dirty="0"/>
              <a:t>How do we know it is not in cache? </a:t>
            </a:r>
          </a:p>
          <a:p>
            <a:pPr marL="457200" lvl="1" indent="0" eaLnBrk="1" hangingPunct="1">
              <a:buNone/>
            </a:pPr>
            <a:r>
              <a:rPr lang="en-US" altLang="en-US" sz="1200" dirty="0"/>
              <a:t>       Search all tag entries and found no match</a:t>
            </a:r>
          </a:p>
        </p:txBody>
      </p:sp>
      <p:grpSp>
        <p:nvGrpSpPr>
          <p:cNvPr id="2" name="Group 1"/>
          <p:cNvGrpSpPr/>
          <p:nvPr/>
        </p:nvGrpSpPr>
        <p:grpSpPr>
          <a:xfrm>
            <a:off x="684213" y="2659473"/>
            <a:ext cx="3384757" cy="3229079"/>
            <a:chOff x="1259251" y="1988840"/>
            <a:chExt cx="3384757" cy="3528144"/>
          </a:xfrm>
        </p:grpSpPr>
        <p:sp>
          <p:nvSpPr>
            <p:cNvPr id="5" name="Rectangle 4"/>
            <p:cNvSpPr/>
            <p:nvPr/>
          </p:nvSpPr>
          <p:spPr bwMode="auto">
            <a:xfrm>
              <a:off x="2987824" y="198884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87824" y="3212976"/>
              <a:ext cx="1656184" cy="230400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2987824" y="530096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3743908" y="2492896"/>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3766057" y="3505203"/>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p:cNvSpPr/>
            <p:nvPr/>
          </p:nvSpPr>
          <p:spPr bwMode="auto">
            <a:xfrm>
              <a:off x="3766057" y="4124310"/>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1" name="TextBox 10"/>
                <p:cNvSpPr txBox="1"/>
                <p:nvPr/>
              </p:nvSpPr>
              <p:spPr>
                <a:xfrm>
                  <a:off x="2267744" y="202019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2267744" y="2020198"/>
                  <a:ext cx="722955" cy="184666"/>
                </a:xfrm>
                <a:prstGeom prst="rect">
                  <a:avLst/>
                </a:prstGeom>
                <a:blipFill rotWithShape="0">
                  <a:blip r:embed="rId3"/>
                  <a:stretch>
                    <a:fillRect l="-4202" r="-4202"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77821" y="28122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277821" y="2812286"/>
                  <a:ext cx="722955" cy="184666"/>
                </a:xfrm>
                <a:prstGeom prst="rect">
                  <a:avLst/>
                </a:prstGeom>
                <a:blipFill rotWithShape="0">
                  <a:blip r:embed="rId4"/>
                  <a:stretch>
                    <a:fillRect l="-4237" r="-5085"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67744" y="3028310"/>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267744" y="3028310"/>
                  <a:ext cx="722955" cy="184666"/>
                </a:xfrm>
                <a:prstGeom prst="rect">
                  <a:avLst/>
                </a:prstGeom>
                <a:blipFill rotWithShape="0">
                  <a:blip r:embed="rId5"/>
                  <a:stretch>
                    <a:fillRect l="-4202" r="-4202" b="-10000"/>
                  </a:stretch>
                </a:blipFill>
              </p:spPr>
              <p:txBody>
                <a:bodyPr/>
                <a:lstStyle/>
                <a:p>
                  <a:r>
                    <a:rPr lang="en-US">
                      <a:noFill/>
                    </a:rPr>
                    <a:t> </a:t>
                  </a:r>
                </a:p>
              </p:txBody>
            </p:sp>
          </mc:Fallback>
        </mc:AlternateContent>
        <p:sp>
          <p:nvSpPr>
            <p:cNvPr id="14" name="Rectangle 13"/>
            <p:cNvSpPr/>
            <p:nvPr/>
          </p:nvSpPr>
          <p:spPr bwMode="auto">
            <a:xfrm>
              <a:off x="2987824" y="371703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2987114" y="4616673"/>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Left Brace 15"/>
            <p:cNvSpPr/>
            <p:nvPr/>
          </p:nvSpPr>
          <p:spPr bwMode="auto">
            <a:xfrm>
              <a:off x="1997470" y="2020198"/>
              <a:ext cx="198266" cy="91509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Left Brace 16"/>
            <p:cNvSpPr/>
            <p:nvPr/>
          </p:nvSpPr>
          <p:spPr bwMode="auto">
            <a:xfrm>
              <a:off x="2050581" y="3068960"/>
              <a:ext cx="144016" cy="79208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Left Brace 17"/>
            <p:cNvSpPr/>
            <p:nvPr/>
          </p:nvSpPr>
          <p:spPr bwMode="auto">
            <a:xfrm>
              <a:off x="2078845" y="4663902"/>
              <a:ext cx="144016" cy="82197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1292137" y="2287905"/>
              <a:ext cx="831591" cy="276999"/>
            </a:xfrm>
            <a:prstGeom prst="rect">
              <a:avLst/>
            </a:prstGeom>
            <a:noFill/>
          </p:spPr>
          <p:txBody>
            <a:bodyPr wrap="square" rtlCol="0">
              <a:spAutoFit/>
            </a:bodyPr>
            <a:lstStyle/>
            <a:p>
              <a:r>
                <a:rPr lang="en-US" sz="1200" dirty="0"/>
                <a:t>block #0</a:t>
              </a:r>
            </a:p>
          </p:txBody>
        </p:sp>
        <p:sp>
          <p:nvSpPr>
            <p:cNvPr id="20" name="TextBox 19"/>
            <p:cNvSpPr txBox="1"/>
            <p:nvPr/>
          </p:nvSpPr>
          <p:spPr>
            <a:xfrm>
              <a:off x="1259632" y="3300212"/>
              <a:ext cx="831591" cy="276999"/>
            </a:xfrm>
            <a:prstGeom prst="rect">
              <a:avLst/>
            </a:prstGeom>
            <a:noFill/>
          </p:spPr>
          <p:txBody>
            <a:bodyPr wrap="square" rtlCol="0">
              <a:spAutoFit/>
            </a:bodyPr>
            <a:lstStyle/>
            <a:p>
              <a:r>
                <a:rPr lang="en-US" sz="1200" dirty="0"/>
                <a:t>block #1</a:t>
              </a:r>
            </a:p>
          </p:txBody>
        </p:sp>
        <p:sp>
          <p:nvSpPr>
            <p:cNvPr id="21" name="TextBox 20"/>
            <p:cNvSpPr txBox="1"/>
            <p:nvPr/>
          </p:nvSpPr>
          <p:spPr>
            <a:xfrm>
              <a:off x="1259251" y="4941389"/>
              <a:ext cx="864477" cy="276999"/>
            </a:xfrm>
            <a:prstGeom prst="rect">
              <a:avLst/>
            </a:prstGeom>
            <a:noFill/>
          </p:spPr>
          <p:txBody>
            <a:bodyPr wrap="square" rtlCol="0">
              <a:spAutoFit/>
            </a:bodyPr>
            <a:lstStyle/>
            <a:p>
              <a:r>
                <a:rPr lang="en-US" sz="1200" dirty="0"/>
                <a:t>block #7</a:t>
              </a:r>
            </a:p>
          </p:txBody>
        </p:sp>
        <p:sp>
          <p:nvSpPr>
            <p:cNvPr id="22" name="Rectangle 21"/>
            <p:cNvSpPr/>
            <p:nvPr/>
          </p:nvSpPr>
          <p:spPr bwMode="auto">
            <a:xfrm>
              <a:off x="2987824" y="2780928"/>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Rectangle 22"/>
            <p:cNvSpPr/>
            <p:nvPr/>
          </p:nvSpPr>
          <p:spPr bwMode="auto">
            <a:xfrm>
              <a:off x="2987824" y="2205198"/>
              <a:ext cx="1656184" cy="5757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Rectangle 23"/>
            <p:cNvSpPr/>
            <p:nvPr/>
          </p:nvSpPr>
          <p:spPr bwMode="auto">
            <a:xfrm>
              <a:off x="2987824" y="299695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Oval 24"/>
            <p:cNvSpPr/>
            <p:nvPr/>
          </p:nvSpPr>
          <p:spPr bwMode="auto">
            <a:xfrm>
              <a:off x="3758654" y="5014951"/>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26" name="TextBox 25"/>
                <p:cNvSpPr txBox="1"/>
                <p:nvPr/>
              </p:nvSpPr>
              <p:spPr>
                <a:xfrm>
                  <a:off x="2264869" y="3717032"/>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7" name="TextBox 46"/>
                <p:cNvSpPr txBox="1">
                  <a:spLocks noRot="1" noChangeAspect="1" noMove="1" noResize="1" noEditPoints="1" noAdjustHandles="1" noChangeArrowheads="1" noChangeShapeType="1" noTextEdit="1"/>
                </p:cNvSpPr>
                <p:nvPr/>
              </p:nvSpPr>
              <p:spPr>
                <a:xfrm>
                  <a:off x="2264869" y="3717032"/>
                  <a:ext cx="722955" cy="184666"/>
                </a:xfrm>
                <a:prstGeom prst="rect">
                  <a:avLst/>
                </a:prstGeom>
                <a:blipFill rotWithShape="0">
                  <a:blip r:embed="rId6"/>
                  <a:stretch>
                    <a:fillRect l="-4237" r="-508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267744" y="46124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48" name="TextBox 47"/>
                <p:cNvSpPr txBox="1">
                  <a:spLocks noRot="1" noChangeAspect="1" noMove="1" noResize="1" noEditPoints="1" noAdjustHandles="1" noChangeArrowheads="1" noChangeShapeType="1" noTextEdit="1"/>
                </p:cNvSpPr>
                <p:nvPr/>
              </p:nvSpPr>
              <p:spPr>
                <a:xfrm>
                  <a:off x="2267744" y="4612486"/>
                  <a:ext cx="722955" cy="184666"/>
                </a:xfrm>
                <a:prstGeom prst="rect">
                  <a:avLst/>
                </a:prstGeom>
                <a:blipFill rotWithShape="0">
                  <a:blip r:embed="rId7"/>
                  <a:stretch>
                    <a:fillRect l="-4202" r="-420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267744" y="530120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111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9" name="TextBox 48"/>
                <p:cNvSpPr txBox="1">
                  <a:spLocks noRot="1" noChangeAspect="1" noMove="1" noResize="1" noEditPoints="1" noAdjustHandles="1" noChangeArrowheads="1" noChangeShapeType="1" noTextEdit="1"/>
                </p:cNvSpPr>
                <p:nvPr/>
              </p:nvSpPr>
              <p:spPr>
                <a:xfrm>
                  <a:off x="2267744" y="5301208"/>
                  <a:ext cx="722955" cy="184666"/>
                </a:xfrm>
                <a:prstGeom prst="rect">
                  <a:avLst/>
                </a:prstGeom>
                <a:blipFill rotWithShape="0">
                  <a:blip r:embed="rId8"/>
                  <a:stretch>
                    <a:fillRect l="-4202" r="-4202" b="-10000"/>
                  </a:stretch>
                </a:blipFill>
              </p:spPr>
              <p:txBody>
                <a:bodyPr/>
                <a:lstStyle/>
                <a:p>
                  <a:r>
                    <a:rPr lang="en-US">
                      <a:noFill/>
                    </a:rPr>
                    <a:t> </a:t>
                  </a:r>
                </a:p>
              </p:txBody>
            </p:sp>
          </mc:Fallback>
        </mc:AlternateContent>
        <p:sp>
          <p:nvSpPr>
            <p:cNvPr id="29" name="Oval 28"/>
            <p:cNvSpPr/>
            <p:nvPr/>
          </p:nvSpPr>
          <p:spPr bwMode="auto">
            <a:xfrm>
              <a:off x="3779912" y="4365104"/>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FF0000"/>
                </a:solidFill>
                <a:effectLst/>
                <a:latin typeface="Arial" charset="0"/>
              </a:rPr>
              <a:t>001</a:t>
            </a: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t>M[32:63]</a:t>
            </a: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a:solidFill>
                  <a:srgbClr val="FF0000"/>
                </a:solidFill>
              </a:rPr>
              <a:t>000</a:t>
            </a:r>
            <a:endParaRPr kumimoji="0" lang="en-US" sz="1000" b="0" i="0" u="none" strike="noStrike" cap="none" normalizeH="0" baseline="0" dirty="0">
              <a:ln>
                <a:noFill/>
              </a:ln>
              <a:solidFill>
                <a:srgbClr val="FF0000"/>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000" dirty="0"/>
              <a:t>M[0:31]</a:t>
            </a: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ight Brace 30"/>
          <p:cNvSpPr/>
          <p:nvPr/>
        </p:nvSpPr>
        <p:spPr bwMode="auto">
          <a:xfrm>
            <a:off x="4175290" y="2689501"/>
            <a:ext cx="252694" cy="892631"/>
          </a:xfrm>
          <a:prstGeom prst="rightBrace">
            <a:avLst>
              <a:gd name="adj1" fmla="val 8333"/>
              <a:gd name="adj2" fmla="val 4824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3009" name="Freeform 43008"/>
          <p:cNvSpPr/>
          <p:nvPr/>
        </p:nvSpPr>
        <p:spPr bwMode="auto">
          <a:xfrm>
            <a:off x="4462585" y="3110523"/>
            <a:ext cx="2485292" cy="2239176"/>
          </a:xfrm>
          <a:custGeom>
            <a:avLst/>
            <a:gdLst>
              <a:gd name="connsiteX0" fmla="*/ 0 w 2485292"/>
              <a:gd name="connsiteY0" fmla="*/ 0 h 2239176"/>
              <a:gd name="connsiteX1" fmla="*/ 1547446 w 2485292"/>
              <a:gd name="connsiteY1" fmla="*/ 2227385 h 2239176"/>
              <a:gd name="connsiteX2" fmla="*/ 2485292 w 2485292"/>
              <a:gd name="connsiteY2" fmla="*/ 719015 h 2239176"/>
            </a:gdLst>
            <a:ahLst/>
            <a:cxnLst>
              <a:cxn ang="0">
                <a:pos x="connsiteX0" y="connsiteY0"/>
              </a:cxn>
              <a:cxn ang="0">
                <a:pos x="connsiteX1" y="connsiteY1"/>
              </a:cxn>
              <a:cxn ang="0">
                <a:pos x="connsiteX2" y="connsiteY2"/>
              </a:cxn>
            </a:cxnLst>
            <a:rect l="l" t="t" r="r" b="b"/>
            <a:pathLst>
              <a:path w="2485292" h="2239176">
                <a:moveTo>
                  <a:pt x="0" y="0"/>
                </a:moveTo>
                <a:cubicBezTo>
                  <a:pt x="566615" y="1053774"/>
                  <a:pt x="1133231" y="2107549"/>
                  <a:pt x="1547446" y="2227385"/>
                </a:cubicBezTo>
                <a:cubicBezTo>
                  <a:pt x="1961661" y="2347221"/>
                  <a:pt x="2223476" y="1533118"/>
                  <a:pt x="2485292" y="719015"/>
                </a:cubicBez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46612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19</a:t>
            </a:fld>
            <a:endParaRPr lang="en-AU" altLang="en-US" sz="1400"/>
          </a:p>
        </p:txBody>
      </p:sp>
      <p:sp>
        <p:nvSpPr>
          <p:cNvPr id="11267" name="Rectangle 4"/>
          <p:cNvSpPr>
            <a:spLocks noGrp="1" noChangeArrowheads="1"/>
          </p:cNvSpPr>
          <p:nvPr>
            <p:ph type="title"/>
          </p:nvPr>
        </p:nvSpPr>
        <p:spPr/>
        <p:txBody>
          <a:bodyPr/>
          <a:lstStyle/>
          <a:p>
            <a:pPr eaLnBrk="1" hangingPunct="1"/>
            <a:r>
              <a:rPr lang="en-US" altLang="en-US"/>
              <a:t>Associative Caches</a:t>
            </a:r>
            <a:endParaRPr lang="en-AU" altLang="en-US"/>
          </a:p>
        </p:txBody>
      </p:sp>
      <p:sp>
        <p:nvSpPr>
          <p:cNvPr id="11268" name="Rectangle 5"/>
          <p:cNvSpPr>
            <a:spLocks noGrp="1" noChangeArrowheads="1"/>
          </p:cNvSpPr>
          <p:nvPr>
            <p:ph type="body" idx="1"/>
          </p:nvPr>
        </p:nvSpPr>
        <p:spPr>
          <a:xfrm>
            <a:off x="684213" y="1125538"/>
            <a:ext cx="7488187" cy="1204415"/>
          </a:xfrm>
        </p:spPr>
        <p:txBody>
          <a:bodyPr/>
          <a:lstStyle/>
          <a:p>
            <a:pPr eaLnBrk="1" hangingPunct="1"/>
            <a:r>
              <a:rPr lang="en-US" altLang="en-US" sz="1400" dirty="0"/>
              <a:t>Fully associative</a:t>
            </a:r>
          </a:p>
          <a:p>
            <a:pPr lvl="1" eaLnBrk="1" hangingPunct="1"/>
            <a:r>
              <a:rPr lang="en-US" altLang="en-US" sz="1200" dirty="0"/>
              <a:t>What happens now if CPU accesses memory address 9 ( </a:t>
            </a:r>
            <a:r>
              <a:rPr lang="en-US" altLang="en-US" sz="1200" dirty="0">
                <a:solidFill>
                  <a:srgbClr val="FF0000"/>
                </a:solidFill>
              </a:rPr>
              <a:t>0 0 0 </a:t>
            </a:r>
            <a:r>
              <a:rPr lang="en-US" altLang="en-US" sz="1200" dirty="0"/>
              <a:t>0  1 0 0 1)?                                 block #0 contains M[9] and is  in the cache, so it is a hit !</a:t>
            </a:r>
          </a:p>
        </p:txBody>
      </p:sp>
      <p:grpSp>
        <p:nvGrpSpPr>
          <p:cNvPr id="2" name="Group 1"/>
          <p:cNvGrpSpPr/>
          <p:nvPr/>
        </p:nvGrpSpPr>
        <p:grpSpPr>
          <a:xfrm>
            <a:off x="684213" y="2659473"/>
            <a:ext cx="3384757" cy="3229079"/>
            <a:chOff x="1259251" y="1988840"/>
            <a:chExt cx="3384757" cy="3528144"/>
          </a:xfrm>
        </p:grpSpPr>
        <p:sp>
          <p:nvSpPr>
            <p:cNvPr id="5" name="Rectangle 4"/>
            <p:cNvSpPr/>
            <p:nvPr/>
          </p:nvSpPr>
          <p:spPr bwMode="auto">
            <a:xfrm>
              <a:off x="2987824" y="198884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87824" y="3212976"/>
              <a:ext cx="1656184" cy="230400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2987824" y="5300960"/>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3743908" y="2492896"/>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3766057" y="3505203"/>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p:cNvSpPr/>
            <p:nvPr/>
          </p:nvSpPr>
          <p:spPr bwMode="auto">
            <a:xfrm>
              <a:off x="3766057" y="4124310"/>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1" name="TextBox 10"/>
                <p:cNvSpPr txBox="1"/>
                <p:nvPr/>
              </p:nvSpPr>
              <p:spPr>
                <a:xfrm>
                  <a:off x="2267744" y="202019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2267744" y="2020198"/>
                  <a:ext cx="722955" cy="184666"/>
                </a:xfrm>
                <a:prstGeom prst="rect">
                  <a:avLst/>
                </a:prstGeom>
                <a:blipFill rotWithShape="0">
                  <a:blip r:embed="rId3"/>
                  <a:stretch>
                    <a:fillRect l="-4202" r="-4202"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77821" y="28122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000</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277821" y="2812286"/>
                  <a:ext cx="722955" cy="184666"/>
                </a:xfrm>
                <a:prstGeom prst="rect">
                  <a:avLst/>
                </a:prstGeom>
                <a:blipFill rotWithShape="0">
                  <a:blip r:embed="rId4"/>
                  <a:stretch>
                    <a:fillRect l="-4237" r="-5085"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67744" y="3028310"/>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267744" y="3028310"/>
                  <a:ext cx="722955" cy="184666"/>
                </a:xfrm>
                <a:prstGeom prst="rect">
                  <a:avLst/>
                </a:prstGeom>
                <a:blipFill rotWithShape="0">
                  <a:blip r:embed="rId5"/>
                  <a:stretch>
                    <a:fillRect l="-4202" r="-4202" b="-10000"/>
                  </a:stretch>
                </a:blipFill>
              </p:spPr>
              <p:txBody>
                <a:bodyPr/>
                <a:lstStyle/>
                <a:p>
                  <a:r>
                    <a:rPr lang="en-US">
                      <a:noFill/>
                    </a:rPr>
                    <a:t> </a:t>
                  </a:r>
                </a:p>
              </p:txBody>
            </p:sp>
          </mc:Fallback>
        </mc:AlternateContent>
        <p:sp>
          <p:nvSpPr>
            <p:cNvPr id="14" name="Rectangle 13"/>
            <p:cNvSpPr/>
            <p:nvPr/>
          </p:nvSpPr>
          <p:spPr bwMode="auto">
            <a:xfrm>
              <a:off x="2987824" y="371703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2987114" y="4616673"/>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Left Brace 15"/>
            <p:cNvSpPr/>
            <p:nvPr/>
          </p:nvSpPr>
          <p:spPr bwMode="auto">
            <a:xfrm>
              <a:off x="1997470" y="2020198"/>
              <a:ext cx="198266" cy="91509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Left Brace 16"/>
            <p:cNvSpPr/>
            <p:nvPr/>
          </p:nvSpPr>
          <p:spPr bwMode="auto">
            <a:xfrm>
              <a:off x="2050581" y="3068960"/>
              <a:ext cx="144016" cy="79208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Left Brace 17"/>
            <p:cNvSpPr/>
            <p:nvPr/>
          </p:nvSpPr>
          <p:spPr bwMode="auto">
            <a:xfrm>
              <a:off x="2078845" y="4663902"/>
              <a:ext cx="144016" cy="82197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1292137" y="2287905"/>
              <a:ext cx="831591" cy="276999"/>
            </a:xfrm>
            <a:prstGeom prst="rect">
              <a:avLst/>
            </a:prstGeom>
            <a:noFill/>
          </p:spPr>
          <p:txBody>
            <a:bodyPr wrap="square" rtlCol="0">
              <a:spAutoFit/>
            </a:bodyPr>
            <a:lstStyle/>
            <a:p>
              <a:r>
                <a:rPr lang="en-US" sz="1200" dirty="0"/>
                <a:t>block #0</a:t>
              </a:r>
            </a:p>
          </p:txBody>
        </p:sp>
        <p:sp>
          <p:nvSpPr>
            <p:cNvPr id="20" name="TextBox 19"/>
            <p:cNvSpPr txBox="1"/>
            <p:nvPr/>
          </p:nvSpPr>
          <p:spPr>
            <a:xfrm>
              <a:off x="1259632" y="3300212"/>
              <a:ext cx="831591" cy="276999"/>
            </a:xfrm>
            <a:prstGeom prst="rect">
              <a:avLst/>
            </a:prstGeom>
            <a:noFill/>
          </p:spPr>
          <p:txBody>
            <a:bodyPr wrap="square" rtlCol="0">
              <a:spAutoFit/>
            </a:bodyPr>
            <a:lstStyle/>
            <a:p>
              <a:r>
                <a:rPr lang="en-US" sz="1200" dirty="0"/>
                <a:t>block #1</a:t>
              </a:r>
            </a:p>
          </p:txBody>
        </p:sp>
        <p:sp>
          <p:nvSpPr>
            <p:cNvPr id="21" name="TextBox 20"/>
            <p:cNvSpPr txBox="1"/>
            <p:nvPr/>
          </p:nvSpPr>
          <p:spPr>
            <a:xfrm>
              <a:off x="1259251" y="4941389"/>
              <a:ext cx="864477" cy="276999"/>
            </a:xfrm>
            <a:prstGeom prst="rect">
              <a:avLst/>
            </a:prstGeom>
            <a:noFill/>
          </p:spPr>
          <p:txBody>
            <a:bodyPr wrap="square" rtlCol="0">
              <a:spAutoFit/>
            </a:bodyPr>
            <a:lstStyle/>
            <a:p>
              <a:r>
                <a:rPr lang="en-US" sz="1200" dirty="0"/>
                <a:t>block #7</a:t>
              </a:r>
            </a:p>
          </p:txBody>
        </p:sp>
        <p:sp>
          <p:nvSpPr>
            <p:cNvPr id="22" name="Rectangle 21"/>
            <p:cNvSpPr/>
            <p:nvPr/>
          </p:nvSpPr>
          <p:spPr bwMode="auto">
            <a:xfrm>
              <a:off x="2987824" y="2780928"/>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Rectangle 22"/>
            <p:cNvSpPr/>
            <p:nvPr/>
          </p:nvSpPr>
          <p:spPr bwMode="auto">
            <a:xfrm>
              <a:off x="2987824" y="2205198"/>
              <a:ext cx="1656184" cy="5757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Rectangle 23"/>
            <p:cNvSpPr/>
            <p:nvPr/>
          </p:nvSpPr>
          <p:spPr bwMode="auto">
            <a:xfrm>
              <a:off x="2987824" y="2996952"/>
              <a:ext cx="1656184"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Oval 24"/>
            <p:cNvSpPr/>
            <p:nvPr/>
          </p:nvSpPr>
          <p:spPr bwMode="auto">
            <a:xfrm>
              <a:off x="3758654" y="5014951"/>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26" name="TextBox 25"/>
                <p:cNvSpPr txBox="1"/>
                <p:nvPr/>
              </p:nvSpPr>
              <p:spPr>
                <a:xfrm>
                  <a:off x="2264869" y="3717032"/>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001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7" name="TextBox 46"/>
                <p:cNvSpPr txBox="1">
                  <a:spLocks noRot="1" noChangeAspect="1" noMove="1" noResize="1" noEditPoints="1" noAdjustHandles="1" noChangeArrowheads="1" noChangeShapeType="1" noTextEdit="1"/>
                </p:cNvSpPr>
                <p:nvPr/>
              </p:nvSpPr>
              <p:spPr>
                <a:xfrm>
                  <a:off x="2264869" y="3717032"/>
                  <a:ext cx="722955" cy="184666"/>
                </a:xfrm>
                <a:prstGeom prst="rect">
                  <a:avLst/>
                </a:prstGeom>
                <a:blipFill rotWithShape="0">
                  <a:blip r:embed="rId6"/>
                  <a:stretch>
                    <a:fillRect l="-4237" r="-508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267744" y="4612486"/>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11</m:t>
                        </m:r>
                        <m:r>
                          <a:rPr lang="en-US" sz="1200" b="0" i="1" smtClean="0">
                            <a:solidFill>
                              <a:schemeClr val="tx1"/>
                            </a:solidFill>
                            <a:latin typeface="Cambria Math" panose="02040503050406030204" pitchFamily="18" charset="0"/>
                          </a:rPr>
                          <m:t>00000</m:t>
                        </m:r>
                      </m:oMath>
                    </m:oMathPara>
                  </a14:m>
                  <a:endParaRPr lang="en-US" sz="1200" dirty="0"/>
                </a:p>
              </p:txBody>
            </p:sp>
          </mc:Choice>
          <mc:Fallback xmlns="">
            <p:sp>
              <p:nvSpPr>
                <p:cNvPr id="48" name="TextBox 47"/>
                <p:cNvSpPr txBox="1">
                  <a:spLocks noRot="1" noChangeAspect="1" noMove="1" noResize="1" noEditPoints="1" noAdjustHandles="1" noChangeArrowheads="1" noChangeShapeType="1" noTextEdit="1"/>
                </p:cNvSpPr>
                <p:nvPr/>
              </p:nvSpPr>
              <p:spPr>
                <a:xfrm>
                  <a:off x="2267744" y="4612486"/>
                  <a:ext cx="722955" cy="184666"/>
                </a:xfrm>
                <a:prstGeom prst="rect">
                  <a:avLst/>
                </a:prstGeom>
                <a:blipFill rotWithShape="0">
                  <a:blip r:embed="rId7"/>
                  <a:stretch>
                    <a:fillRect l="-4202" r="-420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267744" y="5301208"/>
                  <a:ext cx="7229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111</m:t>
                        </m:r>
                        <m:r>
                          <a:rPr lang="en-US" sz="1200" b="0" i="1" smtClean="0">
                            <a:solidFill>
                              <a:schemeClr val="tx1"/>
                            </a:solidFill>
                            <a:latin typeface="Cambria Math" panose="02040503050406030204" pitchFamily="18" charset="0"/>
                          </a:rPr>
                          <m:t>11111</m:t>
                        </m:r>
                      </m:oMath>
                    </m:oMathPara>
                  </a14:m>
                  <a:endParaRPr lang="en-US" sz="1200" dirty="0"/>
                </a:p>
              </p:txBody>
            </p:sp>
          </mc:Choice>
          <mc:Fallback xmlns="">
            <p:sp>
              <p:nvSpPr>
                <p:cNvPr id="49" name="TextBox 48"/>
                <p:cNvSpPr txBox="1">
                  <a:spLocks noRot="1" noChangeAspect="1" noMove="1" noResize="1" noEditPoints="1" noAdjustHandles="1" noChangeArrowheads="1" noChangeShapeType="1" noTextEdit="1"/>
                </p:cNvSpPr>
                <p:nvPr/>
              </p:nvSpPr>
              <p:spPr>
                <a:xfrm>
                  <a:off x="2267744" y="5301208"/>
                  <a:ext cx="722955" cy="184666"/>
                </a:xfrm>
                <a:prstGeom prst="rect">
                  <a:avLst/>
                </a:prstGeom>
                <a:blipFill rotWithShape="0">
                  <a:blip r:embed="rId8"/>
                  <a:stretch>
                    <a:fillRect l="-4202" r="-4202" b="-10000"/>
                  </a:stretch>
                </a:blipFill>
              </p:spPr>
              <p:txBody>
                <a:bodyPr/>
                <a:lstStyle/>
                <a:p>
                  <a:r>
                    <a:rPr lang="en-US">
                      <a:noFill/>
                    </a:rPr>
                    <a:t> </a:t>
                  </a:r>
                </a:p>
              </p:txBody>
            </p:sp>
          </mc:Fallback>
        </mc:AlternateContent>
        <p:sp>
          <p:nvSpPr>
            <p:cNvPr id="29" name="Oval 28"/>
            <p:cNvSpPr/>
            <p:nvPr/>
          </p:nvSpPr>
          <p:spPr bwMode="auto">
            <a:xfrm>
              <a:off x="3779912" y="4365104"/>
              <a:ext cx="72008" cy="72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FF0000"/>
                </a:solidFill>
                <a:effectLst/>
                <a:latin typeface="Arial" charset="0"/>
              </a:rPr>
              <a:t>001</a:t>
            </a: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t>M[32:63]</a:t>
            </a: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a:solidFill>
                  <a:srgbClr val="FF0000"/>
                </a:solidFill>
              </a:rPr>
              <a:t>000</a:t>
            </a:r>
            <a:endParaRPr kumimoji="0" lang="en-US" sz="1000" b="0" i="0" u="none" strike="noStrike" cap="none" normalizeH="0" baseline="0" dirty="0">
              <a:ln>
                <a:noFill/>
              </a:ln>
              <a:solidFill>
                <a:srgbClr val="FF0000"/>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000" dirty="0"/>
              <a:t>M[0:31]</a:t>
            </a: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ight Brace 30"/>
          <p:cNvSpPr/>
          <p:nvPr/>
        </p:nvSpPr>
        <p:spPr bwMode="auto">
          <a:xfrm>
            <a:off x="4175290" y="2689501"/>
            <a:ext cx="252694" cy="892631"/>
          </a:xfrm>
          <a:prstGeom prst="rightBrace">
            <a:avLst>
              <a:gd name="adj1" fmla="val 8333"/>
              <a:gd name="adj2" fmla="val 4824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9895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EAB041F1-6DD7-48AE-B527-A127D6357E2A}" type="slidenum">
              <a:rPr lang="en-AU" altLang="en-US" smtClean="0"/>
              <a:pPr/>
              <a:t>2</a:t>
            </a:fld>
            <a:endParaRPr lang="en-AU" altLang="en-US"/>
          </a:p>
        </p:txBody>
      </p:sp>
      <p:sp>
        <p:nvSpPr>
          <p:cNvPr id="6147" name="Rectangle 4"/>
          <p:cNvSpPr>
            <a:spLocks noGrp="1" noChangeArrowheads="1"/>
          </p:cNvSpPr>
          <p:nvPr>
            <p:ph type="title"/>
          </p:nvPr>
        </p:nvSpPr>
        <p:spPr/>
        <p:txBody>
          <a:bodyPr/>
          <a:lstStyle/>
          <a:p>
            <a:pPr eaLnBrk="1" hangingPunct="1"/>
            <a:r>
              <a:rPr lang="en-US" altLang="en-US"/>
              <a:t>Principle of Locality</a:t>
            </a:r>
            <a:endParaRPr lang="en-AU" altLang="en-US"/>
          </a:p>
        </p:txBody>
      </p:sp>
      <p:sp>
        <p:nvSpPr>
          <p:cNvPr id="6148" name="Rectangle 5"/>
          <p:cNvSpPr>
            <a:spLocks noGrp="1" noChangeArrowheads="1"/>
          </p:cNvSpPr>
          <p:nvPr>
            <p:ph type="body" idx="1"/>
          </p:nvPr>
        </p:nvSpPr>
        <p:spPr/>
        <p:txBody>
          <a:bodyPr/>
          <a:lstStyle/>
          <a:p>
            <a:pPr eaLnBrk="1" hangingPunct="1"/>
            <a:r>
              <a:rPr lang="en-US" altLang="en-US"/>
              <a:t>Programs access a small proportion of their address space at any time</a:t>
            </a:r>
          </a:p>
          <a:p>
            <a:pPr eaLnBrk="1" hangingPunct="1"/>
            <a:r>
              <a:rPr lang="en-US" altLang="en-US"/>
              <a:t>Temporal locality</a:t>
            </a:r>
          </a:p>
          <a:p>
            <a:pPr lvl="1" eaLnBrk="1" hangingPunct="1"/>
            <a:r>
              <a:rPr lang="en-US" altLang="en-US"/>
              <a:t>Items accessed recently are likely to be accessed again soon</a:t>
            </a:r>
          </a:p>
          <a:p>
            <a:pPr lvl="1" eaLnBrk="1" hangingPunct="1"/>
            <a:r>
              <a:rPr lang="en-US" altLang="en-US"/>
              <a:t>e.g., instructions in a loop, induction variables</a:t>
            </a:r>
          </a:p>
          <a:p>
            <a:pPr eaLnBrk="1" hangingPunct="1"/>
            <a:r>
              <a:rPr lang="en-US" altLang="en-US"/>
              <a:t>Spatial locality</a:t>
            </a:r>
          </a:p>
          <a:p>
            <a:pPr lvl="1" eaLnBrk="1" hangingPunct="1"/>
            <a:r>
              <a:rPr lang="en-US" altLang="en-US"/>
              <a:t>Items near those accessed recently are likely to be accessed soon</a:t>
            </a:r>
          </a:p>
          <a:p>
            <a:pPr lvl="1" eaLnBrk="1" hangingPunct="1"/>
            <a:r>
              <a:rPr lang="en-US" altLang="en-US"/>
              <a:t>E.g., sequential instruction access, array data</a:t>
            </a:r>
            <a:endParaRPr lang="en-AU" altLang="en-US"/>
          </a:p>
        </p:txBody>
      </p:sp>
      <p:sp>
        <p:nvSpPr>
          <p:cNvPr id="6149" name="Text Box 4"/>
          <p:cNvSpPr txBox="1">
            <a:spLocks noChangeArrowheads="1"/>
          </p:cNvSpPr>
          <p:nvPr/>
        </p:nvSpPr>
        <p:spPr bwMode="auto">
          <a:xfrm rot="5400000">
            <a:off x="8008937" y="763588"/>
            <a:ext cx="190341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20</a:t>
            </a:fld>
            <a:endParaRPr lang="en-AU" altLang="en-US" sz="1400"/>
          </a:p>
        </p:txBody>
      </p:sp>
      <p:sp>
        <p:nvSpPr>
          <p:cNvPr id="11267" name="Rectangle 4"/>
          <p:cNvSpPr>
            <a:spLocks noGrp="1" noChangeArrowheads="1"/>
          </p:cNvSpPr>
          <p:nvPr>
            <p:ph type="title"/>
          </p:nvPr>
        </p:nvSpPr>
        <p:spPr/>
        <p:txBody>
          <a:bodyPr/>
          <a:lstStyle/>
          <a:p>
            <a:pPr eaLnBrk="1" hangingPunct="1"/>
            <a:r>
              <a:rPr lang="en-US" altLang="en-US"/>
              <a:t>Associative Caches</a:t>
            </a:r>
            <a:endParaRPr lang="en-AU" altLang="en-US"/>
          </a:p>
        </p:txBody>
      </p:sp>
      <p:sp>
        <p:nvSpPr>
          <p:cNvPr id="11268" name="Rectangle 5"/>
          <p:cNvSpPr>
            <a:spLocks noGrp="1" noChangeArrowheads="1"/>
          </p:cNvSpPr>
          <p:nvPr>
            <p:ph type="body" idx="1"/>
          </p:nvPr>
        </p:nvSpPr>
        <p:spPr/>
        <p:txBody>
          <a:bodyPr/>
          <a:lstStyle/>
          <a:p>
            <a:pPr eaLnBrk="1" hangingPunct="1"/>
            <a:r>
              <a:rPr lang="en-US" altLang="en-US" dirty="0"/>
              <a:t>Fully associative</a:t>
            </a:r>
          </a:p>
          <a:p>
            <a:pPr lvl="1" eaLnBrk="1" hangingPunct="1"/>
            <a:r>
              <a:rPr lang="en-US" altLang="en-US" dirty="0"/>
              <a:t>Allow a given block to go in any cache entry</a:t>
            </a:r>
          </a:p>
          <a:p>
            <a:pPr lvl="1" eaLnBrk="1" hangingPunct="1"/>
            <a:r>
              <a:rPr lang="en-US" altLang="en-US" dirty="0"/>
              <a:t>Requires all entries to be searched at once</a:t>
            </a:r>
          </a:p>
          <a:p>
            <a:pPr lvl="1" eaLnBrk="1" hangingPunct="1"/>
            <a:r>
              <a:rPr lang="en-US" altLang="en-US" dirty="0"/>
              <a:t>Comparator per entry (expensive)</a:t>
            </a:r>
          </a:p>
        </p:txBody>
      </p:sp>
    </p:spTree>
    <p:extLst>
      <p:ext uri="{BB962C8B-B14F-4D97-AF65-F5344CB8AC3E}">
        <p14:creationId xmlns:p14="http://schemas.microsoft.com/office/powerpoint/2010/main" val="250604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21</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2412786"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852329"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12786"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25738"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11760"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11760"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12786"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25738"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11760"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843808"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843808"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852329"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843808"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843808"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843808"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843808"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067944"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07658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22</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2412786"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852329"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12786"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25738"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11760"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11760"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12786"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25738"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11760"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843808"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843808"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852329"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843808"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843808"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843808"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843808"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067944"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057234"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98554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23</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2412786"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852329"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12786"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25738"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11760"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11760"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12786"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25738"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11760"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843808"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843808"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852329"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843808"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843808"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843808"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843808"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067944"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057234"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051879"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5094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24</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2412786"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852329"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12786"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25738"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11760"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11760"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12786"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25738"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11760"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843808"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843808"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852329"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843808"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843808"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843808"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843808"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067944"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057234"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051879"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067944" y="3728884"/>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0851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25</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2412786"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852329"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12786"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25738"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11760"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11760"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12786"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25738"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11760"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843808"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843808"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852329"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843808"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843808"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843808"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843808"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067944"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057234"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051879"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067944" y="3728884"/>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065222" y="3436058"/>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75028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26</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2412786"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852329"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1647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608416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655001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55109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1647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08416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1647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08416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1647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08416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12786"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25738"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11760"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11760"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12786"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25738"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11760"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843808"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843808"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852329"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843808"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843808"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843808"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843808"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067944"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057234"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051879"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067944" y="3728884"/>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065222" y="3436058"/>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4073743" y="3694157"/>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4057234" y="3934609"/>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4077715" y="4173785"/>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155710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27</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972626"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1412169"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4176316"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4644008"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5109851"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4110936"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4176316"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4644008"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4176316"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4644008"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4176316"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4644008"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972626"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985578"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971600"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971600"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972626"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985578"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971600"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403648"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1403648"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1412169"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1403648"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1403648"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1403648"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1403648"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2627784"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2617074"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2611719"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2627784" y="3728884"/>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2625062" y="3436058"/>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2633583" y="3694157"/>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2617074" y="3934609"/>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2637555" y="4173785"/>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 name="Line Callout 2 (Accent Bar) 1"/>
          <p:cNvSpPr/>
          <p:nvPr/>
        </p:nvSpPr>
        <p:spPr bwMode="auto">
          <a:xfrm>
            <a:off x="6732241" y="2647373"/>
            <a:ext cx="2411760" cy="1441848"/>
          </a:xfrm>
          <a:prstGeom prst="accentCallout2">
            <a:avLst>
              <a:gd name="adj1" fmla="val 12759"/>
              <a:gd name="adj2" fmla="val -4793"/>
              <a:gd name="adj3" fmla="val 18750"/>
              <a:gd name="adj4" fmla="val -16667"/>
              <a:gd name="adj5" fmla="val 56900"/>
              <a:gd name="adj6" fmla="val -2667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a:t>In fully associative a cache block can accommodate any of the eight memory blocks. In case of direct mapped a cache block can accommodate only two ‘specific’ memory blocks (block#0 and block#4)</a:t>
            </a:r>
            <a:endParaRPr kumimoji="0" lang="en-US" sz="12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547139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28</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2484794"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924337"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88484"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6156176"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6622019"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623104"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88484"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156176"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88484"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156176"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88484"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156176"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84794"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97746"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83768"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83768"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84794"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97746"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83768"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915816"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915816"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924337"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915816"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915816"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915816"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915816"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139952"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129242"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123887"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139952" y="3728884"/>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137230" y="3436058"/>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4145751" y="3694157"/>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4129242" y="3934609"/>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4149723" y="4173785"/>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TextBox 59"/>
              <p:cNvSpPr txBox="1"/>
              <p:nvPr/>
            </p:nvSpPr>
            <p:spPr>
              <a:xfrm>
                <a:off x="1689660" y="1994717"/>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000</m:t>
                    </m:r>
                  </m:oMath>
                </a14:m>
                <a:r>
                  <a:rPr lang="en-US" sz="1200" dirty="0"/>
                  <a:t>xxxxx</a:t>
                </a:r>
              </a:p>
            </p:txBody>
          </p:sp>
        </mc:Choice>
        <mc:Fallback xmlns="">
          <p:sp>
            <p:nvSpPr>
              <p:cNvPr id="60" name="TextBox 59"/>
              <p:cNvSpPr txBox="1">
                <a:spLocks noRot="1" noChangeAspect="1" noMove="1" noResize="1" noEditPoints="1" noAdjustHandles="1" noChangeArrowheads="1" noChangeShapeType="1" noTextEdit="1"/>
              </p:cNvSpPr>
              <p:nvPr/>
            </p:nvSpPr>
            <p:spPr>
              <a:xfrm>
                <a:off x="1689660" y="1994717"/>
                <a:ext cx="639599" cy="184666"/>
              </a:xfrm>
              <a:prstGeom prst="rect">
                <a:avLst/>
              </a:prstGeom>
              <a:blipFill rotWithShape="0">
                <a:blip r:embed="rId3"/>
                <a:stretch>
                  <a:fillRect l="-8571" t="-29032" r="-857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688692" y="2500417"/>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001</m:t>
                    </m:r>
                  </m:oMath>
                </a14:m>
                <a:r>
                  <a:rPr lang="en-US" sz="1200" dirty="0"/>
                  <a:t>xxxxx</a:t>
                </a:r>
              </a:p>
            </p:txBody>
          </p:sp>
        </mc:Choice>
        <mc:Fallback xmlns="">
          <p:sp>
            <p:nvSpPr>
              <p:cNvPr id="61" name="TextBox 60"/>
              <p:cNvSpPr txBox="1">
                <a:spLocks noRot="1" noChangeAspect="1" noMove="1" noResize="1" noEditPoints="1" noAdjustHandles="1" noChangeArrowheads="1" noChangeShapeType="1" noTextEdit="1"/>
              </p:cNvSpPr>
              <p:nvPr/>
            </p:nvSpPr>
            <p:spPr>
              <a:xfrm>
                <a:off x="1688692" y="2500417"/>
                <a:ext cx="639599" cy="184666"/>
              </a:xfrm>
              <a:prstGeom prst="rect">
                <a:avLst/>
              </a:prstGeom>
              <a:blipFill rotWithShape="0">
                <a:blip r:embed="rId4"/>
                <a:stretch>
                  <a:fillRect l="-8571" t="-30000" r="-857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687724" y="3006117"/>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010</m:t>
                    </m:r>
                  </m:oMath>
                </a14:m>
                <a:r>
                  <a:rPr lang="en-US" sz="1200" dirty="0"/>
                  <a:t>xxxxx</a:t>
                </a:r>
              </a:p>
            </p:txBody>
          </p:sp>
        </mc:Choice>
        <mc:Fallback xmlns="">
          <p:sp>
            <p:nvSpPr>
              <p:cNvPr id="62" name="TextBox 61"/>
              <p:cNvSpPr txBox="1">
                <a:spLocks noRot="1" noChangeAspect="1" noMove="1" noResize="1" noEditPoints="1" noAdjustHandles="1" noChangeArrowheads="1" noChangeShapeType="1" noTextEdit="1"/>
              </p:cNvSpPr>
              <p:nvPr/>
            </p:nvSpPr>
            <p:spPr>
              <a:xfrm>
                <a:off x="1687724" y="3006117"/>
                <a:ext cx="639599" cy="184666"/>
              </a:xfrm>
              <a:prstGeom prst="rect">
                <a:avLst/>
              </a:prstGeom>
              <a:blipFill rotWithShape="0">
                <a:blip r:embed="rId5"/>
                <a:stretch>
                  <a:fillRect l="-8571" t="-30000" r="-761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686756" y="3460358"/>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011</m:t>
                    </m:r>
                  </m:oMath>
                </a14:m>
                <a:r>
                  <a:rPr lang="en-US" sz="1200" dirty="0"/>
                  <a:t>xxxxx</a:t>
                </a:r>
              </a:p>
            </p:txBody>
          </p:sp>
        </mc:Choice>
        <mc:Fallback xmlns="">
          <p:sp>
            <p:nvSpPr>
              <p:cNvPr id="63" name="TextBox 62"/>
              <p:cNvSpPr txBox="1">
                <a:spLocks noRot="1" noChangeAspect="1" noMove="1" noResize="1" noEditPoints="1" noAdjustHandles="1" noChangeArrowheads="1" noChangeShapeType="1" noTextEdit="1"/>
              </p:cNvSpPr>
              <p:nvPr/>
            </p:nvSpPr>
            <p:spPr>
              <a:xfrm>
                <a:off x="1686756" y="3460358"/>
                <a:ext cx="639599" cy="184666"/>
              </a:xfrm>
              <a:prstGeom prst="rect">
                <a:avLst/>
              </a:prstGeom>
              <a:blipFill rotWithShape="0">
                <a:blip r:embed="rId6"/>
                <a:stretch>
                  <a:fillRect l="-8571" t="-30000" r="-7619"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685788" y="3964414"/>
                <a:ext cx="639599" cy="184666"/>
              </a:xfrm>
              <a:prstGeom prst="rect">
                <a:avLst/>
              </a:prstGeom>
              <a:noFill/>
            </p:spPr>
            <p:txBody>
              <a:bodyPr wrap="none" lIns="0" tIns="0" rIns="0" bIns="0" rtlCol="0">
                <a:spAutoFit/>
              </a:bodyPr>
              <a:lstStyle/>
              <a:p>
                <a14:m>
                  <m:oMath xmlns:m="http://schemas.openxmlformats.org/officeDocument/2006/math">
                    <m:r>
                      <a:rPr lang="en-US" sz="1200" i="1">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4" name="TextBox 63"/>
              <p:cNvSpPr txBox="1">
                <a:spLocks noRot="1" noChangeAspect="1" noMove="1" noResize="1" noEditPoints="1" noAdjustHandles="1" noChangeArrowheads="1" noChangeShapeType="1" noTextEdit="1"/>
              </p:cNvSpPr>
              <p:nvPr/>
            </p:nvSpPr>
            <p:spPr>
              <a:xfrm>
                <a:off x="1685788" y="3964414"/>
                <a:ext cx="639599" cy="184666"/>
              </a:xfrm>
              <a:prstGeom prst="rect">
                <a:avLst/>
              </a:prstGeom>
              <a:blipFill rotWithShape="0">
                <a:blip r:embed="rId7"/>
                <a:stretch>
                  <a:fillRect l="-8654" t="-29032" r="-8654"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691680" y="4396462"/>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01</m:t>
                    </m:r>
                  </m:oMath>
                </a14:m>
                <a:r>
                  <a:rPr lang="en-US" sz="1200" dirty="0"/>
                  <a:t>xxxxx</a:t>
                </a:r>
              </a:p>
            </p:txBody>
          </p:sp>
        </mc:Choice>
        <mc:Fallback xmlns="">
          <p:sp>
            <p:nvSpPr>
              <p:cNvPr id="65" name="TextBox 64"/>
              <p:cNvSpPr txBox="1">
                <a:spLocks noRot="1" noChangeAspect="1" noMove="1" noResize="1" noEditPoints="1" noAdjustHandles="1" noChangeArrowheads="1" noChangeShapeType="1" noTextEdit="1"/>
              </p:cNvSpPr>
              <p:nvPr/>
            </p:nvSpPr>
            <p:spPr>
              <a:xfrm>
                <a:off x="1691680" y="4396462"/>
                <a:ext cx="639599" cy="184666"/>
              </a:xfrm>
              <a:prstGeom prst="rect">
                <a:avLst/>
              </a:prstGeom>
              <a:blipFill rotWithShape="0">
                <a:blip r:embed="rId8"/>
                <a:stretch>
                  <a:fillRect l="-8654" t="-30000" r="-865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97572" y="4941168"/>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10</m:t>
                    </m:r>
                  </m:oMath>
                </a14:m>
                <a:r>
                  <a:rPr lang="en-US" sz="1200" dirty="0"/>
                  <a:t>xxxxx</a:t>
                </a:r>
              </a:p>
            </p:txBody>
          </p:sp>
        </mc:Choice>
        <mc:Fallback xmlns="">
          <p:sp>
            <p:nvSpPr>
              <p:cNvPr id="66" name="TextBox 65"/>
              <p:cNvSpPr txBox="1">
                <a:spLocks noRot="1" noChangeAspect="1" noMove="1" noResize="1" noEditPoints="1" noAdjustHandles="1" noChangeArrowheads="1" noChangeShapeType="1" noTextEdit="1"/>
              </p:cNvSpPr>
              <p:nvPr/>
            </p:nvSpPr>
            <p:spPr>
              <a:xfrm>
                <a:off x="1697572" y="4941168"/>
                <a:ext cx="639599" cy="184666"/>
              </a:xfrm>
              <a:prstGeom prst="rect">
                <a:avLst/>
              </a:prstGeom>
              <a:blipFill rotWithShape="0">
                <a:blip r:embed="rId9"/>
                <a:stretch>
                  <a:fillRect l="-8571" t="-30000" r="-8571"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703464" y="5373216"/>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111</m:t>
                    </m:r>
                  </m:oMath>
                </a14:m>
                <a:r>
                  <a:rPr lang="en-US" sz="1200" dirty="0"/>
                  <a:t>xxxxx</a:t>
                </a:r>
              </a:p>
            </p:txBody>
          </p:sp>
        </mc:Choice>
        <mc:Fallback xmlns="">
          <p:sp>
            <p:nvSpPr>
              <p:cNvPr id="67" name="TextBox 66"/>
              <p:cNvSpPr txBox="1">
                <a:spLocks noRot="1" noChangeAspect="1" noMove="1" noResize="1" noEditPoints="1" noAdjustHandles="1" noChangeArrowheads="1" noChangeShapeType="1" noTextEdit="1"/>
              </p:cNvSpPr>
              <p:nvPr/>
            </p:nvSpPr>
            <p:spPr>
              <a:xfrm>
                <a:off x="1703464" y="5373216"/>
                <a:ext cx="639599" cy="184666"/>
              </a:xfrm>
              <a:prstGeom prst="rect">
                <a:avLst/>
              </a:prstGeom>
              <a:blipFill rotWithShape="0">
                <a:blip r:embed="rId10"/>
                <a:stretch>
                  <a:fillRect l="-8571" t="-29032" r="-8571" b="-45161"/>
                </a:stretch>
              </a:blipFill>
            </p:spPr>
            <p:txBody>
              <a:bodyPr/>
              <a:lstStyle/>
              <a:p>
                <a:r>
                  <a:rPr lang="en-US">
                    <a:noFill/>
                  </a:rPr>
                  <a:t> </a:t>
                </a:r>
              </a:p>
            </p:txBody>
          </p:sp>
        </mc:Fallback>
      </mc:AlternateContent>
    </p:spTree>
    <p:extLst>
      <p:ext uri="{BB962C8B-B14F-4D97-AF65-F5344CB8AC3E}">
        <p14:creationId xmlns:p14="http://schemas.microsoft.com/office/powerpoint/2010/main" val="2868485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29</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Which memory block is currently occupying is determined by the tag bit. </a:t>
            </a:r>
          </a:p>
        </p:txBody>
      </p:sp>
      <p:sp>
        <p:nvSpPr>
          <p:cNvPr id="6" name="Rectangle 5"/>
          <p:cNvSpPr/>
          <p:nvPr/>
        </p:nvSpPr>
        <p:spPr bwMode="auto">
          <a:xfrm>
            <a:off x="2484794"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924337"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88484"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6156176"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6622019"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623104"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88484"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156176"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88484"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156176"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88484"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156176"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84794"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97746"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83768"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83768"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84794"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97746"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83768"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915816"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915816"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924337"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915816"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915816"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915816"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915816"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139952"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129242"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123887"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139952" y="3728884"/>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137230" y="3436058"/>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4145751" y="3694157"/>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4129242" y="3934609"/>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4149723" y="4173785"/>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TextBox 59"/>
              <p:cNvSpPr txBox="1"/>
              <p:nvPr/>
            </p:nvSpPr>
            <p:spPr>
              <a:xfrm>
                <a:off x="1689660" y="1994717"/>
                <a:ext cx="646011" cy="184666"/>
              </a:xfrm>
              <a:prstGeom prst="rect">
                <a:avLst/>
              </a:prstGeom>
              <a:noFill/>
            </p:spPr>
            <p:txBody>
              <a:bodyPr wrap="none" lIns="0" tIns="0" rIns="0" bIns="0" rtlCol="0">
                <a:spAutoFit/>
              </a:bodyPr>
              <a:lstStyle/>
              <a:p>
                <a14:m>
                  <m:oMath xmlns:m="http://schemas.openxmlformats.org/officeDocument/2006/math">
                    <m:r>
                      <a:rPr lang="en-US" sz="1200" b="1" i="1" smtClean="0">
                        <a:solidFill>
                          <a:schemeClr val="tx2">
                            <a:lumMod val="60000"/>
                            <a:lumOff val="40000"/>
                          </a:schemeClr>
                        </a:solidFill>
                        <a:latin typeface="Cambria Math" panose="02040503050406030204" pitchFamily="18" charset="0"/>
                      </a:rPr>
                      <m:t>𝟎</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0" name="TextBox 59"/>
              <p:cNvSpPr txBox="1">
                <a:spLocks noRot="1" noChangeAspect="1" noMove="1" noResize="1" noEditPoints="1" noAdjustHandles="1" noChangeArrowheads="1" noChangeShapeType="1" noTextEdit="1"/>
              </p:cNvSpPr>
              <p:nvPr/>
            </p:nvSpPr>
            <p:spPr>
              <a:xfrm>
                <a:off x="1689660" y="1994717"/>
                <a:ext cx="646011" cy="184666"/>
              </a:xfrm>
              <a:prstGeom prst="rect">
                <a:avLst/>
              </a:prstGeom>
              <a:blipFill rotWithShape="0">
                <a:blip r:embed="rId3"/>
                <a:stretch>
                  <a:fillRect l="-8491" t="-29032" r="-849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688692" y="2500417"/>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001</m:t>
                    </m:r>
                  </m:oMath>
                </a14:m>
                <a:r>
                  <a:rPr lang="en-US" sz="1200" dirty="0"/>
                  <a:t>xxxxx</a:t>
                </a:r>
              </a:p>
            </p:txBody>
          </p:sp>
        </mc:Choice>
        <mc:Fallback xmlns="">
          <p:sp>
            <p:nvSpPr>
              <p:cNvPr id="61" name="TextBox 60"/>
              <p:cNvSpPr txBox="1">
                <a:spLocks noRot="1" noChangeAspect="1" noMove="1" noResize="1" noEditPoints="1" noAdjustHandles="1" noChangeArrowheads="1" noChangeShapeType="1" noTextEdit="1"/>
              </p:cNvSpPr>
              <p:nvPr/>
            </p:nvSpPr>
            <p:spPr>
              <a:xfrm>
                <a:off x="1688692" y="2500417"/>
                <a:ext cx="639599" cy="184666"/>
              </a:xfrm>
              <a:prstGeom prst="rect">
                <a:avLst/>
              </a:prstGeom>
              <a:blipFill rotWithShape="0">
                <a:blip r:embed="rId4"/>
                <a:stretch>
                  <a:fillRect l="-8571" t="-30000" r="-857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687724" y="3006117"/>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010</m:t>
                    </m:r>
                  </m:oMath>
                </a14:m>
                <a:r>
                  <a:rPr lang="en-US" sz="1200" dirty="0"/>
                  <a:t>xxxxx</a:t>
                </a:r>
              </a:p>
            </p:txBody>
          </p:sp>
        </mc:Choice>
        <mc:Fallback xmlns="">
          <p:sp>
            <p:nvSpPr>
              <p:cNvPr id="62" name="TextBox 61"/>
              <p:cNvSpPr txBox="1">
                <a:spLocks noRot="1" noChangeAspect="1" noMove="1" noResize="1" noEditPoints="1" noAdjustHandles="1" noChangeArrowheads="1" noChangeShapeType="1" noTextEdit="1"/>
              </p:cNvSpPr>
              <p:nvPr/>
            </p:nvSpPr>
            <p:spPr>
              <a:xfrm>
                <a:off x="1687724" y="3006117"/>
                <a:ext cx="639599" cy="184666"/>
              </a:xfrm>
              <a:prstGeom prst="rect">
                <a:avLst/>
              </a:prstGeom>
              <a:blipFill rotWithShape="0">
                <a:blip r:embed="rId5"/>
                <a:stretch>
                  <a:fillRect l="-8571" t="-30000" r="-761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686756" y="3460358"/>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011</m:t>
                    </m:r>
                  </m:oMath>
                </a14:m>
                <a:r>
                  <a:rPr lang="en-US" sz="1200" dirty="0"/>
                  <a:t>xxxxx</a:t>
                </a:r>
              </a:p>
            </p:txBody>
          </p:sp>
        </mc:Choice>
        <mc:Fallback xmlns="">
          <p:sp>
            <p:nvSpPr>
              <p:cNvPr id="63" name="TextBox 62"/>
              <p:cNvSpPr txBox="1">
                <a:spLocks noRot="1" noChangeAspect="1" noMove="1" noResize="1" noEditPoints="1" noAdjustHandles="1" noChangeArrowheads="1" noChangeShapeType="1" noTextEdit="1"/>
              </p:cNvSpPr>
              <p:nvPr/>
            </p:nvSpPr>
            <p:spPr>
              <a:xfrm>
                <a:off x="1686756" y="3460358"/>
                <a:ext cx="639599" cy="184666"/>
              </a:xfrm>
              <a:prstGeom prst="rect">
                <a:avLst/>
              </a:prstGeom>
              <a:blipFill rotWithShape="0">
                <a:blip r:embed="rId6"/>
                <a:stretch>
                  <a:fillRect l="-8571" t="-30000" r="-7619"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685788" y="3964414"/>
                <a:ext cx="646011" cy="184666"/>
              </a:xfrm>
              <a:prstGeom prst="rect">
                <a:avLst/>
              </a:prstGeom>
              <a:noFill/>
            </p:spPr>
            <p:txBody>
              <a:bodyPr wrap="none" lIns="0" tIns="0" rIns="0" bIns="0" rtlCol="0">
                <a:spAutoFit/>
              </a:bodyPr>
              <a:lstStyle/>
              <a:p>
                <a14:m>
                  <m:oMath xmlns:m="http://schemas.openxmlformats.org/officeDocument/2006/math">
                    <m:r>
                      <a:rPr lang="en-US" sz="1200" b="1" i="1" smtClean="0">
                        <a:solidFill>
                          <a:schemeClr val="tx2">
                            <a:lumMod val="60000"/>
                            <a:lumOff val="40000"/>
                          </a:schemeClr>
                        </a:solidFill>
                        <a:latin typeface="Cambria Math" panose="02040503050406030204" pitchFamily="18" charset="0"/>
                      </a:rPr>
                      <m:t>𝟏</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4" name="TextBox 63"/>
              <p:cNvSpPr txBox="1">
                <a:spLocks noRot="1" noChangeAspect="1" noMove="1" noResize="1" noEditPoints="1" noAdjustHandles="1" noChangeArrowheads="1" noChangeShapeType="1" noTextEdit="1"/>
              </p:cNvSpPr>
              <p:nvPr/>
            </p:nvSpPr>
            <p:spPr>
              <a:xfrm>
                <a:off x="1685788" y="3964414"/>
                <a:ext cx="646011" cy="184666"/>
              </a:xfrm>
              <a:prstGeom prst="rect">
                <a:avLst/>
              </a:prstGeom>
              <a:blipFill rotWithShape="0">
                <a:blip r:embed="rId7"/>
                <a:stretch>
                  <a:fillRect l="-8491" t="-29032" r="-7547"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691680" y="4396462"/>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01</m:t>
                    </m:r>
                  </m:oMath>
                </a14:m>
                <a:r>
                  <a:rPr lang="en-US" sz="1200" dirty="0"/>
                  <a:t>xxxxx</a:t>
                </a:r>
              </a:p>
            </p:txBody>
          </p:sp>
        </mc:Choice>
        <mc:Fallback xmlns="">
          <p:sp>
            <p:nvSpPr>
              <p:cNvPr id="65" name="TextBox 64"/>
              <p:cNvSpPr txBox="1">
                <a:spLocks noRot="1" noChangeAspect="1" noMove="1" noResize="1" noEditPoints="1" noAdjustHandles="1" noChangeArrowheads="1" noChangeShapeType="1" noTextEdit="1"/>
              </p:cNvSpPr>
              <p:nvPr/>
            </p:nvSpPr>
            <p:spPr>
              <a:xfrm>
                <a:off x="1691680" y="4396462"/>
                <a:ext cx="639599" cy="184666"/>
              </a:xfrm>
              <a:prstGeom prst="rect">
                <a:avLst/>
              </a:prstGeom>
              <a:blipFill rotWithShape="0">
                <a:blip r:embed="rId8"/>
                <a:stretch>
                  <a:fillRect l="-8654" t="-30000" r="-865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97572" y="4941168"/>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10</m:t>
                    </m:r>
                  </m:oMath>
                </a14:m>
                <a:r>
                  <a:rPr lang="en-US" sz="1200" dirty="0"/>
                  <a:t>xxxxx</a:t>
                </a:r>
              </a:p>
            </p:txBody>
          </p:sp>
        </mc:Choice>
        <mc:Fallback xmlns="">
          <p:sp>
            <p:nvSpPr>
              <p:cNvPr id="66" name="TextBox 65"/>
              <p:cNvSpPr txBox="1">
                <a:spLocks noRot="1" noChangeAspect="1" noMove="1" noResize="1" noEditPoints="1" noAdjustHandles="1" noChangeArrowheads="1" noChangeShapeType="1" noTextEdit="1"/>
              </p:cNvSpPr>
              <p:nvPr/>
            </p:nvSpPr>
            <p:spPr>
              <a:xfrm>
                <a:off x="1697572" y="4941168"/>
                <a:ext cx="639599" cy="184666"/>
              </a:xfrm>
              <a:prstGeom prst="rect">
                <a:avLst/>
              </a:prstGeom>
              <a:blipFill rotWithShape="0">
                <a:blip r:embed="rId9"/>
                <a:stretch>
                  <a:fillRect l="-8571" t="-30000" r="-8571"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703464" y="5373216"/>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111</m:t>
                    </m:r>
                  </m:oMath>
                </a14:m>
                <a:r>
                  <a:rPr lang="en-US" sz="1200" dirty="0"/>
                  <a:t>xxxxx</a:t>
                </a:r>
              </a:p>
            </p:txBody>
          </p:sp>
        </mc:Choice>
        <mc:Fallback xmlns="">
          <p:sp>
            <p:nvSpPr>
              <p:cNvPr id="67" name="TextBox 66"/>
              <p:cNvSpPr txBox="1">
                <a:spLocks noRot="1" noChangeAspect="1" noMove="1" noResize="1" noEditPoints="1" noAdjustHandles="1" noChangeArrowheads="1" noChangeShapeType="1" noTextEdit="1"/>
              </p:cNvSpPr>
              <p:nvPr/>
            </p:nvSpPr>
            <p:spPr>
              <a:xfrm>
                <a:off x="1703464" y="5373216"/>
                <a:ext cx="639599" cy="184666"/>
              </a:xfrm>
              <a:prstGeom prst="rect">
                <a:avLst/>
              </a:prstGeom>
              <a:blipFill rotWithShape="0">
                <a:blip r:embed="rId10"/>
                <a:stretch>
                  <a:fillRect l="-8571" t="-29032" r="-8571" b="-45161"/>
                </a:stretch>
              </a:blipFill>
            </p:spPr>
            <p:txBody>
              <a:bodyPr/>
              <a:lstStyle/>
              <a:p>
                <a:r>
                  <a:rPr lang="en-US">
                    <a:noFill/>
                  </a:rPr>
                  <a:t> </a:t>
                </a:r>
              </a:p>
            </p:txBody>
          </p:sp>
        </mc:Fallback>
      </mc:AlternateContent>
      <p:cxnSp>
        <p:nvCxnSpPr>
          <p:cNvPr id="7" name="Straight Arrow Connector 6"/>
          <p:cNvCxnSpPr>
            <a:endCxn id="60" idx="1"/>
          </p:cNvCxnSpPr>
          <p:nvPr/>
        </p:nvCxnSpPr>
        <p:spPr bwMode="auto">
          <a:xfrm>
            <a:off x="1043608" y="1844824"/>
            <a:ext cx="646052" cy="2422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8" name="Straight Arrow Connector 67"/>
          <p:cNvCxnSpPr/>
          <p:nvPr/>
        </p:nvCxnSpPr>
        <p:spPr bwMode="auto">
          <a:xfrm>
            <a:off x="1039736" y="3785799"/>
            <a:ext cx="646052" cy="2422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5358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DA13A98C-DBCC-480B-865B-D7CC55BCC700}" type="slidenum">
              <a:rPr lang="en-AU" altLang="en-US" smtClean="0"/>
              <a:pPr/>
              <a:t>3</a:t>
            </a:fld>
            <a:endParaRPr lang="en-AU" altLang="en-US"/>
          </a:p>
        </p:txBody>
      </p:sp>
      <p:sp>
        <p:nvSpPr>
          <p:cNvPr id="7171" name="Rectangle 4"/>
          <p:cNvSpPr>
            <a:spLocks noGrp="1" noChangeArrowheads="1"/>
          </p:cNvSpPr>
          <p:nvPr>
            <p:ph type="title"/>
          </p:nvPr>
        </p:nvSpPr>
        <p:spPr/>
        <p:txBody>
          <a:bodyPr/>
          <a:lstStyle/>
          <a:p>
            <a:pPr eaLnBrk="1" hangingPunct="1"/>
            <a:r>
              <a:rPr lang="en-US" altLang="en-US"/>
              <a:t>Taking Advantage of Locality</a:t>
            </a:r>
            <a:endParaRPr lang="en-AU" altLang="en-US"/>
          </a:p>
        </p:txBody>
      </p:sp>
      <p:sp>
        <p:nvSpPr>
          <p:cNvPr id="7172" name="Rectangle 5"/>
          <p:cNvSpPr>
            <a:spLocks noGrp="1" noChangeArrowheads="1"/>
          </p:cNvSpPr>
          <p:nvPr>
            <p:ph type="body" idx="1"/>
          </p:nvPr>
        </p:nvSpPr>
        <p:spPr/>
        <p:txBody>
          <a:bodyPr/>
          <a:lstStyle/>
          <a:p>
            <a:pPr eaLnBrk="1" hangingPunct="1"/>
            <a:r>
              <a:rPr lang="en-US" altLang="en-US"/>
              <a:t>Memory hierarchy</a:t>
            </a:r>
          </a:p>
          <a:p>
            <a:pPr eaLnBrk="1" hangingPunct="1"/>
            <a:r>
              <a:rPr lang="en-US" altLang="en-US"/>
              <a:t>Store everything on disk</a:t>
            </a:r>
          </a:p>
          <a:p>
            <a:pPr eaLnBrk="1" hangingPunct="1"/>
            <a:r>
              <a:rPr lang="en-US" altLang="en-US"/>
              <a:t>Copy recently accessed (and nearby) items from disk to smaller DRAM memory</a:t>
            </a:r>
          </a:p>
          <a:p>
            <a:pPr lvl="1" eaLnBrk="1" hangingPunct="1"/>
            <a:r>
              <a:rPr lang="en-US" altLang="en-US"/>
              <a:t>Main memory</a:t>
            </a:r>
          </a:p>
          <a:p>
            <a:pPr eaLnBrk="1" hangingPunct="1"/>
            <a:r>
              <a:rPr lang="en-US" altLang="en-US"/>
              <a:t>Copy more recently accessed (and nearby) items from DRAM to smaller SRAM memory</a:t>
            </a:r>
          </a:p>
          <a:p>
            <a:pPr lvl="1" eaLnBrk="1" hangingPunct="1"/>
            <a:r>
              <a:rPr lang="en-US" altLang="en-US"/>
              <a:t>Cache memory attached to CPU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30</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2484794"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924337"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88484"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a:solidFill>
                  <a:srgbClr val="FF0000"/>
                </a:solidFill>
              </a:rPr>
              <a:t>  </a:t>
            </a:r>
            <a:r>
              <a:rPr lang="en-US" sz="1000" dirty="0"/>
              <a:t>0</a:t>
            </a:r>
            <a:endParaRPr kumimoji="0" lang="en-US" sz="1000" b="0" i="0" u="none" strike="noStrike" cap="none" normalizeH="0" baseline="0" dirty="0">
              <a:ln>
                <a:noFill/>
              </a:ln>
              <a:effectLst/>
            </a:endParaRPr>
          </a:p>
        </p:txBody>
      </p:sp>
      <p:sp>
        <p:nvSpPr>
          <p:cNvPr id="33" name="Rectangle 32"/>
          <p:cNvSpPr/>
          <p:nvPr/>
        </p:nvSpPr>
        <p:spPr bwMode="auto">
          <a:xfrm>
            <a:off x="6156176"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 #0 (M[0:31])</a:t>
            </a:r>
          </a:p>
        </p:txBody>
      </p:sp>
      <p:sp>
        <p:nvSpPr>
          <p:cNvPr id="30" name="TextBox 29"/>
          <p:cNvSpPr txBox="1"/>
          <p:nvPr/>
        </p:nvSpPr>
        <p:spPr>
          <a:xfrm>
            <a:off x="6622019"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623104"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88484"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156176"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88484"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156176"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88484"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156176"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84794"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97746"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83768"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83768"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84794"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97746"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83768"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915816"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915816"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924337"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915816"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915816"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915816"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915816"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139952"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129242"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123887"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139952" y="3728884"/>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137230" y="3436058"/>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4145751" y="3694157"/>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4129242" y="3934609"/>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4149723" y="4173785"/>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TextBox 59"/>
              <p:cNvSpPr txBox="1"/>
              <p:nvPr/>
            </p:nvSpPr>
            <p:spPr>
              <a:xfrm>
                <a:off x="1689660" y="1994717"/>
                <a:ext cx="646011" cy="184666"/>
              </a:xfrm>
              <a:prstGeom prst="rect">
                <a:avLst/>
              </a:prstGeom>
              <a:noFill/>
            </p:spPr>
            <p:txBody>
              <a:bodyPr wrap="none" lIns="0" tIns="0" rIns="0" bIns="0" rtlCol="0">
                <a:spAutoFit/>
              </a:bodyPr>
              <a:lstStyle/>
              <a:p>
                <a14:m>
                  <m:oMath xmlns:m="http://schemas.openxmlformats.org/officeDocument/2006/math">
                    <m:r>
                      <a:rPr lang="en-US" sz="1200" b="1" i="1" smtClean="0">
                        <a:solidFill>
                          <a:schemeClr val="tx2">
                            <a:lumMod val="60000"/>
                            <a:lumOff val="40000"/>
                          </a:schemeClr>
                        </a:solidFill>
                        <a:latin typeface="Cambria Math" panose="02040503050406030204" pitchFamily="18" charset="0"/>
                      </a:rPr>
                      <m:t>𝟎</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0" name="TextBox 59"/>
              <p:cNvSpPr txBox="1">
                <a:spLocks noRot="1" noChangeAspect="1" noMove="1" noResize="1" noEditPoints="1" noAdjustHandles="1" noChangeArrowheads="1" noChangeShapeType="1" noTextEdit="1"/>
              </p:cNvSpPr>
              <p:nvPr/>
            </p:nvSpPr>
            <p:spPr>
              <a:xfrm>
                <a:off x="1689660" y="1994717"/>
                <a:ext cx="646011" cy="184666"/>
              </a:xfrm>
              <a:prstGeom prst="rect">
                <a:avLst/>
              </a:prstGeom>
              <a:blipFill rotWithShape="0">
                <a:blip r:embed="rId3"/>
                <a:stretch>
                  <a:fillRect l="-8491" t="-29032" r="-849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688692" y="2500417"/>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001</m:t>
                    </m:r>
                  </m:oMath>
                </a14:m>
                <a:r>
                  <a:rPr lang="en-US" sz="1200" dirty="0"/>
                  <a:t>xxxxx</a:t>
                </a:r>
              </a:p>
            </p:txBody>
          </p:sp>
        </mc:Choice>
        <mc:Fallback xmlns="">
          <p:sp>
            <p:nvSpPr>
              <p:cNvPr id="61" name="TextBox 60"/>
              <p:cNvSpPr txBox="1">
                <a:spLocks noRot="1" noChangeAspect="1" noMove="1" noResize="1" noEditPoints="1" noAdjustHandles="1" noChangeArrowheads="1" noChangeShapeType="1" noTextEdit="1"/>
              </p:cNvSpPr>
              <p:nvPr/>
            </p:nvSpPr>
            <p:spPr>
              <a:xfrm>
                <a:off x="1688692" y="2500417"/>
                <a:ext cx="639599" cy="184666"/>
              </a:xfrm>
              <a:prstGeom prst="rect">
                <a:avLst/>
              </a:prstGeom>
              <a:blipFill rotWithShape="0">
                <a:blip r:embed="rId4"/>
                <a:stretch>
                  <a:fillRect l="-8571" t="-30000" r="-857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687724" y="3006117"/>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010</m:t>
                    </m:r>
                  </m:oMath>
                </a14:m>
                <a:r>
                  <a:rPr lang="en-US" sz="1200" dirty="0"/>
                  <a:t>xxxxx</a:t>
                </a:r>
              </a:p>
            </p:txBody>
          </p:sp>
        </mc:Choice>
        <mc:Fallback xmlns="">
          <p:sp>
            <p:nvSpPr>
              <p:cNvPr id="62" name="TextBox 61"/>
              <p:cNvSpPr txBox="1">
                <a:spLocks noRot="1" noChangeAspect="1" noMove="1" noResize="1" noEditPoints="1" noAdjustHandles="1" noChangeArrowheads="1" noChangeShapeType="1" noTextEdit="1"/>
              </p:cNvSpPr>
              <p:nvPr/>
            </p:nvSpPr>
            <p:spPr>
              <a:xfrm>
                <a:off x="1687724" y="3006117"/>
                <a:ext cx="639599" cy="184666"/>
              </a:xfrm>
              <a:prstGeom prst="rect">
                <a:avLst/>
              </a:prstGeom>
              <a:blipFill rotWithShape="0">
                <a:blip r:embed="rId5"/>
                <a:stretch>
                  <a:fillRect l="-8571" t="-30000" r="-761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686756" y="3460358"/>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011</m:t>
                    </m:r>
                  </m:oMath>
                </a14:m>
                <a:r>
                  <a:rPr lang="en-US" sz="1200" dirty="0"/>
                  <a:t>xxxxx</a:t>
                </a:r>
              </a:p>
            </p:txBody>
          </p:sp>
        </mc:Choice>
        <mc:Fallback xmlns="">
          <p:sp>
            <p:nvSpPr>
              <p:cNvPr id="63" name="TextBox 62"/>
              <p:cNvSpPr txBox="1">
                <a:spLocks noRot="1" noChangeAspect="1" noMove="1" noResize="1" noEditPoints="1" noAdjustHandles="1" noChangeArrowheads="1" noChangeShapeType="1" noTextEdit="1"/>
              </p:cNvSpPr>
              <p:nvPr/>
            </p:nvSpPr>
            <p:spPr>
              <a:xfrm>
                <a:off x="1686756" y="3460358"/>
                <a:ext cx="639599" cy="184666"/>
              </a:xfrm>
              <a:prstGeom prst="rect">
                <a:avLst/>
              </a:prstGeom>
              <a:blipFill rotWithShape="0">
                <a:blip r:embed="rId6"/>
                <a:stretch>
                  <a:fillRect l="-8571" t="-30000" r="-7619"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685788" y="3964414"/>
                <a:ext cx="646011" cy="184666"/>
              </a:xfrm>
              <a:prstGeom prst="rect">
                <a:avLst/>
              </a:prstGeom>
              <a:noFill/>
            </p:spPr>
            <p:txBody>
              <a:bodyPr wrap="none" lIns="0" tIns="0" rIns="0" bIns="0" rtlCol="0">
                <a:spAutoFit/>
              </a:bodyPr>
              <a:lstStyle/>
              <a:p>
                <a14:m>
                  <m:oMath xmlns:m="http://schemas.openxmlformats.org/officeDocument/2006/math">
                    <m:r>
                      <a:rPr lang="en-US" sz="1200" b="1" i="1" smtClean="0">
                        <a:solidFill>
                          <a:schemeClr val="tx2">
                            <a:lumMod val="60000"/>
                            <a:lumOff val="40000"/>
                          </a:schemeClr>
                        </a:solidFill>
                        <a:latin typeface="Cambria Math" panose="02040503050406030204" pitchFamily="18" charset="0"/>
                      </a:rPr>
                      <m:t>𝟏</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4" name="TextBox 63"/>
              <p:cNvSpPr txBox="1">
                <a:spLocks noRot="1" noChangeAspect="1" noMove="1" noResize="1" noEditPoints="1" noAdjustHandles="1" noChangeArrowheads="1" noChangeShapeType="1" noTextEdit="1"/>
              </p:cNvSpPr>
              <p:nvPr/>
            </p:nvSpPr>
            <p:spPr>
              <a:xfrm>
                <a:off x="1685788" y="3964414"/>
                <a:ext cx="646011" cy="184666"/>
              </a:xfrm>
              <a:prstGeom prst="rect">
                <a:avLst/>
              </a:prstGeom>
              <a:blipFill rotWithShape="0">
                <a:blip r:embed="rId7"/>
                <a:stretch>
                  <a:fillRect l="-8491" t="-29032" r="-7547"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691680" y="4396462"/>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01</m:t>
                    </m:r>
                  </m:oMath>
                </a14:m>
                <a:r>
                  <a:rPr lang="en-US" sz="1200" dirty="0"/>
                  <a:t>xxxxx</a:t>
                </a:r>
              </a:p>
            </p:txBody>
          </p:sp>
        </mc:Choice>
        <mc:Fallback xmlns="">
          <p:sp>
            <p:nvSpPr>
              <p:cNvPr id="65" name="TextBox 64"/>
              <p:cNvSpPr txBox="1">
                <a:spLocks noRot="1" noChangeAspect="1" noMove="1" noResize="1" noEditPoints="1" noAdjustHandles="1" noChangeArrowheads="1" noChangeShapeType="1" noTextEdit="1"/>
              </p:cNvSpPr>
              <p:nvPr/>
            </p:nvSpPr>
            <p:spPr>
              <a:xfrm>
                <a:off x="1691680" y="4396462"/>
                <a:ext cx="639599" cy="184666"/>
              </a:xfrm>
              <a:prstGeom prst="rect">
                <a:avLst/>
              </a:prstGeom>
              <a:blipFill rotWithShape="0">
                <a:blip r:embed="rId8"/>
                <a:stretch>
                  <a:fillRect l="-8654" t="-30000" r="-865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97572" y="4941168"/>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10</m:t>
                    </m:r>
                  </m:oMath>
                </a14:m>
                <a:r>
                  <a:rPr lang="en-US" sz="1200" dirty="0"/>
                  <a:t>xxxxx</a:t>
                </a:r>
              </a:p>
            </p:txBody>
          </p:sp>
        </mc:Choice>
        <mc:Fallback xmlns="">
          <p:sp>
            <p:nvSpPr>
              <p:cNvPr id="66" name="TextBox 65"/>
              <p:cNvSpPr txBox="1">
                <a:spLocks noRot="1" noChangeAspect="1" noMove="1" noResize="1" noEditPoints="1" noAdjustHandles="1" noChangeArrowheads="1" noChangeShapeType="1" noTextEdit="1"/>
              </p:cNvSpPr>
              <p:nvPr/>
            </p:nvSpPr>
            <p:spPr>
              <a:xfrm>
                <a:off x="1697572" y="4941168"/>
                <a:ext cx="639599" cy="184666"/>
              </a:xfrm>
              <a:prstGeom prst="rect">
                <a:avLst/>
              </a:prstGeom>
              <a:blipFill rotWithShape="0">
                <a:blip r:embed="rId9"/>
                <a:stretch>
                  <a:fillRect l="-8571" t="-30000" r="-8571"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703464" y="5373216"/>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111</m:t>
                    </m:r>
                  </m:oMath>
                </a14:m>
                <a:r>
                  <a:rPr lang="en-US" sz="1200" dirty="0"/>
                  <a:t>xxxxx</a:t>
                </a:r>
              </a:p>
            </p:txBody>
          </p:sp>
        </mc:Choice>
        <mc:Fallback xmlns="">
          <p:sp>
            <p:nvSpPr>
              <p:cNvPr id="67" name="TextBox 66"/>
              <p:cNvSpPr txBox="1">
                <a:spLocks noRot="1" noChangeAspect="1" noMove="1" noResize="1" noEditPoints="1" noAdjustHandles="1" noChangeArrowheads="1" noChangeShapeType="1" noTextEdit="1"/>
              </p:cNvSpPr>
              <p:nvPr/>
            </p:nvSpPr>
            <p:spPr>
              <a:xfrm>
                <a:off x="1703464" y="5373216"/>
                <a:ext cx="639599" cy="184666"/>
              </a:xfrm>
              <a:prstGeom prst="rect">
                <a:avLst/>
              </a:prstGeom>
              <a:blipFill rotWithShape="0">
                <a:blip r:embed="rId10"/>
                <a:stretch>
                  <a:fillRect l="-8571" t="-29032" r="-8571" b="-45161"/>
                </a:stretch>
              </a:blipFill>
            </p:spPr>
            <p:txBody>
              <a:bodyPr/>
              <a:lstStyle/>
              <a:p>
                <a:r>
                  <a:rPr lang="en-US">
                    <a:noFill/>
                  </a:rPr>
                  <a:t> </a:t>
                </a:r>
              </a:p>
            </p:txBody>
          </p:sp>
        </mc:Fallback>
      </mc:AlternateContent>
      <p:cxnSp>
        <p:nvCxnSpPr>
          <p:cNvPr id="7" name="Straight Arrow Connector 6"/>
          <p:cNvCxnSpPr>
            <a:endCxn id="60" idx="1"/>
          </p:cNvCxnSpPr>
          <p:nvPr/>
        </p:nvCxnSpPr>
        <p:spPr bwMode="auto">
          <a:xfrm>
            <a:off x="1043608" y="1844824"/>
            <a:ext cx="646052" cy="2422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8" name="Straight Arrow Connector 67"/>
          <p:cNvCxnSpPr/>
          <p:nvPr/>
        </p:nvCxnSpPr>
        <p:spPr bwMode="auto">
          <a:xfrm>
            <a:off x="1039736" y="3785799"/>
            <a:ext cx="646052" cy="2422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51668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31</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Allow a given memory block to go to only specific cache entry determined by the memory block address</a:t>
            </a:r>
          </a:p>
        </p:txBody>
      </p:sp>
      <p:sp>
        <p:nvSpPr>
          <p:cNvPr id="6" name="Rectangle 5"/>
          <p:cNvSpPr/>
          <p:nvPr/>
        </p:nvSpPr>
        <p:spPr bwMode="auto">
          <a:xfrm>
            <a:off x="2484794"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924337"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88484"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a:solidFill>
                  <a:srgbClr val="FF0000"/>
                </a:solidFill>
              </a:rPr>
              <a:t>  </a:t>
            </a:r>
            <a:r>
              <a:rPr lang="en-US" sz="1000" dirty="0"/>
              <a:t>1</a:t>
            </a:r>
            <a:endParaRPr kumimoji="0" lang="en-US" sz="1000" b="0" i="0" u="none" strike="noStrike" cap="none" normalizeH="0" baseline="0" dirty="0">
              <a:ln>
                <a:noFill/>
              </a:ln>
              <a:effectLst/>
            </a:endParaRPr>
          </a:p>
        </p:txBody>
      </p:sp>
      <p:sp>
        <p:nvSpPr>
          <p:cNvPr id="33" name="Rectangle 32"/>
          <p:cNvSpPr/>
          <p:nvPr/>
        </p:nvSpPr>
        <p:spPr bwMode="auto">
          <a:xfrm>
            <a:off x="6156176"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 #4 (M[128:159])</a:t>
            </a:r>
          </a:p>
        </p:txBody>
      </p:sp>
      <p:sp>
        <p:nvSpPr>
          <p:cNvPr id="30" name="TextBox 29"/>
          <p:cNvSpPr txBox="1"/>
          <p:nvPr/>
        </p:nvSpPr>
        <p:spPr>
          <a:xfrm>
            <a:off x="6622019"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623104"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88484"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156176"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88484"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156176"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88484"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156176"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84794"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97746"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83768"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83768"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84794"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97746"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83768"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915816"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915816"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924337"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915816"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915816"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915816"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915816"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139952"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129242"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123887"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139952" y="3728884"/>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137230" y="3436058"/>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4145751" y="3694157"/>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4129242" y="3934609"/>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4149723" y="4173785"/>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TextBox 59"/>
              <p:cNvSpPr txBox="1"/>
              <p:nvPr/>
            </p:nvSpPr>
            <p:spPr>
              <a:xfrm>
                <a:off x="1689660" y="1994717"/>
                <a:ext cx="646011" cy="184666"/>
              </a:xfrm>
              <a:prstGeom prst="rect">
                <a:avLst/>
              </a:prstGeom>
              <a:noFill/>
            </p:spPr>
            <p:txBody>
              <a:bodyPr wrap="none" lIns="0" tIns="0" rIns="0" bIns="0" rtlCol="0">
                <a:spAutoFit/>
              </a:bodyPr>
              <a:lstStyle/>
              <a:p>
                <a14:m>
                  <m:oMath xmlns:m="http://schemas.openxmlformats.org/officeDocument/2006/math">
                    <m:r>
                      <a:rPr lang="en-US" sz="1200" b="1" i="1" smtClean="0">
                        <a:solidFill>
                          <a:schemeClr val="tx2">
                            <a:lumMod val="60000"/>
                            <a:lumOff val="40000"/>
                          </a:schemeClr>
                        </a:solidFill>
                        <a:latin typeface="Cambria Math" panose="02040503050406030204" pitchFamily="18" charset="0"/>
                      </a:rPr>
                      <m:t>𝟎</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0" name="TextBox 59"/>
              <p:cNvSpPr txBox="1">
                <a:spLocks noRot="1" noChangeAspect="1" noMove="1" noResize="1" noEditPoints="1" noAdjustHandles="1" noChangeArrowheads="1" noChangeShapeType="1" noTextEdit="1"/>
              </p:cNvSpPr>
              <p:nvPr/>
            </p:nvSpPr>
            <p:spPr>
              <a:xfrm>
                <a:off x="1689660" y="1994717"/>
                <a:ext cx="646011" cy="184666"/>
              </a:xfrm>
              <a:prstGeom prst="rect">
                <a:avLst/>
              </a:prstGeom>
              <a:blipFill rotWithShape="0">
                <a:blip r:embed="rId3"/>
                <a:stretch>
                  <a:fillRect l="-8491" t="-29032" r="-849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688692" y="2500417"/>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001</m:t>
                    </m:r>
                  </m:oMath>
                </a14:m>
                <a:r>
                  <a:rPr lang="en-US" sz="1200" dirty="0"/>
                  <a:t>xxxxx</a:t>
                </a:r>
              </a:p>
            </p:txBody>
          </p:sp>
        </mc:Choice>
        <mc:Fallback xmlns="">
          <p:sp>
            <p:nvSpPr>
              <p:cNvPr id="61" name="TextBox 60"/>
              <p:cNvSpPr txBox="1">
                <a:spLocks noRot="1" noChangeAspect="1" noMove="1" noResize="1" noEditPoints="1" noAdjustHandles="1" noChangeArrowheads="1" noChangeShapeType="1" noTextEdit="1"/>
              </p:cNvSpPr>
              <p:nvPr/>
            </p:nvSpPr>
            <p:spPr>
              <a:xfrm>
                <a:off x="1688692" y="2500417"/>
                <a:ext cx="639599" cy="184666"/>
              </a:xfrm>
              <a:prstGeom prst="rect">
                <a:avLst/>
              </a:prstGeom>
              <a:blipFill rotWithShape="0">
                <a:blip r:embed="rId4"/>
                <a:stretch>
                  <a:fillRect l="-8571" t="-30000" r="-857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687724" y="3006117"/>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010</m:t>
                    </m:r>
                  </m:oMath>
                </a14:m>
                <a:r>
                  <a:rPr lang="en-US" sz="1200" dirty="0"/>
                  <a:t>xxxxx</a:t>
                </a:r>
              </a:p>
            </p:txBody>
          </p:sp>
        </mc:Choice>
        <mc:Fallback xmlns="">
          <p:sp>
            <p:nvSpPr>
              <p:cNvPr id="62" name="TextBox 61"/>
              <p:cNvSpPr txBox="1">
                <a:spLocks noRot="1" noChangeAspect="1" noMove="1" noResize="1" noEditPoints="1" noAdjustHandles="1" noChangeArrowheads="1" noChangeShapeType="1" noTextEdit="1"/>
              </p:cNvSpPr>
              <p:nvPr/>
            </p:nvSpPr>
            <p:spPr>
              <a:xfrm>
                <a:off x="1687724" y="3006117"/>
                <a:ext cx="639599" cy="184666"/>
              </a:xfrm>
              <a:prstGeom prst="rect">
                <a:avLst/>
              </a:prstGeom>
              <a:blipFill rotWithShape="0">
                <a:blip r:embed="rId5"/>
                <a:stretch>
                  <a:fillRect l="-8571" t="-30000" r="-761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686756" y="3460358"/>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011</m:t>
                    </m:r>
                  </m:oMath>
                </a14:m>
                <a:r>
                  <a:rPr lang="en-US" sz="1200" dirty="0"/>
                  <a:t>xxxxx</a:t>
                </a:r>
              </a:p>
            </p:txBody>
          </p:sp>
        </mc:Choice>
        <mc:Fallback xmlns="">
          <p:sp>
            <p:nvSpPr>
              <p:cNvPr id="63" name="TextBox 62"/>
              <p:cNvSpPr txBox="1">
                <a:spLocks noRot="1" noChangeAspect="1" noMove="1" noResize="1" noEditPoints="1" noAdjustHandles="1" noChangeArrowheads="1" noChangeShapeType="1" noTextEdit="1"/>
              </p:cNvSpPr>
              <p:nvPr/>
            </p:nvSpPr>
            <p:spPr>
              <a:xfrm>
                <a:off x="1686756" y="3460358"/>
                <a:ext cx="639599" cy="184666"/>
              </a:xfrm>
              <a:prstGeom prst="rect">
                <a:avLst/>
              </a:prstGeom>
              <a:blipFill rotWithShape="0">
                <a:blip r:embed="rId6"/>
                <a:stretch>
                  <a:fillRect l="-8571" t="-30000" r="-7619"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685788" y="3964414"/>
                <a:ext cx="646011" cy="184666"/>
              </a:xfrm>
              <a:prstGeom prst="rect">
                <a:avLst/>
              </a:prstGeom>
              <a:noFill/>
            </p:spPr>
            <p:txBody>
              <a:bodyPr wrap="none" lIns="0" tIns="0" rIns="0" bIns="0" rtlCol="0">
                <a:spAutoFit/>
              </a:bodyPr>
              <a:lstStyle/>
              <a:p>
                <a14:m>
                  <m:oMath xmlns:m="http://schemas.openxmlformats.org/officeDocument/2006/math">
                    <m:r>
                      <a:rPr lang="en-US" sz="1200" b="1" i="1" smtClean="0">
                        <a:solidFill>
                          <a:schemeClr val="tx2">
                            <a:lumMod val="60000"/>
                            <a:lumOff val="40000"/>
                          </a:schemeClr>
                        </a:solidFill>
                        <a:latin typeface="Cambria Math" panose="02040503050406030204" pitchFamily="18" charset="0"/>
                      </a:rPr>
                      <m:t>𝟏</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4" name="TextBox 63"/>
              <p:cNvSpPr txBox="1">
                <a:spLocks noRot="1" noChangeAspect="1" noMove="1" noResize="1" noEditPoints="1" noAdjustHandles="1" noChangeArrowheads="1" noChangeShapeType="1" noTextEdit="1"/>
              </p:cNvSpPr>
              <p:nvPr/>
            </p:nvSpPr>
            <p:spPr>
              <a:xfrm>
                <a:off x="1685788" y="3964414"/>
                <a:ext cx="646011" cy="184666"/>
              </a:xfrm>
              <a:prstGeom prst="rect">
                <a:avLst/>
              </a:prstGeom>
              <a:blipFill rotWithShape="0">
                <a:blip r:embed="rId7"/>
                <a:stretch>
                  <a:fillRect l="-8491" t="-29032" r="-7547"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691680" y="4396462"/>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01</m:t>
                    </m:r>
                  </m:oMath>
                </a14:m>
                <a:r>
                  <a:rPr lang="en-US" sz="1200" dirty="0"/>
                  <a:t>xxxxx</a:t>
                </a:r>
              </a:p>
            </p:txBody>
          </p:sp>
        </mc:Choice>
        <mc:Fallback xmlns="">
          <p:sp>
            <p:nvSpPr>
              <p:cNvPr id="65" name="TextBox 64"/>
              <p:cNvSpPr txBox="1">
                <a:spLocks noRot="1" noChangeAspect="1" noMove="1" noResize="1" noEditPoints="1" noAdjustHandles="1" noChangeArrowheads="1" noChangeShapeType="1" noTextEdit="1"/>
              </p:cNvSpPr>
              <p:nvPr/>
            </p:nvSpPr>
            <p:spPr>
              <a:xfrm>
                <a:off x="1691680" y="4396462"/>
                <a:ext cx="639599" cy="184666"/>
              </a:xfrm>
              <a:prstGeom prst="rect">
                <a:avLst/>
              </a:prstGeom>
              <a:blipFill rotWithShape="0">
                <a:blip r:embed="rId8"/>
                <a:stretch>
                  <a:fillRect l="-8654" t="-30000" r="-865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97572" y="4941168"/>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10</m:t>
                    </m:r>
                  </m:oMath>
                </a14:m>
                <a:r>
                  <a:rPr lang="en-US" sz="1200" dirty="0"/>
                  <a:t>xxxxx</a:t>
                </a:r>
              </a:p>
            </p:txBody>
          </p:sp>
        </mc:Choice>
        <mc:Fallback xmlns="">
          <p:sp>
            <p:nvSpPr>
              <p:cNvPr id="66" name="TextBox 65"/>
              <p:cNvSpPr txBox="1">
                <a:spLocks noRot="1" noChangeAspect="1" noMove="1" noResize="1" noEditPoints="1" noAdjustHandles="1" noChangeArrowheads="1" noChangeShapeType="1" noTextEdit="1"/>
              </p:cNvSpPr>
              <p:nvPr/>
            </p:nvSpPr>
            <p:spPr>
              <a:xfrm>
                <a:off x="1697572" y="4941168"/>
                <a:ext cx="639599" cy="184666"/>
              </a:xfrm>
              <a:prstGeom prst="rect">
                <a:avLst/>
              </a:prstGeom>
              <a:blipFill rotWithShape="0">
                <a:blip r:embed="rId9"/>
                <a:stretch>
                  <a:fillRect l="-8571" t="-30000" r="-8571"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703464" y="5373216"/>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111</m:t>
                    </m:r>
                  </m:oMath>
                </a14:m>
                <a:r>
                  <a:rPr lang="en-US" sz="1200" dirty="0"/>
                  <a:t>xxxxx</a:t>
                </a:r>
              </a:p>
            </p:txBody>
          </p:sp>
        </mc:Choice>
        <mc:Fallback xmlns="">
          <p:sp>
            <p:nvSpPr>
              <p:cNvPr id="67" name="TextBox 66"/>
              <p:cNvSpPr txBox="1">
                <a:spLocks noRot="1" noChangeAspect="1" noMove="1" noResize="1" noEditPoints="1" noAdjustHandles="1" noChangeArrowheads="1" noChangeShapeType="1" noTextEdit="1"/>
              </p:cNvSpPr>
              <p:nvPr/>
            </p:nvSpPr>
            <p:spPr>
              <a:xfrm>
                <a:off x="1703464" y="5373216"/>
                <a:ext cx="639599" cy="184666"/>
              </a:xfrm>
              <a:prstGeom prst="rect">
                <a:avLst/>
              </a:prstGeom>
              <a:blipFill rotWithShape="0">
                <a:blip r:embed="rId10"/>
                <a:stretch>
                  <a:fillRect l="-8571" t="-29032" r="-8571" b="-45161"/>
                </a:stretch>
              </a:blipFill>
            </p:spPr>
            <p:txBody>
              <a:bodyPr/>
              <a:lstStyle/>
              <a:p>
                <a:r>
                  <a:rPr lang="en-US">
                    <a:noFill/>
                  </a:rPr>
                  <a:t> </a:t>
                </a:r>
              </a:p>
            </p:txBody>
          </p:sp>
        </mc:Fallback>
      </mc:AlternateContent>
      <p:cxnSp>
        <p:nvCxnSpPr>
          <p:cNvPr id="7" name="Straight Arrow Connector 6"/>
          <p:cNvCxnSpPr>
            <a:endCxn id="60" idx="1"/>
          </p:cNvCxnSpPr>
          <p:nvPr/>
        </p:nvCxnSpPr>
        <p:spPr bwMode="auto">
          <a:xfrm>
            <a:off x="1043608" y="1844824"/>
            <a:ext cx="646052" cy="2422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8" name="Straight Arrow Connector 67"/>
          <p:cNvCxnSpPr/>
          <p:nvPr/>
        </p:nvCxnSpPr>
        <p:spPr bwMode="auto">
          <a:xfrm>
            <a:off x="1039736" y="3785799"/>
            <a:ext cx="646052" cy="2422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37996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32</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a:t>
            </a:r>
          </a:p>
          <a:p>
            <a:pPr lvl="1" eaLnBrk="1" hangingPunct="1"/>
            <a:r>
              <a:rPr lang="en-US" altLang="en-US" sz="1400" dirty="0"/>
              <a:t>How do we know where does a memory block go in the cache (mapping of a memory block to a cache block)</a:t>
            </a:r>
          </a:p>
        </p:txBody>
      </p:sp>
      <p:sp>
        <p:nvSpPr>
          <p:cNvPr id="6" name="Rectangle 5"/>
          <p:cNvSpPr/>
          <p:nvPr/>
        </p:nvSpPr>
        <p:spPr bwMode="auto">
          <a:xfrm>
            <a:off x="2484794" y="206006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924337" y="2160311"/>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88484" y="333439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33" name="Rectangle 32"/>
          <p:cNvSpPr/>
          <p:nvPr/>
        </p:nvSpPr>
        <p:spPr bwMode="auto">
          <a:xfrm>
            <a:off x="6156176" y="333256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30" name="TextBox 29"/>
          <p:cNvSpPr txBox="1"/>
          <p:nvPr/>
        </p:nvSpPr>
        <p:spPr>
          <a:xfrm>
            <a:off x="6622019" y="3038666"/>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623104" y="3036533"/>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88484" y="357484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156176" y="3573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88484" y="3815297"/>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156176" y="3813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88484" y="405447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156176" y="4053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84794" y="397430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97746" y="30132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83768" y="256490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83768" y="352569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84794" y="541446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97746" y="445343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83768" y="496585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915816" y="2671425"/>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915816" y="3182539"/>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924337" y="3693653"/>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915816" y="4149080"/>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915816" y="4604507"/>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915816" y="5059934"/>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915816" y="5515361"/>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139952" y="2287070"/>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129242" y="2704260"/>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123887" y="3251777"/>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139952" y="3728884"/>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137230" y="3436058"/>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4145751" y="3694157"/>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4129242" y="3934609"/>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4149723" y="4173785"/>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TextBox 59"/>
              <p:cNvSpPr txBox="1"/>
              <p:nvPr/>
            </p:nvSpPr>
            <p:spPr>
              <a:xfrm>
                <a:off x="1689660" y="1994717"/>
                <a:ext cx="652423"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m:t>
                    </m:r>
                    <m:r>
                      <a:rPr lang="en-US" sz="1200" b="1" i="1" smtClean="0">
                        <a:solidFill>
                          <a:schemeClr val="tx2">
                            <a:lumMod val="60000"/>
                            <a:lumOff val="40000"/>
                          </a:schemeClr>
                        </a:solidFill>
                        <a:latin typeface="Cambria Math" panose="02040503050406030204" pitchFamily="18" charset="0"/>
                      </a:rPr>
                      <m:t>𝟎𝟎</m:t>
                    </m:r>
                  </m:oMath>
                </a14:m>
                <a:r>
                  <a:rPr lang="en-US" sz="1200" dirty="0"/>
                  <a:t>xxxxx</a:t>
                </a:r>
              </a:p>
            </p:txBody>
          </p:sp>
        </mc:Choice>
        <mc:Fallback xmlns="">
          <p:sp>
            <p:nvSpPr>
              <p:cNvPr id="60" name="TextBox 59"/>
              <p:cNvSpPr txBox="1">
                <a:spLocks noRot="1" noChangeAspect="1" noMove="1" noResize="1" noEditPoints="1" noAdjustHandles="1" noChangeArrowheads="1" noChangeShapeType="1" noTextEdit="1"/>
              </p:cNvSpPr>
              <p:nvPr/>
            </p:nvSpPr>
            <p:spPr>
              <a:xfrm>
                <a:off x="1689660" y="1994717"/>
                <a:ext cx="652423" cy="184666"/>
              </a:xfrm>
              <a:prstGeom prst="rect">
                <a:avLst/>
              </a:prstGeom>
              <a:blipFill rotWithShape="0">
                <a:blip r:embed="rId3"/>
                <a:stretch>
                  <a:fillRect l="-8411" t="-29032" r="-841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688692" y="2500417"/>
                <a:ext cx="652423"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m:t>
                    </m:r>
                    <m:r>
                      <a:rPr lang="en-US" sz="1200" b="1" i="1" smtClean="0">
                        <a:solidFill>
                          <a:schemeClr val="tx2">
                            <a:lumMod val="60000"/>
                            <a:lumOff val="40000"/>
                          </a:schemeClr>
                        </a:solidFill>
                        <a:latin typeface="Cambria Math" panose="02040503050406030204" pitchFamily="18" charset="0"/>
                      </a:rPr>
                      <m:t>𝟎𝟏</m:t>
                    </m:r>
                  </m:oMath>
                </a14:m>
                <a:r>
                  <a:rPr lang="en-US" sz="1200" dirty="0"/>
                  <a:t>xxxxx</a:t>
                </a:r>
              </a:p>
            </p:txBody>
          </p:sp>
        </mc:Choice>
        <mc:Fallback xmlns="">
          <p:sp>
            <p:nvSpPr>
              <p:cNvPr id="61" name="TextBox 60"/>
              <p:cNvSpPr txBox="1">
                <a:spLocks noRot="1" noChangeAspect="1" noMove="1" noResize="1" noEditPoints="1" noAdjustHandles="1" noChangeArrowheads="1" noChangeShapeType="1" noTextEdit="1"/>
              </p:cNvSpPr>
              <p:nvPr/>
            </p:nvSpPr>
            <p:spPr>
              <a:xfrm>
                <a:off x="1688692" y="2500417"/>
                <a:ext cx="652423" cy="184666"/>
              </a:xfrm>
              <a:prstGeom prst="rect">
                <a:avLst/>
              </a:prstGeom>
              <a:blipFill rotWithShape="0">
                <a:blip r:embed="rId4"/>
                <a:stretch>
                  <a:fillRect l="-8411" t="-30000" r="-841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687724" y="3006117"/>
                <a:ext cx="652423"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m:t>
                    </m:r>
                    <m:r>
                      <a:rPr lang="en-US" sz="1200" b="1" i="1" smtClean="0">
                        <a:solidFill>
                          <a:schemeClr val="tx2">
                            <a:lumMod val="60000"/>
                            <a:lumOff val="40000"/>
                          </a:schemeClr>
                        </a:solidFill>
                        <a:latin typeface="Cambria Math" panose="02040503050406030204" pitchFamily="18" charset="0"/>
                      </a:rPr>
                      <m:t>𝟏𝟎</m:t>
                    </m:r>
                  </m:oMath>
                </a14:m>
                <a:r>
                  <a:rPr lang="en-US" sz="1200" dirty="0"/>
                  <a:t>xxxxx</a:t>
                </a:r>
              </a:p>
            </p:txBody>
          </p:sp>
        </mc:Choice>
        <mc:Fallback xmlns="">
          <p:sp>
            <p:nvSpPr>
              <p:cNvPr id="62" name="TextBox 61"/>
              <p:cNvSpPr txBox="1">
                <a:spLocks noRot="1" noChangeAspect="1" noMove="1" noResize="1" noEditPoints="1" noAdjustHandles="1" noChangeArrowheads="1" noChangeShapeType="1" noTextEdit="1"/>
              </p:cNvSpPr>
              <p:nvPr/>
            </p:nvSpPr>
            <p:spPr>
              <a:xfrm>
                <a:off x="1687724" y="3006117"/>
                <a:ext cx="652423" cy="184666"/>
              </a:xfrm>
              <a:prstGeom prst="rect">
                <a:avLst/>
              </a:prstGeom>
              <a:blipFill rotWithShape="0">
                <a:blip r:embed="rId5"/>
                <a:stretch>
                  <a:fillRect l="-8411" t="-30000" r="-747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686756" y="3460358"/>
                <a:ext cx="652423"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m:t>
                    </m:r>
                    <m:r>
                      <a:rPr lang="en-US" sz="1200" b="1" i="1" smtClean="0">
                        <a:solidFill>
                          <a:schemeClr val="tx2">
                            <a:lumMod val="60000"/>
                            <a:lumOff val="40000"/>
                          </a:schemeClr>
                        </a:solidFill>
                        <a:latin typeface="Cambria Math" panose="02040503050406030204" pitchFamily="18" charset="0"/>
                      </a:rPr>
                      <m:t>𝟏𝟏</m:t>
                    </m:r>
                  </m:oMath>
                </a14:m>
                <a:r>
                  <a:rPr lang="en-US" sz="1200" dirty="0"/>
                  <a:t>xxxxx</a:t>
                </a:r>
              </a:p>
            </p:txBody>
          </p:sp>
        </mc:Choice>
        <mc:Fallback xmlns="">
          <p:sp>
            <p:nvSpPr>
              <p:cNvPr id="63" name="TextBox 62"/>
              <p:cNvSpPr txBox="1">
                <a:spLocks noRot="1" noChangeAspect="1" noMove="1" noResize="1" noEditPoints="1" noAdjustHandles="1" noChangeArrowheads="1" noChangeShapeType="1" noTextEdit="1"/>
              </p:cNvSpPr>
              <p:nvPr/>
            </p:nvSpPr>
            <p:spPr>
              <a:xfrm>
                <a:off x="1686756" y="3460358"/>
                <a:ext cx="652423" cy="184666"/>
              </a:xfrm>
              <a:prstGeom prst="rect">
                <a:avLst/>
              </a:prstGeom>
              <a:blipFill rotWithShape="0">
                <a:blip r:embed="rId6"/>
                <a:stretch>
                  <a:fillRect l="-8411" t="-30000" r="-7477"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685788" y="3964414"/>
                <a:ext cx="652423" cy="184666"/>
              </a:xfrm>
              <a:prstGeom prst="rect">
                <a:avLst/>
              </a:prstGeom>
              <a:noFill/>
            </p:spPr>
            <p:txBody>
              <a:bodyPr wrap="none" lIns="0" tIns="0" rIns="0" bIns="0" rtlCol="0">
                <a:spAutoFit/>
              </a:bodyPr>
              <a:lstStyle/>
              <a:p>
                <a14:m>
                  <m:oMath xmlns:m="http://schemas.openxmlformats.org/officeDocument/2006/math">
                    <m:r>
                      <a:rPr lang="en-US" sz="1200" i="1">
                        <a:solidFill>
                          <a:srgbClr val="FF0000"/>
                        </a:solidFill>
                        <a:latin typeface="Cambria Math" panose="02040503050406030204" pitchFamily="18" charset="0"/>
                      </a:rPr>
                      <m:t>1</m:t>
                    </m:r>
                    <m:r>
                      <a:rPr lang="en-US" sz="1200" b="1" i="1" smtClean="0">
                        <a:solidFill>
                          <a:schemeClr val="tx2">
                            <a:lumMod val="60000"/>
                            <a:lumOff val="40000"/>
                          </a:schemeClr>
                        </a:solidFill>
                        <a:latin typeface="Cambria Math" panose="02040503050406030204" pitchFamily="18" charset="0"/>
                      </a:rPr>
                      <m:t>𝟎𝟎</m:t>
                    </m:r>
                  </m:oMath>
                </a14:m>
                <a:r>
                  <a:rPr lang="en-US" sz="1200" dirty="0"/>
                  <a:t>xxxxx</a:t>
                </a:r>
              </a:p>
            </p:txBody>
          </p:sp>
        </mc:Choice>
        <mc:Fallback xmlns="">
          <p:sp>
            <p:nvSpPr>
              <p:cNvPr id="64" name="TextBox 63"/>
              <p:cNvSpPr txBox="1">
                <a:spLocks noRot="1" noChangeAspect="1" noMove="1" noResize="1" noEditPoints="1" noAdjustHandles="1" noChangeArrowheads="1" noChangeShapeType="1" noTextEdit="1"/>
              </p:cNvSpPr>
              <p:nvPr/>
            </p:nvSpPr>
            <p:spPr>
              <a:xfrm>
                <a:off x="1685788" y="3964414"/>
                <a:ext cx="652423" cy="184666"/>
              </a:xfrm>
              <a:prstGeom prst="rect">
                <a:avLst/>
              </a:prstGeom>
              <a:blipFill rotWithShape="0">
                <a:blip r:embed="rId7"/>
                <a:stretch>
                  <a:fillRect l="-8411" t="-29032" r="-7477"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691680" y="4396462"/>
                <a:ext cx="652423"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1" i="1" smtClean="0">
                        <a:solidFill>
                          <a:schemeClr val="tx2">
                            <a:lumMod val="60000"/>
                            <a:lumOff val="40000"/>
                          </a:schemeClr>
                        </a:solidFill>
                        <a:latin typeface="Cambria Math" panose="02040503050406030204" pitchFamily="18" charset="0"/>
                      </a:rPr>
                      <m:t>𝟎𝟏</m:t>
                    </m:r>
                  </m:oMath>
                </a14:m>
                <a:r>
                  <a:rPr lang="en-US" sz="1200" dirty="0"/>
                  <a:t>xxxxx</a:t>
                </a:r>
              </a:p>
            </p:txBody>
          </p:sp>
        </mc:Choice>
        <mc:Fallback xmlns="">
          <p:sp>
            <p:nvSpPr>
              <p:cNvPr id="65" name="TextBox 64"/>
              <p:cNvSpPr txBox="1">
                <a:spLocks noRot="1" noChangeAspect="1" noMove="1" noResize="1" noEditPoints="1" noAdjustHandles="1" noChangeArrowheads="1" noChangeShapeType="1" noTextEdit="1"/>
              </p:cNvSpPr>
              <p:nvPr/>
            </p:nvSpPr>
            <p:spPr>
              <a:xfrm>
                <a:off x="1691680" y="4396462"/>
                <a:ext cx="652423" cy="184666"/>
              </a:xfrm>
              <a:prstGeom prst="rect">
                <a:avLst/>
              </a:prstGeom>
              <a:blipFill rotWithShape="0">
                <a:blip r:embed="rId8"/>
                <a:stretch>
                  <a:fillRect l="-8411" t="-30000" r="-747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97572" y="4941168"/>
                <a:ext cx="652423"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1" i="1" smtClean="0">
                        <a:solidFill>
                          <a:schemeClr val="tx2">
                            <a:lumMod val="60000"/>
                            <a:lumOff val="40000"/>
                          </a:schemeClr>
                        </a:solidFill>
                        <a:latin typeface="Cambria Math" panose="02040503050406030204" pitchFamily="18" charset="0"/>
                      </a:rPr>
                      <m:t>𝟏𝟎</m:t>
                    </m:r>
                  </m:oMath>
                </a14:m>
                <a:r>
                  <a:rPr lang="en-US" sz="1200" dirty="0"/>
                  <a:t>xxxxx</a:t>
                </a:r>
              </a:p>
            </p:txBody>
          </p:sp>
        </mc:Choice>
        <mc:Fallback xmlns="">
          <p:sp>
            <p:nvSpPr>
              <p:cNvPr id="66" name="TextBox 65"/>
              <p:cNvSpPr txBox="1">
                <a:spLocks noRot="1" noChangeAspect="1" noMove="1" noResize="1" noEditPoints="1" noAdjustHandles="1" noChangeArrowheads="1" noChangeShapeType="1" noTextEdit="1"/>
              </p:cNvSpPr>
              <p:nvPr/>
            </p:nvSpPr>
            <p:spPr>
              <a:xfrm>
                <a:off x="1697572" y="4941168"/>
                <a:ext cx="652423" cy="184666"/>
              </a:xfrm>
              <a:prstGeom prst="rect">
                <a:avLst/>
              </a:prstGeom>
              <a:blipFill rotWithShape="0">
                <a:blip r:embed="rId9"/>
                <a:stretch>
                  <a:fillRect l="-8411" t="-30000" r="-8411"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703464" y="5373216"/>
                <a:ext cx="652423"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1</m:t>
                    </m:r>
                    <m:r>
                      <a:rPr lang="en-US" sz="1200" b="1" i="1" smtClean="0">
                        <a:solidFill>
                          <a:schemeClr val="tx2">
                            <a:lumMod val="60000"/>
                            <a:lumOff val="40000"/>
                          </a:schemeClr>
                        </a:solidFill>
                        <a:latin typeface="Cambria Math" panose="02040503050406030204" pitchFamily="18" charset="0"/>
                      </a:rPr>
                      <m:t>𝟏𝟏</m:t>
                    </m:r>
                  </m:oMath>
                </a14:m>
                <a:r>
                  <a:rPr lang="en-US" sz="1200" dirty="0"/>
                  <a:t>xxxxx</a:t>
                </a:r>
              </a:p>
            </p:txBody>
          </p:sp>
        </mc:Choice>
        <mc:Fallback xmlns="">
          <p:sp>
            <p:nvSpPr>
              <p:cNvPr id="67" name="TextBox 66"/>
              <p:cNvSpPr txBox="1">
                <a:spLocks noRot="1" noChangeAspect="1" noMove="1" noResize="1" noEditPoints="1" noAdjustHandles="1" noChangeArrowheads="1" noChangeShapeType="1" noTextEdit="1"/>
              </p:cNvSpPr>
              <p:nvPr/>
            </p:nvSpPr>
            <p:spPr>
              <a:xfrm>
                <a:off x="1703464" y="5373216"/>
                <a:ext cx="652423" cy="184666"/>
              </a:xfrm>
              <a:prstGeom prst="rect">
                <a:avLst/>
              </a:prstGeom>
              <a:blipFill rotWithShape="0">
                <a:blip r:embed="rId10"/>
                <a:stretch>
                  <a:fillRect l="-8411" t="-29032" r="-8411" b="-45161"/>
                </a:stretch>
              </a:blipFill>
            </p:spPr>
            <p:txBody>
              <a:bodyPr/>
              <a:lstStyle/>
              <a:p>
                <a:r>
                  <a:rPr lang="en-US">
                    <a:noFill/>
                  </a:rPr>
                  <a:t> </a:t>
                </a:r>
              </a:p>
            </p:txBody>
          </p:sp>
        </mc:Fallback>
      </mc:AlternateContent>
    </p:spTree>
    <p:extLst>
      <p:ext uri="{BB962C8B-B14F-4D97-AF65-F5344CB8AC3E}">
        <p14:creationId xmlns:p14="http://schemas.microsoft.com/office/powerpoint/2010/main" val="607779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892753" y="2136238"/>
            <a:ext cx="269684" cy="335501"/>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33</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6"/>
            <a:ext cx="8270875" cy="661754"/>
          </a:xfrm>
        </p:spPr>
        <p:txBody>
          <a:bodyPr/>
          <a:lstStyle/>
          <a:p>
            <a:pPr eaLnBrk="1" hangingPunct="1"/>
            <a:r>
              <a:rPr lang="en-US" altLang="en-US" sz="1800" dirty="0"/>
              <a:t>Direct Mapped Example</a:t>
            </a:r>
          </a:p>
          <a:p>
            <a:pPr lvl="1" eaLnBrk="1" hangingPunct="1"/>
            <a:r>
              <a:rPr lang="en-US" altLang="en-US" sz="1400" dirty="0"/>
              <a:t>Process access memory byte addresses:  28, 62, 118. Assume cache is initially empty.</a:t>
            </a:r>
          </a:p>
        </p:txBody>
      </p:sp>
      <p:sp>
        <p:nvSpPr>
          <p:cNvPr id="2" name="TextBox 1"/>
          <p:cNvSpPr txBox="1"/>
          <p:nvPr/>
        </p:nvSpPr>
        <p:spPr>
          <a:xfrm>
            <a:off x="4938037" y="1772207"/>
            <a:ext cx="3038011" cy="307777"/>
          </a:xfrm>
          <a:prstGeom prst="rect">
            <a:avLst/>
          </a:prstGeom>
          <a:noFill/>
        </p:spPr>
        <p:txBody>
          <a:bodyPr wrap="none" rtlCol="0">
            <a:spAutoFit/>
          </a:bodyPr>
          <a:lstStyle/>
          <a:p>
            <a:r>
              <a:rPr lang="en-US" sz="1400" dirty="0"/>
              <a:t>28:          </a:t>
            </a:r>
            <a:r>
              <a:rPr lang="en-US" sz="1400" dirty="0">
                <a:solidFill>
                  <a:srgbClr val="FF0000"/>
                </a:solidFill>
              </a:rPr>
              <a:t>0 0 0 </a:t>
            </a:r>
            <a:r>
              <a:rPr lang="en-US" sz="1400" dirty="0"/>
              <a:t>1 1 1 0 0      block#0</a:t>
            </a:r>
          </a:p>
        </p:txBody>
      </p:sp>
      <p:sp>
        <p:nvSpPr>
          <p:cNvPr id="68" name="TextBox 67"/>
          <p:cNvSpPr txBox="1"/>
          <p:nvPr/>
        </p:nvSpPr>
        <p:spPr>
          <a:xfrm>
            <a:off x="4932040" y="2132856"/>
            <a:ext cx="3515706" cy="307777"/>
          </a:xfrm>
          <a:prstGeom prst="rect">
            <a:avLst/>
          </a:prstGeom>
          <a:noFill/>
        </p:spPr>
        <p:txBody>
          <a:bodyPr wrap="none" rtlCol="0">
            <a:spAutoFit/>
          </a:bodyPr>
          <a:lstStyle/>
          <a:p>
            <a:r>
              <a:rPr lang="en-US" sz="1400" dirty="0"/>
              <a:t>28:          </a:t>
            </a:r>
            <a:r>
              <a:rPr lang="en-US" sz="1400" dirty="0">
                <a:solidFill>
                  <a:srgbClr val="FF0000"/>
                </a:solidFill>
              </a:rPr>
              <a:t>0 0 0 </a:t>
            </a:r>
            <a:r>
              <a:rPr lang="en-US" sz="1400" dirty="0"/>
              <a:t>1 1 1 0 0      cache block#0</a:t>
            </a:r>
          </a:p>
        </p:txBody>
      </p:sp>
      <p:sp>
        <p:nvSpPr>
          <p:cNvPr id="8" name="Freeform 7"/>
          <p:cNvSpPr/>
          <p:nvPr/>
        </p:nvSpPr>
        <p:spPr bwMode="auto">
          <a:xfrm>
            <a:off x="6060151" y="2417639"/>
            <a:ext cx="1597844" cy="433964"/>
          </a:xfrm>
          <a:custGeom>
            <a:avLst/>
            <a:gdLst>
              <a:gd name="connsiteX0" fmla="*/ 0 w 1597844"/>
              <a:gd name="connsiteY0" fmla="*/ 56561 h 433964"/>
              <a:gd name="connsiteX1" fmla="*/ 721151 w 1597844"/>
              <a:gd name="connsiteY1" fmla="*/ 433633 h 433964"/>
              <a:gd name="connsiteX2" fmla="*/ 1597844 w 1597844"/>
              <a:gd name="connsiteY2" fmla="*/ 0 h 433964"/>
            </a:gdLst>
            <a:ahLst/>
            <a:cxnLst>
              <a:cxn ang="0">
                <a:pos x="connsiteX0" y="connsiteY0"/>
              </a:cxn>
              <a:cxn ang="0">
                <a:pos x="connsiteX1" y="connsiteY1"/>
              </a:cxn>
              <a:cxn ang="0">
                <a:pos x="connsiteX2" y="connsiteY2"/>
              </a:cxn>
            </a:cxnLst>
            <a:rect l="l" t="t" r="r" b="b"/>
            <a:pathLst>
              <a:path w="1597844" h="433964">
                <a:moveTo>
                  <a:pt x="0" y="56561"/>
                </a:moveTo>
                <a:cubicBezTo>
                  <a:pt x="227422" y="249810"/>
                  <a:pt x="454844" y="443060"/>
                  <a:pt x="721151" y="433633"/>
                </a:cubicBezTo>
                <a:cubicBezTo>
                  <a:pt x="987458" y="424206"/>
                  <a:pt x="1292651" y="212103"/>
                  <a:pt x="1597844" y="0"/>
                </a:cubicBez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9" name="Picture 8"/>
          <p:cNvPicPr>
            <a:picLocks noChangeAspect="1"/>
          </p:cNvPicPr>
          <p:nvPr/>
        </p:nvPicPr>
        <p:blipFill>
          <a:blip r:embed="rId3"/>
          <a:stretch>
            <a:fillRect/>
          </a:stretch>
        </p:blipFill>
        <p:spPr>
          <a:xfrm>
            <a:off x="467544" y="2704906"/>
            <a:ext cx="5231680" cy="2873740"/>
          </a:xfrm>
          <a:prstGeom prst="rect">
            <a:avLst/>
          </a:prstGeom>
        </p:spPr>
      </p:pic>
      <p:sp>
        <p:nvSpPr>
          <p:cNvPr id="10" name="TextBox 9"/>
          <p:cNvSpPr txBox="1"/>
          <p:nvPr/>
        </p:nvSpPr>
        <p:spPr>
          <a:xfrm>
            <a:off x="6300192" y="3311273"/>
            <a:ext cx="2736304" cy="1384995"/>
          </a:xfrm>
          <a:prstGeom prst="rect">
            <a:avLst/>
          </a:prstGeom>
          <a:noFill/>
        </p:spPr>
        <p:txBody>
          <a:bodyPr wrap="square" rtlCol="0">
            <a:spAutoFit/>
          </a:bodyPr>
          <a:lstStyle/>
          <a:p>
            <a:r>
              <a:rPr lang="en-US" sz="1400" dirty="0"/>
              <a:t>When processor access 28, it check the tag for </a:t>
            </a:r>
          </a:p>
          <a:p>
            <a:r>
              <a:rPr lang="en-US" sz="1400" dirty="0"/>
              <a:t>cache block#0 (00). As there is no tag, it considers a miss, and load the block#0 from memory to cache block #0 (00)</a:t>
            </a:r>
          </a:p>
        </p:txBody>
      </p:sp>
    </p:spTree>
    <p:extLst>
      <p:ext uri="{BB962C8B-B14F-4D97-AF65-F5344CB8AC3E}">
        <p14:creationId xmlns:p14="http://schemas.microsoft.com/office/powerpoint/2010/main" val="287727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898750" y="2075300"/>
            <a:ext cx="269684" cy="335501"/>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34</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974883"/>
            <a:ext cx="8270875" cy="636402"/>
          </a:xfrm>
        </p:spPr>
        <p:txBody>
          <a:bodyPr/>
          <a:lstStyle/>
          <a:p>
            <a:pPr eaLnBrk="1" hangingPunct="1"/>
            <a:r>
              <a:rPr lang="en-US" altLang="en-US" sz="1800" dirty="0"/>
              <a:t>Direct Mapped Example</a:t>
            </a:r>
          </a:p>
          <a:p>
            <a:pPr lvl="1" eaLnBrk="1" hangingPunct="1"/>
            <a:r>
              <a:rPr lang="en-US" altLang="en-US" sz="1400" dirty="0"/>
              <a:t>Process access memory byte addresses:  28, 62, 118. Assume cache is initially empty.</a:t>
            </a:r>
          </a:p>
        </p:txBody>
      </p:sp>
      <p:sp>
        <p:nvSpPr>
          <p:cNvPr id="6" name="Rectangle 5"/>
          <p:cNvSpPr/>
          <p:nvPr/>
        </p:nvSpPr>
        <p:spPr bwMode="auto">
          <a:xfrm>
            <a:off x="2484794" y="2480831"/>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924337" y="2581079"/>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88484" y="375516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FF0000"/>
                </a:solidFill>
                <a:effectLst/>
                <a:latin typeface="Arial" charset="0"/>
              </a:rPr>
              <a:t>  </a:t>
            </a:r>
            <a:r>
              <a:rPr kumimoji="0" lang="en-US" sz="1000" b="0" i="0" u="none" strike="noStrike" cap="none" normalizeH="0" baseline="0" dirty="0">
                <a:ln>
                  <a:noFill/>
                </a:ln>
                <a:effectLst/>
                <a:latin typeface="Arial" charset="0"/>
              </a:rPr>
              <a:t>0</a:t>
            </a:r>
          </a:p>
        </p:txBody>
      </p:sp>
      <p:sp>
        <p:nvSpPr>
          <p:cNvPr id="33" name="Rectangle 32"/>
          <p:cNvSpPr/>
          <p:nvPr/>
        </p:nvSpPr>
        <p:spPr bwMode="auto">
          <a:xfrm>
            <a:off x="6156176" y="3753332"/>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Block#0 (M[0:31])</a:t>
            </a:r>
          </a:p>
        </p:txBody>
      </p:sp>
      <p:sp>
        <p:nvSpPr>
          <p:cNvPr id="30" name="TextBox 29"/>
          <p:cNvSpPr txBox="1"/>
          <p:nvPr/>
        </p:nvSpPr>
        <p:spPr>
          <a:xfrm>
            <a:off x="6622019" y="3459434"/>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623104" y="3457301"/>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88484" y="399561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p:cNvSpPr/>
          <p:nvPr/>
        </p:nvSpPr>
        <p:spPr bwMode="auto">
          <a:xfrm>
            <a:off x="6156176" y="399378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p:cNvSpPr/>
          <p:nvPr/>
        </p:nvSpPr>
        <p:spPr bwMode="auto">
          <a:xfrm>
            <a:off x="5688484" y="423606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156176" y="423423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88484" y="447524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156176" y="447468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84794" y="4395076"/>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97746" y="3434040"/>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83768" y="29856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83768" y="3946463"/>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84794" y="5835236"/>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97746" y="4874200"/>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83768" y="5386623"/>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915816" y="3092193"/>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915816" y="3603307"/>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924337" y="4114421"/>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915816" y="4569848"/>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915816" y="5025275"/>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915816" y="5480702"/>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915816" y="5936129"/>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139952" y="2707838"/>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129242" y="3125028"/>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123887" y="3672545"/>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139952" y="4149652"/>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137230" y="3856826"/>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4145751" y="4114925"/>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4129242" y="4355377"/>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4149723" y="4594553"/>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TextBox 59"/>
              <p:cNvSpPr txBox="1"/>
              <p:nvPr/>
            </p:nvSpPr>
            <p:spPr>
              <a:xfrm>
                <a:off x="1689660" y="2415485"/>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000</m:t>
                    </m:r>
                  </m:oMath>
                </a14:m>
                <a:r>
                  <a:rPr lang="en-US" sz="1200" dirty="0"/>
                  <a:t>xxxxx</a:t>
                </a:r>
              </a:p>
            </p:txBody>
          </p:sp>
        </mc:Choice>
        <mc:Fallback xmlns="">
          <p:sp>
            <p:nvSpPr>
              <p:cNvPr id="60" name="TextBox 59"/>
              <p:cNvSpPr txBox="1">
                <a:spLocks noRot="1" noChangeAspect="1" noMove="1" noResize="1" noEditPoints="1" noAdjustHandles="1" noChangeArrowheads="1" noChangeShapeType="1" noTextEdit="1"/>
              </p:cNvSpPr>
              <p:nvPr/>
            </p:nvSpPr>
            <p:spPr>
              <a:xfrm>
                <a:off x="1689660" y="2415485"/>
                <a:ext cx="639599" cy="184666"/>
              </a:xfrm>
              <a:prstGeom prst="rect">
                <a:avLst/>
              </a:prstGeom>
              <a:blipFill rotWithShape="0">
                <a:blip r:embed="rId3"/>
                <a:stretch>
                  <a:fillRect l="-8571" t="-29032" r="-857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688692" y="2921185"/>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001</m:t>
                    </m:r>
                  </m:oMath>
                </a14:m>
                <a:r>
                  <a:rPr lang="en-US" sz="1200" dirty="0"/>
                  <a:t>xxxxx</a:t>
                </a:r>
              </a:p>
            </p:txBody>
          </p:sp>
        </mc:Choice>
        <mc:Fallback xmlns="">
          <p:sp>
            <p:nvSpPr>
              <p:cNvPr id="61" name="TextBox 60"/>
              <p:cNvSpPr txBox="1">
                <a:spLocks noRot="1" noChangeAspect="1" noMove="1" noResize="1" noEditPoints="1" noAdjustHandles="1" noChangeArrowheads="1" noChangeShapeType="1" noTextEdit="1"/>
              </p:cNvSpPr>
              <p:nvPr/>
            </p:nvSpPr>
            <p:spPr>
              <a:xfrm>
                <a:off x="1688692" y="2921185"/>
                <a:ext cx="639599" cy="184666"/>
              </a:xfrm>
              <a:prstGeom prst="rect">
                <a:avLst/>
              </a:prstGeom>
              <a:blipFill rotWithShape="0">
                <a:blip r:embed="rId4"/>
                <a:stretch>
                  <a:fillRect l="-8571" t="-30000" r="-857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687724" y="3426885"/>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010</m:t>
                    </m:r>
                  </m:oMath>
                </a14:m>
                <a:r>
                  <a:rPr lang="en-US" sz="1200" dirty="0"/>
                  <a:t>xxxxx</a:t>
                </a:r>
              </a:p>
            </p:txBody>
          </p:sp>
        </mc:Choice>
        <mc:Fallback xmlns="">
          <p:sp>
            <p:nvSpPr>
              <p:cNvPr id="62" name="TextBox 61"/>
              <p:cNvSpPr txBox="1">
                <a:spLocks noRot="1" noChangeAspect="1" noMove="1" noResize="1" noEditPoints="1" noAdjustHandles="1" noChangeArrowheads="1" noChangeShapeType="1" noTextEdit="1"/>
              </p:cNvSpPr>
              <p:nvPr/>
            </p:nvSpPr>
            <p:spPr>
              <a:xfrm>
                <a:off x="1687724" y="3426885"/>
                <a:ext cx="639599" cy="184666"/>
              </a:xfrm>
              <a:prstGeom prst="rect">
                <a:avLst/>
              </a:prstGeom>
              <a:blipFill rotWithShape="0">
                <a:blip r:embed="rId5"/>
                <a:stretch>
                  <a:fillRect l="-8571" t="-30000" r="-761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686756" y="3881126"/>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011</m:t>
                    </m:r>
                  </m:oMath>
                </a14:m>
                <a:r>
                  <a:rPr lang="en-US" sz="1200" dirty="0"/>
                  <a:t>xxxxx</a:t>
                </a:r>
              </a:p>
            </p:txBody>
          </p:sp>
        </mc:Choice>
        <mc:Fallback xmlns="">
          <p:sp>
            <p:nvSpPr>
              <p:cNvPr id="63" name="TextBox 62"/>
              <p:cNvSpPr txBox="1">
                <a:spLocks noRot="1" noChangeAspect="1" noMove="1" noResize="1" noEditPoints="1" noAdjustHandles="1" noChangeArrowheads="1" noChangeShapeType="1" noTextEdit="1"/>
              </p:cNvSpPr>
              <p:nvPr/>
            </p:nvSpPr>
            <p:spPr>
              <a:xfrm>
                <a:off x="1686756" y="3881126"/>
                <a:ext cx="639599" cy="184666"/>
              </a:xfrm>
              <a:prstGeom prst="rect">
                <a:avLst/>
              </a:prstGeom>
              <a:blipFill rotWithShape="0">
                <a:blip r:embed="rId6"/>
                <a:stretch>
                  <a:fillRect l="-8571" t="-30000" r="-7619"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685788" y="4385182"/>
                <a:ext cx="639599" cy="184666"/>
              </a:xfrm>
              <a:prstGeom prst="rect">
                <a:avLst/>
              </a:prstGeom>
              <a:noFill/>
            </p:spPr>
            <p:txBody>
              <a:bodyPr wrap="none" lIns="0" tIns="0" rIns="0" bIns="0" rtlCol="0">
                <a:spAutoFit/>
              </a:bodyPr>
              <a:lstStyle/>
              <a:p>
                <a14:m>
                  <m:oMath xmlns:m="http://schemas.openxmlformats.org/officeDocument/2006/math">
                    <m:r>
                      <a:rPr lang="en-US" sz="1200" i="1">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4" name="TextBox 63"/>
              <p:cNvSpPr txBox="1">
                <a:spLocks noRot="1" noChangeAspect="1" noMove="1" noResize="1" noEditPoints="1" noAdjustHandles="1" noChangeArrowheads="1" noChangeShapeType="1" noTextEdit="1"/>
              </p:cNvSpPr>
              <p:nvPr/>
            </p:nvSpPr>
            <p:spPr>
              <a:xfrm>
                <a:off x="1685788" y="4385182"/>
                <a:ext cx="639599" cy="184666"/>
              </a:xfrm>
              <a:prstGeom prst="rect">
                <a:avLst/>
              </a:prstGeom>
              <a:blipFill rotWithShape="0">
                <a:blip r:embed="rId7"/>
                <a:stretch>
                  <a:fillRect l="-8654" t="-29032" r="-8654"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691680" y="4817230"/>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01</m:t>
                    </m:r>
                  </m:oMath>
                </a14:m>
                <a:r>
                  <a:rPr lang="en-US" sz="1200" dirty="0"/>
                  <a:t>xxxxx</a:t>
                </a:r>
              </a:p>
            </p:txBody>
          </p:sp>
        </mc:Choice>
        <mc:Fallback xmlns="">
          <p:sp>
            <p:nvSpPr>
              <p:cNvPr id="65" name="TextBox 64"/>
              <p:cNvSpPr txBox="1">
                <a:spLocks noRot="1" noChangeAspect="1" noMove="1" noResize="1" noEditPoints="1" noAdjustHandles="1" noChangeArrowheads="1" noChangeShapeType="1" noTextEdit="1"/>
              </p:cNvSpPr>
              <p:nvPr/>
            </p:nvSpPr>
            <p:spPr>
              <a:xfrm>
                <a:off x="1691680" y="4817230"/>
                <a:ext cx="639599" cy="184666"/>
              </a:xfrm>
              <a:prstGeom prst="rect">
                <a:avLst/>
              </a:prstGeom>
              <a:blipFill rotWithShape="0">
                <a:blip r:embed="rId8"/>
                <a:stretch>
                  <a:fillRect l="-8654" t="-29032" r="-8654"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97572" y="5361936"/>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10</m:t>
                    </m:r>
                  </m:oMath>
                </a14:m>
                <a:r>
                  <a:rPr lang="en-US" sz="1200" dirty="0"/>
                  <a:t>xxxxx</a:t>
                </a:r>
              </a:p>
            </p:txBody>
          </p:sp>
        </mc:Choice>
        <mc:Fallback xmlns="">
          <p:sp>
            <p:nvSpPr>
              <p:cNvPr id="66" name="TextBox 65"/>
              <p:cNvSpPr txBox="1">
                <a:spLocks noRot="1" noChangeAspect="1" noMove="1" noResize="1" noEditPoints="1" noAdjustHandles="1" noChangeArrowheads="1" noChangeShapeType="1" noTextEdit="1"/>
              </p:cNvSpPr>
              <p:nvPr/>
            </p:nvSpPr>
            <p:spPr>
              <a:xfrm>
                <a:off x="1697572" y="5361936"/>
                <a:ext cx="639599" cy="184666"/>
              </a:xfrm>
              <a:prstGeom prst="rect">
                <a:avLst/>
              </a:prstGeom>
              <a:blipFill rotWithShape="0">
                <a:blip r:embed="rId9"/>
                <a:stretch>
                  <a:fillRect l="-8571" t="-30000" r="-8571"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703464" y="5793984"/>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111</m:t>
                    </m:r>
                  </m:oMath>
                </a14:m>
                <a:r>
                  <a:rPr lang="en-US" sz="1200" dirty="0"/>
                  <a:t>xxxxx</a:t>
                </a:r>
              </a:p>
            </p:txBody>
          </p:sp>
        </mc:Choice>
        <mc:Fallback xmlns="">
          <p:sp>
            <p:nvSpPr>
              <p:cNvPr id="67" name="TextBox 66"/>
              <p:cNvSpPr txBox="1">
                <a:spLocks noRot="1" noChangeAspect="1" noMove="1" noResize="1" noEditPoints="1" noAdjustHandles="1" noChangeArrowheads="1" noChangeShapeType="1" noTextEdit="1"/>
              </p:cNvSpPr>
              <p:nvPr/>
            </p:nvSpPr>
            <p:spPr>
              <a:xfrm>
                <a:off x="1703464" y="5793984"/>
                <a:ext cx="639599" cy="184666"/>
              </a:xfrm>
              <a:prstGeom prst="rect">
                <a:avLst/>
              </a:prstGeom>
              <a:blipFill rotWithShape="0">
                <a:blip r:embed="rId10"/>
                <a:stretch>
                  <a:fillRect l="-8571" t="-29032" r="-8571" b="-45161"/>
                </a:stretch>
              </a:blipFill>
            </p:spPr>
            <p:txBody>
              <a:bodyPr/>
              <a:lstStyle/>
              <a:p>
                <a:r>
                  <a:rPr lang="en-US">
                    <a:noFill/>
                  </a:rPr>
                  <a:t> </a:t>
                </a:r>
              </a:p>
            </p:txBody>
          </p:sp>
        </mc:Fallback>
      </mc:AlternateContent>
      <p:sp>
        <p:nvSpPr>
          <p:cNvPr id="2" name="TextBox 1"/>
          <p:cNvSpPr txBox="1"/>
          <p:nvPr/>
        </p:nvSpPr>
        <p:spPr>
          <a:xfrm>
            <a:off x="4938037" y="1772207"/>
            <a:ext cx="3038011" cy="307777"/>
          </a:xfrm>
          <a:prstGeom prst="rect">
            <a:avLst/>
          </a:prstGeom>
          <a:noFill/>
        </p:spPr>
        <p:txBody>
          <a:bodyPr wrap="none" rtlCol="0">
            <a:spAutoFit/>
          </a:bodyPr>
          <a:lstStyle/>
          <a:p>
            <a:r>
              <a:rPr lang="en-US" sz="1400" dirty="0"/>
              <a:t>28:          </a:t>
            </a:r>
            <a:r>
              <a:rPr lang="en-US" sz="1400" dirty="0">
                <a:solidFill>
                  <a:srgbClr val="FF0000"/>
                </a:solidFill>
              </a:rPr>
              <a:t>0 0 0 </a:t>
            </a:r>
            <a:r>
              <a:rPr lang="en-US" sz="1400" dirty="0"/>
              <a:t>1 1 1 0 0      block#0</a:t>
            </a:r>
          </a:p>
        </p:txBody>
      </p:sp>
      <p:sp>
        <p:nvSpPr>
          <p:cNvPr id="68" name="TextBox 67"/>
          <p:cNvSpPr txBox="1"/>
          <p:nvPr/>
        </p:nvSpPr>
        <p:spPr>
          <a:xfrm>
            <a:off x="4938037" y="2071918"/>
            <a:ext cx="3882794" cy="307777"/>
          </a:xfrm>
          <a:prstGeom prst="rect">
            <a:avLst/>
          </a:prstGeom>
          <a:noFill/>
        </p:spPr>
        <p:txBody>
          <a:bodyPr wrap="none" rtlCol="0">
            <a:spAutoFit/>
          </a:bodyPr>
          <a:lstStyle/>
          <a:p>
            <a:r>
              <a:rPr lang="en-US" sz="1400" dirty="0"/>
              <a:t>28:          </a:t>
            </a:r>
            <a:r>
              <a:rPr lang="en-US" sz="1400" dirty="0">
                <a:solidFill>
                  <a:srgbClr val="FF0000"/>
                </a:solidFill>
              </a:rPr>
              <a:t>0 0 0 </a:t>
            </a:r>
            <a:r>
              <a:rPr lang="en-US" sz="1400" dirty="0"/>
              <a:t>1 1 1 0 0      cache block#0 (00)</a:t>
            </a:r>
          </a:p>
        </p:txBody>
      </p:sp>
      <p:sp>
        <p:nvSpPr>
          <p:cNvPr id="5" name="Rectangle 4"/>
          <p:cNvSpPr/>
          <p:nvPr/>
        </p:nvSpPr>
        <p:spPr>
          <a:xfrm>
            <a:off x="7584016" y="3730066"/>
            <a:ext cx="1164101" cy="276999"/>
          </a:xfrm>
          <a:prstGeom prst="rect">
            <a:avLst/>
          </a:prstGeom>
        </p:spPr>
        <p:txBody>
          <a:bodyPr wrap="none">
            <a:spAutoFit/>
          </a:bodyPr>
          <a:lstStyle/>
          <a:p>
            <a:r>
              <a:rPr lang="en-US" sz="1200" dirty="0"/>
              <a:t>cache block#0</a:t>
            </a:r>
          </a:p>
        </p:txBody>
      </p:sp>
      <p:sp>
        <p:nvSpPr>
          <p:cNvPr id="69" name="Rectangle 68"/>
          <p:cNvSpPr/>
          <p:nvPr/>
        </p:nvSpPr>
        <p:spPr>
          <a:xfrm>
            <a:off x="7596336" y="3963877"/>
            <a:ext cx="1164101" cy="276999"/>
          </a:xfrm>
          <a:prstGeom prst="rect">
            <a:avLst/>
          </a:prstGeom>
        </p:spPr>
        <p:txBody>
          <a:bodyPr wrap="none">
            <a:spAutoFit/>
          </a:bodyPr>
          <a:lstStyle/>
          <a:p>
            <a:r>
              <a:rPr lang="en-US" sz="1200" dirty="0"/>
              <a:t>cache block#1</a:t>
            </a:r>
          </a:p>
        </p:txBody>
      </p:sp>
      <p:sp>
        <p:nvSpPr>
          <p:cNvPr id="70" name="Rectangle 69"/>
          <p:cNvSpPr/>
          <p:nvPr/>
        </p:nvSpPr>
        <p:spPr>
          <a:xfrm>
            <a:off x="7608656" y="4198627"/>
            <a:ext cx="1164101" cy="276999"/>
          </a:xfrm>
          <a:prstGeom prst="rect">
            <a:avLst/>
          </a:prstGeom>
        </p:spPr>
        <p:txBody>
          <a:bodyPr wrap="none">
            <a:spAutoFit/>
          </a:bodyPr>
          <a:lstStyle/>
          <a:p>
            <a:r>
              <a:rPr lang="en-US" sz="1200" dirty="0"/>
              <a:t>cache block#2</a:t>
            </a:r>
          </a:p>
        </p:txBody>
      </p:sp>
      <p:sp>
        <p:nvSpPr>
          <p:cNvPr id="71" name="Rectangle 70"/>
          <p:cNvSpPr/>
          <p:nvPr/>
        </p:nvSpPr>
        <p:spPr>
          <a:xfrm>
            <a:off x="7596336" y="4451421"/>
            <a:ext cx="1164101" cy="276999"/>
          </a:xfrm>
          <a:prstGeom prst="rect">
            <a:avLst/>
          </a:prstGeom>
        </p:spPr>
        <p:txBody>
          <a:bodyPr wrap="none">
            <a:spAutoFit/>
          </a:bodyPr>
          <a:lstStyle/>
          <a:p>
            <a:r>
              <a:rPr lang="en-US" sz="1200" dirty="0"/>
              <a:t>cache block#3</a:t>
            </a:r>
          </a:p>
        </p:txBody>
      </p:sp>
      <p:sp>
        <p:nvSpPr>
          <p:cNvPr id="8" name="Freeform 7"/>
          <p:cNvSpPr/>
          <p:nvPr/>
        </p:nvSpPr>
        <p:spPr bwMode="auto">
          <a:xfrm>
            <a:off x="6066148" y="2356701"/>
            <a:ext cx="1597844" cy="433964"/>
          </a:xfrm>
          <a:custGeom>
            <a:avLst/>
            <a:gdLst>
              <a:gd name="connsiteX0" fmla="*/ 0 w 1597844"/>
              <a:gd name="connsiteY0" fmla="*/ 56561 h 433964"/>
              <a:gd name="connsiteX1" fmla="*/ 721151 w 1597844"/>
              <a:gd name="connsiteY1" fmla="*/ 433633 h 433964"/>
              <a:gd name="connsiteX2" fmla="*/ 1597844 w 1597844"/>
              <a:gd name="connsiteY2" fmla="*/ 0 h 433964"/>
            </a:gdLst>
            <a:ahLst/>
            <a:cxnLst>
              <a:cxn ang="0">
                <a:pos x="connsiteX0" y="connsiteY0"/>
              </a:cxn>
              <a:cxn ang="0">
                <a:pos x="connsiteX1" y="connsiteY1"/>
              </a:cxn>
              <a:cxn ang="0">
                <a:pos x="connsiteX2" y="connsiteY2"/>
              </a:cxn>
            </a:cxnLst>
            <a:rect l="l" t="t" r="r" b="b"/>
            <a:pathLst>
              <a:path w="1597844" h="433964">
                <a:moveTo>
                  <a:pt x="0" y="56561"/>
                </a:moveTo>
                <a:cubicBezTo>
                  <a:pt x="227422" y="249810"/>
                  <a:pt x="454844" y="443060"/>
                  <a:pt x="721151" y="433633"/>
                </a:cubicBezTo>
                <a:cubicBezTo>
                  <a:pt x="987458" y="424206"/>
                  <a:pt x="1292651" y="212103"/>
                  <a:pt x="1597844" y="0"/>
                </a:cubicBez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33808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898750" y="2075300"/>
            <a:ext cx="269684" cy="335501"/>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35</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 Example</a:t>
            </a:r>
          </a:p>
          <a:p>
            <a:pPr lvl="1" eaLnBrk="1" hangingPunct="1"/>
            <a:r>
              <a:rPr lang="en-US" altLang="en-US" sz="1400" dirty="0"/>
              <a:t>Process access memory byte addresses:  28, 62, 118. Assume cache is initially empty.</a:t>
            </a:r>
          </a:p>
        </p:txBody>
      </p:sp>
      <p:sp>
        <p:nvSpPr>
          <p:cNvPr id="6" name="Rectangle 5"/>
          <p:cNvSpPr/>
          <p:nvPr/>
        </p:nvSpPr>
        <p:spPr bwMode="auto">
          <a:xfrm>
            <a:off x="2484794" y="2480831"/>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924337" y="2581079"/>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88484" y="375516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FF0000"/>
                </a:solidFill>
                <a:effectLst/>
                <a:latin typeface="Arial" charset="0"/>
              </a:rPr>
              <a:t>  </a:t>
            </a:r>
            <a:r>
              <a:rPr kumimoji="0" lang="en-US" sz="1000" b="0" i="0" u="none" strike="noStrike" cap="none" normalizeH="0" baseline="0" dirty="0">
                <a:ln>
                  <a:noFill/>
                </a:ln>
                <a:effectLst/>
                <a:latin typeface="Arial" charset="0"/>
              </a:rPr>
              <a:t>0</a:t>
            </a:r>
          </a:p>
        </p:txBody>
      </p:sp>
      <p:sp>
        <p:nvSpPr>
          <p:cNvPr id="33" name="Rectangle 32"/>
          <p:cNvSpPr/>
          <p:nvPr/>
        </p:nvSpPr>
        <p:spPr bwMode="auto">
          <a:xfrm>
            <a:off x="6156176" y="3753332"/>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Block#0 (M[0:31])</a:t>
            </a:r>
          </a:p>
        </p:txBody>
      </p:sp>
      <p:sp>
        <p:nvSpPr>
          <p:cNvPr id="30" name="TextBox 29"/>
          <p:cNvSpPr txBox="1"/>
          <p:nvPr/>
        </p:nvSpPr>
        <p:spPr>
          <a:xfrm>
            <a:off x="6622019" y="3459434"/>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623104" y="3457301"/>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88484" y="399561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a:t>  </a:t>
            </a:r>
            <a:r>
              <a:rPr lang="en-US" sz="1000" dirty="0"/>
              <a:t>0</a:t>
            </a:r>
            <a:endParaRPr kumimoji="0" lang="en-US" sz="1000" b="0" i="0" u="none" strike="noStrike" cap="none" normalizeH="0" baseline="0" dirty="0">
              <a:ln>
                <a:noFill/>
              </a:ln>
              <a:solidFill>
                <a:schemeClr val="tx1"/>
              </a:solidFill>
              <a:effectLst/>
            </a:endParaRPr>
          </a:p>
        </p:txBody>
      </p:sp>
      <p:sp>
        <p:nvSpPr>
          <p:cNvPr id="37" name="Rectangle 36"/>
          <p:cNvSpPr/>
          <p:nvPr/>
        </p:nvSpPr>
        <p:spPr bwMode="auto">
          <a:xfrm>
            <a:off x="6156176" y="399378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000" dirty="0"/>
              <a:t>Block#1 (M[32:63])</a:t>
            </a:r>
          </a:p>
        </p:txBody>
      </p:sp>
      <p:sp>
        <p:nvSpPr>
          <p:cNvPr id="38" name="Rectangle 37"/>
          <p:cNvSpPr/>
          <p:nvPr/>
        </p:nvSpPr>
        <p:spPr bwMode="auto">
          <a:xfrm>
            <a:off x="5688484" y="423606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156176" y="423423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88484" y="447524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156176" y="447468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84794" y="4395076"/>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97746" y="3434040"/>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83768" y="29856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83768" y="3946463"/>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84794" y="5835236"/>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97746" y="4874200"/>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83768" y="5386623"/>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915816" y="3092193"/>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915816" y="3603307"/>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924337" y="4114421"/>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915816" y="4569848"/>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915816" y="5025275"/>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915816" y="5480702"/>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915816" y="5936129"/>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139952" y="2707838"/>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129242" y="3125028"/>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123887" y="3672545"/>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139952" y="4149652"/>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137230" y="3856826"/>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4145751" y="4114925"/>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4129242" y="4355377"/>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4149723" y="4594553"/>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TextBox 59"/>
              <p:cNvSpPr txBox="1"/>
              <p:nvPr/>
            </p:nvSpPr>
            <p:spPr>
              <a:xfrm>
                <a:off x="1689660" y="2415485"/>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000</m:t>
                    </m:r>
                  </m:oMath>
                </a14:m>
                <a:r>
                  <a:rPr lang="en-US" sz="1200" dirty="0"/>
                  <a:t>xxxxx</a:t>
                </a:r>
              </a:p>
            </p:txBody>
          </p:sp>
        </mc:Choice>
        <mc:Fallback xmlns="">
          <p:sp>
            <p:nvSpPr>
              <p:cNvPr id="60" name="TextBox 59"/>
              <p:cNvSpPr txBox="1">
                <a:spLocks noRot="1" noChangeAspect="1" noMove="1" noResize="1" noEditPoints="1" noAdjustHandles="1" noChangeArrowheads="1" noChangeShapeType="1" noTextEdit="1"/>
              </p:cNvSpPr>
              <p:nvPr/>
            </p:nvSpPr>
            <p:spPr>
              <a:xfrm>
                <a:off x="1689660" y="2415485"/>
                <a:ext cx="639599" cy="184666"/>
              </a:xfrm>
              <a:prstGeom prst="rect">
                <a:avLst/>
              </a:prstGeom>
              <a:blipFill rotWithShape="0">
                <a:blip r:embed="rId3"/>
                <a:stretch>
                  <a:fillRect l="-8571" t="-29032" r="-857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688692" y="2921185"/>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001</m:t>
                    </m:r>
                  </m:oMath>
                </a14:m>
                <a:r>
                  <a:rPr lang="en-US" sz="1200" dirty="0"/>
                  <a:t>xxxxx</a:t>
                </a:r>
              </a:p>
            </p:txBody>
          </p:sp>
        </mc:Choice>
        <mc:Fallback xmlns="">
          <p:sp>
            <p:nvSpPr>
              <p:cNvPr id="61" name="TextBox 60"/>
              <p:cNvSpPr txBox="1">
                <a:spLocks noRot="1" noChangeAspect="1" noMove="1" noResize="1" noEditPoints="1" noAdjustHandles="1" noChangeArrowheads="1" noChangeShapeType="1" noTextEdit="1"/>
              </p:cNvSpPr>
              <p:nvPr/>
            </p:nvSpPr>
            <p:spPr>
              <a:xfrm>
                <a:off x="1688692" y="2921185"/>
                <a:ext cx="639599" cy="184666"/>
              </a:xfrm>
              <a:prstGeom prst="rect">
                <a:avLst/>
              </a:prstGeom>
              <a:blipFill rotWithShape="0">
                <a:blip r:embed="rId4"/>
                <a:stretch>
                  <a:fillRect l="-8571" t="-30000" r="-857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687724" y="3426885"/>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010</m:t>
                    </m:r>
                  </m:oMath>
                </a14:m>
                <a:r>
                  <a:rPr lang="en-US" sz="1200" dirty="0"/>
                  <a:t>xxxxx</a:t>
                </a:r>
              </a:p>
            </p:txBody>
          </p:sp>
        </mc:Choice>
        <mc:Fallback xmlns="">
          <p:sp>
            <p:nvSpPr>
              <p:cNvPr id="62" name="TextBox 61"/>
              <p:cNvSpPr txBox="1">
                <a:spLocks noRot="1" noChangeAspect="1" noMove="1" noResize="1" noEditPoints="1" noAdjustHandles="1" noChangeArrowheads="1" noChangeShapeType="1" noTextEdit="1"/>
              </p:cNvSpPr>
              <p:nvPr/>
            </p:nvSpPr>
            <p:spPr>
              <a:xfrm>
                <a:off x="1687724" y="3426885"/>
                <a:ext cx="639599" cy="184666"/>
              </a:xfrm>
              <a:prstGeom prst="rect">
                <a:avLst/>
              </a:prstGeom>
              <a:blipFill rotWithShape="0">
                <a:blip r:embed="rId5"/>
                <a:stretch>
                  <a:fillRect l="-8571" t="-30000" r="-761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686756" y="3881126"/>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011</m:t>
                    </m:r>
                  </m:oMath>
                </a14:m>
                <a:r>
                  <a:rPr lang="en-US" sz="1200" dirty="0"/>
                  <a:t>xxxxx</a:t>
                </a:r>
              </a:p>
            </p:txBody>
          </p:sp>
        </mc:Choice>
        <mc:Fallback xmlns="">
          <p:sp>
            <p:nvSpPr>
              <p:cNvPr id="63" name="TextBox 62"/>
              <p:cNvSpPr txBox="1">
                <a:spLocks noRot="1" noChangeAspect="1" noMove="1" noResize="1" noEditPoints="1" noAdjustHandles="1" noChangeArrowheads="1" noChangeShapeType="1" noTextEdit="1"/>
              </p:cNvSpPr>
              <p:nvPr/>
            </p:nvSpPr>
            <p:spPr>
              <a:xfrm>
                <a:off x="1686756" y="3881126"/>
                <a:ext cx="639599" cy="184666"/>
              </a:xfrm>
              <a:prstGeom prst="rect">
                <a:avLst/>
              </a:prstGeom>
              <a:blipFill rotWithShape="0">
                <a:blip r:embed="rId6"/>
                <a:stretch>
                  <a:fillRect l="-8571" t="-30000" r="-7619"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685788" y="4385182"/>
                <a:ext cx="639599" cy="184666"/>
              </a:xfrm>
              <a:prstGeom prst="rect">
                <a:avLst/>
              </a:prstGeom>
              <a:noFill/>
            </p:spPr>
            <p:txBody>
              <a:bodyPr wrap="none" lIns="0" tIns="0" rIns="0" bIns="0" rtlCol="0">
                <a:spAutoFit/>
              </a:bodyPr>
              <a:lstStyle/>
              <a:p>
                <a14:m>
                  <m:oMath xmlns:m="http://schemas.openxmlformats.org/officeDocument/2006/math">
                    <m:r>
                      <a:rPr lang="en-US" sz="1200" i="1">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4" name="TextBox 63"/>
              <p:cNvSpPr txBox="1">
                <a:spLocks noRot="1" noChangeAspect="1" noMove="1" noResize="1" noEditPoints="1" noAdjustHandles="1" noChangeArrowheads="1" noChangeShapeType="1" noTextEdit="1"/>
              </p:cNvSpPr>
              <p:nvPr/>
            </p:nvSpPr>
            <p:spPr>
              <a:xfrm>
                <a:off x="1685788" y="4385182"/>
                <a:ext cx="639599" cy="184666"/>
              </a:xfrm>
              <a:prstGeom prst="rect">
                <a:avLst/>
              </a:prstGeom>
              <a:blipFill rotWithShape="0">
                <a:blip r:embed="rId7"/>
                <a:stretch>
                  <a:fillRect l="-8654" t="-29032" r="-8654"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691680" y="4817230"/>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01</m:t>
                    </m:r>
                  </m:oMath>
                </a14:m>
                <a:r>
                  <a:rPr lang="en-US" sz="1200" dirty="0"/>
                  <a:t>xxxxx</a:t>
                </a:r>
              </a:p>
            </p:txBody>
          </p:sp>
        </mc:Choice>
        <mc:Fallback xmlns="">
          <p:sp>
            <p:nvSpPr>
              <p:cNvPr id="65" name="TextBox 64"/>
              <p:cNvSpPr txBox="1">
                <a:spLocks noRot="1" noChangeAspect="1" noMove="1" noResize="1" noEditPoints="1" noAdjustHandles="1" noChangeArrowheads="1" noChangeShapeType="1" noTextEdit="1"/>
              </p:cNvSpPr>
              <p:nvPr/>
            </p:nvSpPr>
            <p:spPr>
              <a:xfrm>
                <a:off x="1691680" y="4817230"/>
                <a:ext cx="639599" cy="184666"/>
              </a:xfrm>
              <a:prstGeom prst="rect">
                <a:avLst/>
              </a:prstGeom>
              <a:blipFill rotWithShape="0">
                <a:blip r:embed="rId8"/>
                <a:stretch>
                  <a:fillRect l="-8654" t="-29032" r="-8654"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97572" y="5361936"/>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10</m:t>
                    </m:r>
                  </m:oMath>
                </a14:m>
                <a:r>
                  <a:rPr lang="en-US" sz="1200" dirty="0"/>
                  <a:t>xxxxx</a:t>
                </a:r>
              </a:p>
            </p:txBody>
          </p:sp>
        </mc:Choice>
        <mc:Fallback xmlns="">
          <p:sp>
            <p:nvSpPr>
              <p:cNvPr id="66" name="TextBox 65"/>
              <p:cNvSpPr txBox="1">
                <a:spLocks noRot="1" noChangeAspect="1" noMove="1" noResize="1" noEditPoints="1" noAdjustHandles="1" noChangeArrowheads="1" noChangeShapeType="1" noTextEdit="1"/>
              </p:cNvSpPr>
              <p:nvPr/>
            </p:nvSpPr>
            <p:spPr>
              <a:xfrm>
                <a:off x="1697572" y="5361936"/>
                <a:ext cx="639599" cy="184666"/>
              </a:xfrm>
              <a:prstGeom prst="rect">
                <a:avLst/>
              </a:prstGeom>
              <a:blipFill rotWithShape="0">
                <a:blip r:embed="rId9"/>
                <a:stretch>
                  <a:fillRect l="-8571" t="-30000" r="-8571"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703464" y="5793984"/>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111</m:t>
                    </m:r>
                  </m:oMath>
                </a14:m>
                <a:r>
                  <a:rPr lang="en-US" sz="1200" dirty="0"/>
                  <a:t>xxxxx</a:t>
                </a:r>
              </a:p>
            </p:txBody>
          </p:sp>
        </mc:Choice>
        <mc:Fallback xmlns="">
          <p:sp>
            <p:nvSpPr>
              <p:cNvPr id="67" name="TextBox 66"/>
              <p:cNvSpPr txBox="1">
                <a:spLocks noRot="1" noChangeAspect="1" noMove="1" noResize="1" noEditPoints="1" noAdjustHandles="1" noChangeArrowheads="1" noChangeShapeType="1" noTextEdit="1"/>
              </p:cNvSpPr>
              <p:nvPr/>
            </p:nvSpPr>
            <p:spPr>
              <a:xfrm>
                <a:off x="1703464" y="5793984"/>
                <a:ext cx="639599" cy="184666"/>
              </a:xfrm>
              <a:prstGeom prst="rect">
                <a:avLst/>
              </a:prstGeom>
              <a:blipFill rotWithShape="0">
                <a:blip r:embed="rId10"/>
                <a:stretch>
                  <a:fillRect l="-8571" t="-29032" r="-8571" b="-45161"/>
                </a:stretch>
              </a:blipFill>
            </p:spPr>
            <p:txBody>
              <a:bodyPr/>
              <a:lstStyle/>
              <a:p>
                <a:r>
                  <a:rPr lang="en-US">
                    <a:noFill/>
                  </a:rPr>
                  <a:t> </a:t>
                </a:r>
              </a:p>
            </p:txBody>
          </p:sp>
        </mc:Fallback>
      </mc:AlternateContent>
      <p:sp>
        <p:nvSpPr>
          <p:cNvPr id="2" name="TextBox 1"/>
          <p:cNvSpPr txBox="1"/>
          <p:nvPr/>
        </p:nvSpPr>
        <p:spPr>
          <a:xfrm>
            <a:off x="4938037" y="1772207"/>
            <a:ext cx="2988319" cy="307777"/>
          </a:xfrm>
          <a:prstGeom prst="rect">
            <a:avLst/>
          </a:prstGeom>
          <a:noFill/>
        </p:spPr>
        <p:txBody>
          <a:bodyPr wrap="none" rtlCol="0">
            <a:spAutoFit/>
          </a:bodyPr>
          <a:lstStyle/>
          <a:p>
            <a:r>
              <a:rPr lang="en-US" sz="1400" dirty="0"/>
              <a:t>62:          </a:t>
            </a:r>
            <a:r>
              <a:rPr lang="en-US" sz="1400" dirty="0">
                <a:solidFill>
                  <a:srgbClr val="FF0000"/>
                </a:solidFill>
              </a:rPr>
              <a:t>0 0 1 </a:t>
            </a:r>
            <a:r>
              <a:rPr lang="en-US" sz="1400" dirty="0"/>
              <a:t>1 1 1 1 0      block#1</a:t>
            </a:r>
          </a:p>
        </p:txBody>
      </p:sp>
      <p:sp>
        <p:nvSpPr>
          <p:cNvPr id="68" name="TextBox 67"/>
          <p:cNvSpPr txBox="1"/>
          <p:nvPr/>
        </p:nvSpPr>
        <p:spPr>
          <a:xfrm>
            <a:off x="4938037" y="2071918"/>
            <a:ext cx="3882794" cy="307777"/>
          </a:xfrm>
          <a:prstGeom prst="rect">
            <a:avLst/>
          </a:prstGeom>
          <a:noFill/>
        </p:spPr>
        <p:txBody>
          <a:bodyPr wrap="none" rtlCol="0">
            <a:spAutoFit/>
          </a:bodyPr>
          <a:lstStyle/>
          <a:p>
            <a:r>
              <a:rPr lang="en-US" sz="1400" dirty="0"/>
              <a:t>62:          </a:t>
            </a:r>
            <a:r>
              <a:rPr lang="en-US" sz="1400" dirty="0">
                <a:solidFill>
                  <a:srgbClr val="FF0000"/>
                </a:solidFill>
              </a:rPr>
              <a:t>0 0 1 </a:t>
            </a:r>
            <a:r>
              <a:rPr lang="en-US" sz="1400" dirty="0"/>
              <a:t>1 1 1 1 0      cache block#1 (01)</a:t>
            </a:r>
          </a:p>
        </p:txBody>
      </p:sp>
      <p:sp>
        <p:nvSpPr>
          <p:cNvPr id="5" name="Rectangle 4"/>
          <p:cNvSpPr/>
          <p:nvPr/>
        </p:nvSpPr>
        <p:spPr>
          <a:xfrm>
            <a:off x="7584016" y="3730066"/>
            <a:ext cx="1164101" cy="276999"/>
          </a:xfrm>
          <a:prstGeom prst="rect">
            <a:avLst/>
          </a:prstGeom>
        </p:spPr>
        <p:txBody>
          <a:bodyPr wrap="none">
            <a:spAutoFit/>
          </a:bodyPr>
          <a:lstStyle/>
          <a:p>
            <a:r>
              <a:rPr lang="en-US" sz="1200" dirty="0"/>
              <a:t>cache block#0</a:t>
            </a:r>
          </a:p>
        </p:txBody>
      </p:sp>
      <p:sp>
        <p:nvSpPr>
          <p:cNvPr id="69" name="Rectangle 68"/>
          <p:cNvSpPr/>
          <p:nvPr/>
        </p:nvSpPr>
        <p:spPr>
          <a:xfrm>
            <a:off x="7596336" y="3963877"/>
            <a:ext cx="1164101" cy="276999"/>
          </a:xfrm>
          <a:prstGeom prst="rect">
            <a:avLst/>
          </a:prstGeom>
        </p:spPr>
        <p:txBody>
          <a:bodyPr wrap="none">
            <a:spAutoFit/>
          </a:bodyPr>
          <a:lstStyle/>
          <a:p>
            <a:r>
              <a:rPr lang="en-US" sz="1200" dirty="0"/>
              <a:t>cache block#1</a:t>
            </a:r>
          </a:p>
        </p:txBody>
      </p:sp>
      <p:sp>
        <p:nvSpPr>
          <p:cNvPr id="70" name="Rectangle 69"/>
          <p:cNvSpPr/>
          <p:nvPr/>
        </p:nvSpPr>
        <p:spPr>
          <a:xfrm>
            <a:off x="7608656" y="4198627"/>
            <a:ext cx="1164101" cy="276999"/>
          </a:xfrm>
          <a:prstGeom prst="rect">
            <a:avLst/>
          </a:prstGeom>
        </p:spPr>
        <p:txBody>
          <a:bodyPr wrap="none">
            <a:spAutoFit/>
          </a:bodyPr>
          <a:lstStyle/>
          <a:p>
            <a:r>
              <a:rPr lang="en-US" sz="1200" dirty="0"/>
              <a:t>cache block#2</a:t>
            </a:r>
          </a:p>
        </p:txBody>
      </p:sp>
      <p:sp>
        <p:nvSpPr>
          <p:cNvPr id="71" name="Rectangle 70"/>
          <p:cNvSpPr/>
          <p:nvPr/>
        </p:nvSpPr>
        <p:spPr>
          <a:xfrm>
            <a:off x="7596336" y="4451421"/>
            <a:ext cx="1164101" cy="276999"/>
          </a:xfrm>
          <a:prstGeom prst="rect">
            <a:avLst/>
          </a:prstGeom>
        </p:spPr>
        <p:txBody>
          <a:bodyPr wrap="none">
            <a:spAutoFit/>
          </a:bodyPr>
          <a:lstStyle/>
          <a:p>
            <a:r>
              <a:rPr lang="en-US" sz="1200" dirty="0"/>
              <a:t>cache block#3</a:t>
            </a:r>
          </a:p>
        </p:txBody>
      </p:sp>
      <p:sp>
        <p:nvSpPr>
          <p:cNvPr id="8" name="Freeform 7"/>
          <p:cNvSpPr/>
          <p:nvPr/>
        </p:nvSpPr>
        <p:spPr bwMode="auto">
          <a:xfrm>
            <a:off x="6066148" y="2356701"/>
            <a:ext cx="1597844" cy="433964"/>
          </a:xfrm>
          <a:custGeom>
            <a:avLst/>
            <a:gdLst>
              <a:gd name="connsiteX0" fmla="*/ 0 w 1597844"/>
              <a:gd name="connsiteY0" fmla="*/ 56561 h 433964"/>
              <a:gd name="connsiteX1" fmla="*/ 721151 w 1597844"/>
              <a:gd name="connsiteY1" fmla="*/ 433633 h 433964"/>
              <a:gd name="connsiteX2" fmla="*/ 1597844 w 1597844"/>
              <a:gd name="connsiteY2" fmla="*/ 0 h 433964"/>
            </a:gdLst>
            <a:ahLst/>
            <a:cxnLst>
              <a:cxn ang="0">
                <a:pos x="connsiteX0" y="connsiteY0"/>
              </a:cxn>
              <a:cxn ang="0">
                <a:pos x="connsiteX1" y="connsiteY1"/>
              </a:cxn>
              <a:cxn ang="0">
                <a:pos x="connsiteX2" y="connsiteY2"/>
              </a:cxn>
            </a:cxnLst>
            <a:rect l="l" t="t" r="r" b="b"/>
            <a:pathLst>
              <a:path w="1597844" h="433964">
                <a:moveTo>
                  <a:pt x="0" y="56561"/>
                </a:moveTo>
                <a:cubicBezTo>
                  <a:pt x="227422" y="249810"/>
                  <a:pt x="454844" y="443060"/>
                  <a:pt x="721151" y="433633"/>
                </a:cubicBezTo>
                <a:cubicBezTo>
                  <a:pt x="987458" y="424206"/>
                  <a:pt x="1292651" y="212103"/>
                  <a:pt x="1597844" y="0"/>
                </a:cubicBez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95428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012160" y="2075300"/>
            <a:ext cx="269684" cy="335501"/>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36</a:t>
            </a:fld>
            <a:endParaRPr lang="en-AU" altLang="en-US" sz="1400"/>
          </a:p>
        </p:txBody>
      </p:sp>
      <p:sp>
        <p:nvSpPr>
          <p:cNvPr id="11267" name="Rectangle 4"/>
          <p:cNvSpPr>
            <a:spLocks noGrp="1" noChangeArrowheads="1"/>
          </p:cNvSpPr>
          <p:nvPr>
            <p:ph type="title"/>
          </p:nvPr>
        </p:nvSpPr>
        <p:spPr>
          <a:xfrm>
            <a:off x="684213" y="138609"/>
            <a:ext cx="8259762" cy="769441"/>
          </a:xfrm>
        </p:spPr>
        <p:txBody>
          <a:bodyPr/>
          <a:lstStyle/>
          <a:p>
            <a:pPr eaLnBrk="1" hangingPunct="1"/>
            <a:r>
              <a:rPr lang="en-US" altLang="en-US" dirty="0"/>
              <a:t>Direct Mapped Caches</a:t>
            </a:r>
            <a:endParaRPr lang="en-AU" altLang="en-US" dirty="0"/>
          </a:p>
        </p:txBody>
      </p:sp>
      <p:sp>
        <p:nvSpPr>
          <p:cNvPr id="11268" name="Rectangle 5"/>
          <p:cNvSpPr>
            <a:spLocks noGrp="1" noChangeArrowheads="1"/>
          </p:cNvSpPr>
          <p:nvPr>
            <p:ph type="body" idx="1"/>
          </p:nvPr>
        </p:nvSpPr>
        <p:spPr>
          <a:xfrm>
            <a:off x="684213" y="1016375"/>
            <a:ext cx="8270875" cy="743187"/>
          </a:xfrm>
        </p:spPr>
        <p:txBody>
          <a:bodyPr/>
          <a:lstStyle/>
          <a:p>
            <a:pPr eaLnBrk="1" hangingPunct="1"/>
            <a:r>
              <a:rPr lang="en-US" altLang="en-US" sz="1800" dirty="0"/>
              <a:t>Direct Mapped Example</a:t>
            </a:r>
          </a:p>
          <a:p>
            <a:pPr lvl="1" eaLnBrk="1" hangingPunct="1"/>
            <a:r>
              <a:rPr lang="en-US" altLang="en-US" sz="1400" dirty="0"/>
              <a:t>Process access memory byte addresses:  28, 62, 129. Assume cache is initially empty.</a:t>
            </a:r>
          </a:p>
        </p:txBody>
      </p:sp>
      <p:sp>
        <p:nvSpPr>
          <p:cNvPr id="6" name="Rectangle 5"/>
          <p:cNvSpPr/>
          <p:nvPr/>
        </p:nvSpPr>
        <p:spPr bwMode="auto">
          <a:xfrm>
            <a:off x="2484794" y="2480831"/>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p:cNvSpPr txBox="1"/>
          <p:nvPr/>
        </p:nvSpPr>
        <p:spPr>
          <a:xfrm>
            <a:off x="2924337" y="2581079"/>
            <a:ext cx="831591" cy="253519"/>
          </a:xfrm>
          <a:prstGeom prst="rect">
            <a:avLst/>
          </a:prstGeom>
          <a:noFill/>
        </p:spPr>
        <p:txBody>
          <a:bodyPr wrap="square" rtlCol="0">
            <a:spAutoFit/>
          </a:bodyPr>
          <a:lstStyle/>
          <a:p>
            <a:r>
              <a:rPr lang="en-US" sz="1000" dirty="0"/>
              <a:t>block #0</a:t>
            </a:r>
          </a:p>
        </p:txBody>
      </p:sp>
      <p:sp>
        <p:nvSpPr>
          <p:cNvPr id="4" name="Rectangle 3"/>
          <p:cNvSpPr/>
          <p:nvPr/>
        </p:nvSpPr>
        <p:spPr bwMode="auto">
          <a:xfrm>
            <a:off x="5688484" y="375516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FF0000"/>
                </a:solidFill>
                <a:effectLst/>
                <a:latin typeface="Arial" charset="0"/>
              </a:rPr>
              <a:t>  </a:t>
            </a:r>
            <a:r>
              <a:rPr kumimoji="0" lang="en-US" sz="1000" b="0" i="0" u="none" strike="noStrike" cap="none" normalizeH="0" baseline="0" dirty="0">
                <a:ln>
                  <a:noFill/>
                </a:ln>
                <a:effectLst/>
                <a:latin typeface="Arial" charset="0"/>
              </a:rPr>
              <a:t>1</a:t>
            </a:r>
          </a:p>
        </p:txBody>
      </p:sp>
      <p:sp>
        <p:nvSpPr>
          <p:cNvPr id="33" name="Rectangle 32"/>
          <p:cNvSpPr/>
          <p:nvPr/>
        </p:nvSpPr>
        <p:spPr bwMode="auto">
          <a:xfrm>
            <a:off x="6156176" y="3753332"/>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Block#4 (M[128:159])</a:t>
            </a:r>
          </a:p>
        </p:txBody>
      </p:sp>
      <p:sp>
        <p:nvSpPr>
          <p:cNvPr id="30" name="TextBox 29"/>
          <p:cNvSpPr txBox="1"/>
          <p:nvPr/>
        </p:nvSpPr>
        <p:spPr>
          <a:xfrm>
            <a:off x="6622019" y="3459434"/>
            <a:ext cx="508473" cy="276999"/>
          </a:xfrm>
          <a:prstGeom prst="rect">
            <a:avLst/>
          </a:prstGeom>
          <a:noFill/>
        </p:spPr>
        <p:txBody>
          <a:bodyPr wrap="none" rtlCol="0">
            <a:spAutoFit/>
          </a:bodyPr>
          <a:lstStyle/>
          <a:p>
            <a:r>
              <a:rPr lang="en-US" sz="1200" dirty="0"/>
              <a:t>Data</a:t>
            </a:r>
          </a:p>
        </p:txBody>
      </p:sp>
      <p:sp>
        <p:nvSpPr>
          <p:cNvPr id="35" name="TextBox 34"/>
          <p:cNvSpPr txBox="1"/>
          <p:nvPr/>
        </p:nvSpPr>
        <p:spPr>
          <a:xfrm>
            <a:off x="5623104" y="3457301"/>
            <a:ext cx="432106" cy="276999"/>
          </a:xfrm>
          <a:prstGeom prst="rect">
            <a:avLst/>
          </a:prstGeom>
          <a:noFill/>
        </p:spPr>
        <p:txBody>
          <a:bodyPr wrap="none" rtlCol="0">
            <a:spAutoFit/>
          </a:bodyPr>
          <a:lstStyle/>
          <a:p>
            <a:r>
              <a:rPr lang="en-US" sz="1200" dirty="0"/>
              <a:t>Tag</a:t>
            </a:r>
          </a:p>
        </p:txBody>
      </p:sp>
      <p:sp>
        <p:nvSpPr>
          <p:cNvPr id="36" name="Rectangle 35"/>
          <p:cNvSpPr/>
          <p:nvPr/>
        </p:nvSpPr>
        <p:spPr bwMode="auto">
          <a:xfrm>
            <a:off x="5688484" y="399561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a:t>  </a:t>
            </a:r>
            <a:r>
              <a:rPr lang="en-US" sz="1000" dirty="0"/>
              <a:t>0</a:t>
            </a:r>
            <a:endParaRPr kumimoji="0" lang="en-US" sz="1000" b="0" i="0" u="none" strike="noStrike" cap="none" normalizeH="0" baseline="0" dirty="0">
              <a:ln>
                <a:noFill/>
              </a:ln>
              <a:solidFill>
                <a:schemeClr val="tx1"/>
              </a:solidFill>
              <a:effectLst/>
            </a:endParaRPr>
          </a:p>
        </p:txBody>
      </p:sp>
      <p:sp>
        <p:nvSpPr>
          <p:cNvPr id="37" name="Rectangle 36"/>
          <p:cNvSpPr/>
          <p:nvPr/>
        </p:nvSpPr>
        <p:spPr bwMode="auto">
          <a:xfrm>
            <a:off x="6156176" y="399378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000" dirty="0"/>
              <a:t>Block#1 (M[32:63])</a:t>
            </a:r>
          </a:p>
        </p:txBody>
      </p:sp>
      <p:sp>
        <p:nvSpPr>
          <p:cNvPr id="38" name="Rectangle 37"/>
          <p:cNvSpPr/>
          <p:nvPr/>
        </p:nvSpPr>
        <p:spPr bwMode="auto">
          <a:xfrm>
            <a:off x="5688484" y="423606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6156176" y="423423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p:cNvSpPr/>
          <p:nvPr/>
        </p:nvSpPr>
        <p:spPr bwMode="auto">
          <a:xfrm>
            <a:off x="5688484" y="447524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p:cNvSpPr/>
          <p:nvPr/>
        </p:nvSpPr>
        <p:spPr bwMode="auto">
          <a:xfrm>
            <a:off x="6156176" y="447468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009" name="Straight Connector 43008"/>
          <p:cNvCxnSpPr>
            <a:stCxn id="6" idx="1"/>
            <a:endCxn id="6" idx="3"/>
          </p:cNvCxnSpPr>
          <p:nvPr/>
        </p:nvCxnSpPr>
        <p:spPr bwMode="auto">
          <a:xfrm>
            <a:off x="2484794" y="4395076"/>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2497746" y="3434040"/>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2483768" y="298567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483768" y="3946463"/>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2484794" y="5835236"/>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497746" y="4874200"/>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483768" y="5386623"/>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915816" y="3092193"/>
            <a:ext cx="831591" cy="253519"/>
          </a:xfrm>
          <a:prstGeom prst="rect">
            <a:avLst/>
          </a:prstGeom>
          <a:noFill/>
        </p:spPr>
        <p:txBody>
          <a:bodyPr wrap="square" rtlCol="0">
            <a:spAutoFit/>
          </a:bodyPr>
          <a:lstStyle/>
          <a:p>
            <a:r>
              <a:rPr lang="en-US" sz="1000" dirty="0"/>
              <a:t>block #1</a:t>
            </a:r>
          </a:p>
        </p:txBody>
      </p:sp>
      <p:sp>
        <p:nvSpPr>
          <p:cNvPr id="54" name="TextBox 53"/>
          <p:cNvSpPr txBox="1"/>
          <p:nvPr/>
        </p:nvSpPr>
        <p:spPr>
          <a:xfrm>
            <a:off x="2915816" y="3603307"/>
            <a:ext cx="831591" cy="253519"/>
          </a:xfrm>
          <a:prstGeom prst="rect">
            <a:avLst/>
          </a:prstGeom>
          <a:noFill/>
        </p:spPr>
        <p:txBody>
          <a:bodyPr wrap="square" rtlCol="0">
            <a:spAutoFit/>
          </a:bodyPr>
          <a:lstStyle/>
          <a:p>
            <a:r>
              <a:rPr lang="en-US" sz="1000" dirty="0"/>
              <a:t>block #2</a:t>
            </a:r>
          </a:p>
        </p:txBody>
      </p:sp>
      <p:sp>
        <p:nvSpPr>
          <p:cNvPr id="55" name="TextBox 54"/>
          <p:cNvSpPr txBox="1"/>
          <p:nvPr/>
        </p:nvSpPr>
        <p:spPr>
          <a:xfrm>
            <a:off x="2924337" y="4114421"/>
            <a:ext cx="831591" cy="253519"/>
          </a:xfrm>
          <a:prstGeom prst="rect">
            <a:avLst/>
          </a:prstGeom>
          <a:noFill/>
        </p:spPr>
        <p:txBody>
          <a:bodyPr wrap="square" rtlCol="0">
            <a:spAutoFit/>
          </a:bodyPr>
          <a:lstStyle/>
          <a:p>
            <a:r>
              <a:rPr lang="en-US" sz="1000" dirty="0"/>
              <a:t>block #3</a:t>
            </a:r>
          </a:p>
        </p:txBody>
      </p:sp>
      <p:sp>
        <p:nvSpPr>
          <p:cNvPr id="56" name="TextBox 55"/>
          <p:cNvSpPr txBox="1"/>
          <p:nvPr/>
        </p:nvSpPr>
        <p:spPr>
          <a:xfrm>
            <a:off x="2915816" y="4569848"/>
            <a:ext cx="831591" cy="253519"/>
          </a:xfrm>
          <a:prstGeom prst="rect">
            <a:avLst/>
          </a:prstGeom>
          <a:noFill/>
        </p:spPr>
        <p:txBody>
          <a:bodyPr wrap="square" rtlCol="0">
            <a:spAutoFit/>
          </a:bodyPr>
          <a:lstStyle/>
          <a:p>
            <a:r>
              <a:rPr lang="en-US" sz="1000" dirty="0"/>
              <a:t>block #4</a:t>
            </a:r>
          </a:p>
        </p:txBody>
      </p:sp>
      <p:sp>
        <p:nvSpPr>
          <p:cNvPr id="57" name="TextBox 56"/>
          <p:cNvSpPr txBox="1"/>
          <p:nvPr/>
        </p:nvSpPr>
        <p:spPr>
          <a:xfrm>
            <a:off x="2915816" y="5025275"/>
            <a:ext cx="831591" cy="253519"/>
          </a:xfrm>
          <a:prstGeom prst="rect">
            <a:avLst/>
          </a:prstGeom>
          <a:noFill/>
        </p:spPr>
        <p:txBody>
          <a:bodyPr wrap="square" rtlCol="0">
            <a:spAutoFit/>
          </a:bodyPr>
          <a:lstStyle/>
          <a:p>
            <a:r>
              <a:rPr lang="en-US" sz="1000" dirty="0"/>
              <a:t>block #5</a:t>
            </a:r>
          </a:p>
        </p:txBody>
      </p:sp>
      <p:sp>
        <p:nvSpPr>
          <p:cNvPr id="58" name="TextBox 57"/>
          <p:cNvSpPr txBox="1"/>
          <p:nvPr/>
        </p:nvSpPr>
        <p:spPr>
          <a:xfrm>
            <a:off x="2915816" y="5480702"/>
            <a:ext cx="831591" cy="253519"/>
          </a:xfrm>
          <a:prstGeom prst="rect">
            <a:avLst/>
          </a:prstGeom>
          <a:noFill/>
        </p:spPr>
        <p:txBody>
          <a:bodyPr wrap="square" rtlCol="0">
            <a:spAutoFit/>
          </a:bodyPr>
          <a:lstStyle/>
          <a:p>
            <a:r>
              <a:rPr lang="en-US" sz="1000" dirty="0"/>
              <a:t>block #6</a:t>
            </a:r>
          </a:p>
        </p:txBody>
      </p:sp>
      <p:sp>
        <p:nvSpPr>
          <p:cNvPr id="59" name="TextBox 58"/>
          <p:cNvSpPr txBox="1"/>
          <p:nvPr/>
        </p:nvSpPr>
        <p:spPr>
          <a:xfrm>
            <a:off x="2915816" y="5936129"/>
            <a:ext cx="831591" cy="253519"/>
          </a:xfrm>
          <a:prstGeom prst="rect">
            <a:avLst/>
          </a:prstGeom>
          <a:noFill/>
        </p:spPr>
        <p:txBody>
          <a:bodyPr wrap="square" rtlCol="0">
            <a:spAutoFit/>
          </a:bodyPr>
          <a:lstStyle/>
          <a:p>
            <a:r>
              <a:rPr lang="en-US" sz="1000" dirty="0"/>
              <a:t>block #7</a:t>
            </a:r>
          </a:p>
        </p:txBody>
      </p:sp>
      <p:cxnSp>
        <p:nvCxnSpPr>
          <p:cNvPr id="3" name="Straight Arrow Connector 2"/>
          <p:cNvCxnSpPr>
            <a:endCxn id="4" idx="1"/>
          </p:cNvCxnSpPr>
          <p:nvPr/>
        </p:nvCxnSpPr>
        <p:spPr bwMode="auto">
          <a:xfrm>
            <a:off x="4139952" y="2707838"/>
            <a:ext cx="1548532" cy="11666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endCxn id="36" idx="1"/>
          </p:cNvCxnSpPr>
          <p:nvPr/>
        </p:nvCxnSpPr>
        <p:spPr bwMode="auto">
          <a:xfrm>
            <a:off x="4129242" y="3125028"/>
            <a:ext cx="1559242" cy="989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endCxn id="38" idx="1"/>
          </p:cNvCxnSpPr>
          <p:nvPr/>
        </p:nvCxnSpPr>
        <p:spPr bwMode="auto">
          <a:xfrm>
            <a:off x="4123887" y="3672545"/>
            <a:ext cx="1564597" cy="682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a:endCxn id="40" idx="1"/>
          </p:cNvCxnSpPr>
          <p:nvPr/>
        </p:nvCxnSpPr>
        <p:spPr bwMode="auto">
          <a:xfrm>
            <a:off x="4139952" y="4149652"/>
            <a:ext cx="1548532" cy="444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4137230" y="3856826"/>
            <a:ext cx="1485874" cy="8335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4" name="Straight Arrow Connector 43"/>
          <p:cNvCxnSpPr>
            <a:endCxn id="36" idx="1"/>
          </p:cNvCxnSpPr>
          <p:nvPr/>
        </p:nvCxnSpPr>
        <p:spPr bwMode="auto">
          <a:xfrm flipV="1">
            <a:off x="4145751" y="4114925"/>
            <a:ext cx="1542733" cy="102404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5" name="Straight Arrow Connector 44"/>
          <p:cNvCxnSpPr>
            <a:endCxn id="38" idx="1"/>
          </p:cNvCxnSpPr>
          <p:nvPr/>
        </p:nvCxnSpPr>
        <p:spPr bwMode="auto">
          <a:xfrm flipV="1">
            <a:off x="4129242" y="4355377"/>
            <a:ext cx="1559242" cy="12717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51" name="Straight Arrow Connector 50"/>
          <p:cNvCxnSpPr>
            <a:endCxn id="40" idx="1"/>
          </p:cNvCxnSpPr>
          <p:nvPr/>
        </p:nvCxnSpPr>
        <p:spPr bwMode="auto">
          <a:xfrm flipV="1">
            <a:off x="4149723" y="4594553"/>
            <a:ext cx="1538761" cy="14604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TextBox 59"/>
              <p:cNvSpPr txBox="1"/>
              <p:nvPr/>
            </p:nvSpPr>
            <p:spPr>
              <a:xfrm>
                <a:off x="1689660" y="2415485"/>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000</m:t>
                    </m:r>
                  </m:oMath>
                </a14:m>
                <a:r>
                  <a:rPr lang="en-US" sz="1200" dirty="0"/>
                  <a:t>xxxxx</a:t>
                </a:r>
              </a:p>
            </p:txBody>
          </p:sp>
        </mc:Choice>
        <mc:Fallback xmlns="">
          <p:sp>
            <p:nvSpPr>
              <p:cNvPr id="60" name="TextBox 59"/>
              <p:cNvSpPr txBox="1">
                <a:spLocks noRot="1" noChangeAspect="1" noMove="1" noResize="1" noEditPoints="1" noAdjustHandles="1" noChangeArrowheads="1" noChangeShapeType="1" noTextEdit="1"/>
              </p:cNvSpPr>
              <p:nvPr/>
            </p:nvSpPr>
            <p:spPr>
              <a:xfrm>
                <a:off x="1689660" y="2415485"/>
                <a:ext cx="639599" cy="184666"/>
              </a:xfrm>
              <a:prstGeom prst="rect">
                <a:avLst/>
              </a:prstGeom>
              <a:blipFill rotWithShape="0">
                <a:blip r:embed="rId3"/>
                <a:stretch>
                  <a:fillRect l="-8571" t="-29032" r="-857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688692" y="2921185"/>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001</m:t>
                    </m:r>
                  </m:oMath>
                </a14:m>
                <a:r>
                  <a:rPr lang="en-US" sz="1200" dirty="0"/>
                  <a:t>xxxxx</a:t>
                </a:r>
              </a:p>
            </p:txBody>
          </p:sp>
        </mc:Choice>
        <mc:Fallback xmlns="">
          <p:sp>
            <p:nvSpPr>
              <p:cNvPr id="61" name="TextBox 60"/>
              <p:cNvSpPr txBox="1">
                <a:spLocks noRot="1" noChangeAspect="1" noMove="1" noResize="1" noEditPoints="1" noAdjustHandles="1" noChangeArrowheads="1" noChangeShapeType="1" noTextEdit="1"/>
              </p:cNvSpPr>
              <p:nvPr/>
            </p:nvSpPr>
            <p:spPr>
              <a:xfrm>
                <a:off x="1688692" y="2921185"/>
                <a:ext cx="639599" cy="184666"/>
              </a:xfrm>
              <a:prstGeom prst="rect">
                <a:avLst/>
              </a:prstGeom>
              <a:blipFill rotWithShape="0">
                <a:blip r:embed="rId4"/>
                <a:stretch>
                  <a:fillRect l="-8571" t="-30000" r="-857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687724" y="3426885"/>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010</m:t>
                    </m:r>
                  </m:oMath>
                </a14:m>
                <a:r>
                  <a:rPr lang="en-US" sz="1200" dirty="0"/>
                  <a:t>xxxxx</a:t>
                </a:r>
              </a:p>
            </p:txBody>
          </p:sp>
        </mc:Choice>
        <mc:Fallback xmlns="">
          <p:sp>
            <p:nvSpPr>
              <p:cNvPr id="62" name="TextBox 61"/>
              <p:cNvSpPr txBox="1">
                <a:spLocks noRot="1" noChangeAspect="1" noMove="1" noResize="1" noEditPoints="1" noAdjustHandles="1" noChangeArrowheads="1" noChangeShapeType="1" noTextEdit="1"/>
              </p:cNvSpPr>
              <p:nvPr/>
            </p:nvSpPr>
            <p:spPr>
              <a:xfrm>
                <a:off x="1687724" y="3426885"/>
                <a:ext cx="639599" cy="184666"/>
              </a:xfrm>
              <a:prstGeom prst="rect">
                <a:avLst/>
              </a:prstGeom>
              <a:blipFill rotWithShape="0">
                <a:blip r:embed="rId5"/>
                <a:stretch>
                  <a:fillRect l="-8571" t="-30000" r="-761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686756" y="3881126"/>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011</m:t>
                    </m:r>
                  </m:oMath>
                </a14:m>
                <a:r>
                  <a:rPr lang="en-US" sz="1200" dirty="0"/>
                  <a:t>xxxxx</a:t>
                </a:r>
              </a:p>
            </p:txBody>
          </p:sp>
        </mc:Choice>
        <mc:Fallback xmlns="">
          <p:sp>
            <p:nvSpPr>
              <p:cNvPr id="63" name="TextBox 62"/>
              <p:cNvSpPr txBox="1">
                <a:spLocks noRot="1" noChangeAspect="1" noMove="1" noResize="1" noEditPoints="1" noAdjustHandles="1" noChangeArrowheads="1" noChangeShapeType="1" noTextEdit="1"/>
              </p:cNvSpPr>
              <p:nvPr/>
            </p:nvSpPr>
            <p:spPr>
              <a:xfrm>
                <a:off x="1686756" y="3881126"/>
                <a:ext cx="639599" cy="184666"/>
              </a:xfrm>
              <a:prstGeom prst="rect">
                <a:avLst/>
              </a:prstGeom>
              <a:blipFill rotWithShape="0">
                <a:blip r:embed="rId6"/>
                <a:stretch>
                  <a:fillRect l="-8571" t="-30000" r="-7619"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685788" y="4385182"/>
                <a:ext cx="639599" cy="184666"/>
              </a:xfrm>
              <a:prstGeom prst="rect">
                <a:avLst/>
              </a:prstGeom>
              <a:noFill/>
            </p:spPr>
            <p:txBody>
              <a:bodyPr wrap="none" lIns="0" tIns="0" rIns="0" bIns="0" rtlCol="0">
                <a:spAutoFit/>
              </a:bodyPr>
              <a:lstStyle/>
              <a:p>
                <a14:m>
                  <m:oMath xmlns:m="http://schemas.openxmlformats.org/officeDocument/2006/math">
                    <m:r>
                      <a:rPr lang="en-US" sz="1200" i="1">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00</m:t>
                    </m:r>
                  </m:oMath>
                </a14:m>
                <a:r>
                  <a:rPr lang="en-US" sz="1200" dirty="0"/>
                  <a:t>xxxxx</a:t>
                </a:r>
              </a:p>
            </p:txBody>
          </p:sp>
        </mc:Choice>
        <mc:Fallback xmlns="">
          <p:sp>
            <p:nvSpPr>
              <p:cNvPr id="64" name="TextBox 63"/>
              <p:cNvSpPr txBox="1">
                <a:spLocks noRot="1" noChangeAspect="1" noMove="1" noResize="1" noEditPoints="1" noAdjustHandles="1" noChangeArrowheads="1" noChangeShapeType="1" noTextEdit="1"/>
              </p:cNvSpPr>
              <p:nvPr/>
            </p:nvSpPr>
            <p:spPr>
              <a:xfrm>
                <a:off x="1685788" y="4385182"/>
                <a:ext cx="639599" cy="184666"/>
              </a:xfrm>
              <a:prstGeom prst="rect">
                <a:avLst/>
              </a:prstGeom>
              <a:blipFill rotWithShape="0">
                <a:blip r:embed="rId7"/>
                <a:stretch>
                  <a:fillRect l="-8654" t="-29032" r="-8654"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691680" y="4817230"/>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01</m:t>
                    </m:r>
                  </m:oMath>
                </a14:m>
                <a:r>
                  <a:rPr lang="en-US" sz="1200" dirty="0"/>
                  <a:t>xxxxx</a:t>
                </a:r>
              </a:p>
            </p:txBody>
          </p:sp>
        </mc:Choice>
        <mc:Fallback xmlns="">
          <p:sp>
            <p:nvSpPr>
              <p:cNvPr id="65" name="TextBox 64"/>
              <p:cNvSpPr txBox="1">
                <a:spLocks noRot="1" noChangeAspect="1" noMove="1" noResize="1" noEditPoints="1" noAdjustHandles="1" noChangeArrowheads="1" noChangeShapeType="1" noTextEdit="1"/>
              </p:cNvSpPr>
              <p:nvPr/>
            </p:nvSpPr>
            <p:spPr>
              <a:xfrm>
                <a:off x="1691680" y="4817230"/>
                <a:ext cx="639599" cy="184666"/>
              </a:xfrm>
              <a:prstGeom prst="rect">
                <a:avLst/>
              </a:prstGeom>
              <a:blipFill rotWithShape="0">
                <a:blip r:embed="rId8"/>
                <a:stretch>
                  <a:fillRect l="-8654" t="-29032" r="-8654"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97572" y="5361936"/>
                <a:ext cx="639599" cy="184666"/>
              </a:xfrm>
              <a:prstGeom prst="rect">
                <a:avLst/>
              </a:prstGeom>
              <a:noFill/>
            </p:spPr>
            <p:txBody>
              <a:bodyPr wrap="none" lIns="0" tIns="0" rIns="0" bIns="0" rtlCol="0">
                <a:spAutoFit/>
              </a:bodyPr>
              <a:lstStyle/>
              <a:p>
                <a14:m>
                  <m:oMath xmlns:m="http://schemas.openxmlformats.org/officeDocument/2006/math">
                    <m:r>
                      <a:rPr lang="en-US" sz="120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rPr>
                      <m:t>10</m:t>
                    </m:r>
                  </m:oMath>
                </a14:m>
                <a:r>
                  <a:rPr lang="en-US" sz="1200" dirty="0"/>
                  <a:t>xxxxx</a:t>
                </a:r>
              </a:p>
            </p:txBody>
          </p:sp>
        </mc:Choice>
        <mc:Fallback xmlns="">
          <p:sp>
            <p:nvSpPr>
              <p:cNvPr id="66" name="TextBox 65"/>
              <p:cNvSpPr txBox="1">
                <a:spLocks noRot="1" noChangeAspect="1" noMove="1" noResize="1" noEditPoints="1" noAdjustHandles="1" noChangeArrowheads="1" noChangeShapeType="1" noTextEdit="1"/>
              </p:cNvSpPr>
              <p:nvPr/>
            </p:nvSpPr>
            <p:spPr>
              <a:xfrm>
                <a:off x="1697572" y="5361936"/>
                <a:ext cx="639599" cy="184666"/>
              </a:xfrm>
              <a:prstGeom prst="rect">
                <a:avLst/>
              </a:prstGeom>
              <a:blipFill rotWithShape="0">
                <a:blip r:embed="rId9"/>
                <a:stretch>
                  <a:fillRect l="-8571" t="-30000" r="-8571"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703464" y="5793984"/>
                <a:ext cx="639599" cy="184666"/>
              </a:xfrm>
              <a:prstGeom prst="rect">
                <a:avLst/>
              </a:prstGeom>
              <a:noFill/>
            </p:spPr>
            <p:txBody>
              <a:bodyPr wrap="none" lIns="0" tIns="0" rIns="0" bIns="0" rtlCol="0">
                <a:spAutoFit/>
              </a:bodyPr>
              <a:lstStyle/>
              <a:p>
                <a14:m>
                  <m:oMath xmlns:m="http://schemas.openxmlformats.org/officeDocument/2006/math">
                    <m:r>
                      <a:rPr lang="en-US" sz="1200" b="0" i="1" smtClean="0">
                        <a:solidFill>
                          <a:srgbClr val="FF0000"/>
                        </a:solidFill>
                        <a:latin typeface="Cambria Math" panose="02040503050406030204" pitchFamily="18" charset="0"/>
                      </a:rPr>
                      <m:t>111</m:t>
                    </m:r>
                  </m:oMath>
                </a14:m>
                <a:r>
                  <a:rPr lang="en-US" sz="1200" dirty="0"/>
                  <a:t>xxxxx</a:t>
                </a:r>
              </a:p>
            </p:txBody>
          </p:sp>
        </mc:Choice>
        <mc:Fallback xmlns="">
          <p:sp>
            <p:nvSpPr>
              <p:cNvPr id="67" name="TextBox 66"/>
              <p:cNvSpPr txBox="1">
                <a:spLocks noRot="1" noChangeAspect="1" noMove="1" noResize="1" noEditPoints="1" noAdjustHandles="1" noChangeArrowheads="1" noChangeShapeType="1" noTextEdit="1"/>
              </p:cNvSpPr>
              <p:nvPr/>
            </p:nvSpPr>
            <p:spPr>
              <a:xfrm>
                <a:off x="1703464" y="5793984"/>
                <a:ext cx="639599" cy="184666"/>
              </a:xfrm>
              <a:prstGeom prst="rect">
                <a:avLst/>
              </a:prstGeom>
              <a:blipFill rotWithShape="0">
                <a:blip r:embed="rId10"/>
                <a:stretch>
                  <a:fillRect l="-8571" t="-29032" r="-8571" b="-45161"/>
                </a:stretch>
              </a:blipFill>
            </p:spPr>
            <p:txBody>
              <a:bodyPr/>
              <a:lstStyle/>
              <a:p>
                <a:r>
                  <a:rPr lang="en-US">
                    <a:noFill/>
                  </a:rPr>
                  <a:t> </a:t>
                </a:r>
              </a:p>
            </p:txBody>
          </p:sp>
        </mc:Fallback>
      </mc:AlternateContent>
      <p:sp>
        <p:nvSpPr>
          <p:cNvPr id="2" name="TextBox 1"/>
          <p:cNvSpPr txBox="1"/>
          <p:nvPr/>
        </p:nvSpPr>
        <p:spPr>
          <a:xfrm>
            <a:off x="4938037" y="1772207"/>
            <a:ext cx="3038011" cy="307777"/>
          </a:xfrm>
          <a:prstGeom prst="rect">
            <a:avLst/>
          </a:prstGeom>
          <a:noFill/>
        </p:spPr>
        <p:txBody>
          <a:bodyPr wrap="none" rtlCol="0">
            <a:spAutoFit/>
          </a:bodyPr>
          <a:lstStyle/>
          <a:p>
            <a:r>
              <a:rPr lang="en-US" sz="1400" dirty="0"/>
              <a:t>129:          </a:t>
            </a:r>
            <a:r>
              <a:rPr lang="en-US" sz="1400" dirty="0">
                <a:solidFill>
                  <a:srgbClr val="FF0000"/>
                </a:solidFill>
              </a:rPr>
              <a:t>1 0 0 </a:t>
            </a:r>
            <a:r>
              <a:rPr lang="en-US" sz="1400" dirty="0"/>
              <a:t>0 0 0 0 1     block#4</a:t>
            </a:r>
          </a:p>
        </p:txBody>
      </p:sp>
      <p:sp>
        <p:nvSpPr>
          <p:cNvPr id="68" name="TextBox 67"/>
          <p:cNvSpPr txBox="1"/>
          <p:nvPr/>
        </p:nvSpPr>
        <p:spPr>
          <a:xfrm>
            <a:off x="4938037" y="2071918"/>
            <a:ext cx="3982180" cy="307777"/>
          </a:xfrm>
          <a:prstGeom prst="rect">
            <a:avLst/>
          </a:prstGeom>
          <a:noFill/>
        </p:spPr>
        <p:txBody>
          <a:bodyPr wrap="none" rtlCol="0">
            <a:spAutoFit/>
          </a:bodyPr>
          <a:lstStyle/>
          <a:p>
            <a:r>
              <a:rPr lang="en-US" sz="1400" dirty="0"/>
              <a:t>129:          </a:t>
            </a:r>
            <a:r>
              <a:rPr lang="en-US" sz="1400" dirty="0">
                <a:solidFill>
                  <a:srgbClr val="FF0000"/>
                </a:solidFill>
              </a:rPr>
              <a:t>1 0 0 </a:t>
            </a:r>
            <a:r>
              <a:rPr lang="en-US" sz="1400" dirty="0"/>
              <a:t>0 0 0 0 1      cache block#0 (00)</a:t>
            </a:r>
          </a:p>
        </p:txBody>
      </p:sp>
      <p:sp>
        <p:nvSpPr>
          <p:cNvPr id="5" name="Rectangle 4"/>
          <p:cNvSpPr/>
          <p:nvPr/>
        </p:nvSpPr>
        <p:spPr>
          <a:xfrm>
            <a:off x="7584016" y="3730066"/>
            <a:ext cx="1164101" cy="276999"/>
          </a:xfrm>
          <a:prstGeom prst="rect">
            <a:avLst/>
          </a:prstGeom>
        </p:spPr>
        <p:txBody>
          <a:bodyPr wrap="none">
            <a:spAutoFit/>
          </a:bodyPr>
          <a:lstStyle/>
          <a:p>
            <a:r>
              <a:rPr lang="en-US" sz="1200" dirty="0"/>
              <a:t>cache block#0</a:t>
            </a:r>
          </a:p>
        </p:txBody>
      </p:sp>
      <p:sp>
        <p:nvSpPr>
          <p:cNvPr id="69" name="Rectangle 68"/>
          <p:cNvSpPr/>
          <p:nvPr/>
        </p:nvSpPr>
        <p:spPr>
          <a:xfrm>
            <a:off x="7596336" y="3963877"/>
            <a:ext cx="1164101" cy="276999"/>
          </a:xfrm>
          <a:prstGeom prst="rect">
            <a:avLst/>
          </a:prstGeom>
        </p:spPr>
        <p:txBody>
          <a:bodyPr wrap="none">
            <a:spAutoFit/>
          </a:bodyPr>
          <a:lstStyle/>
          <a:p>
            <a:r>
              <a:rPr lang="en-US" sz="1200" dirty="0"/>
              <a:t>cache block#1</a:t>
            </a:r>
          </a:p>
        </p:txBody>
      </p:sp>
      <p:sp>
        <p:nvSpPr>
          <p:cNvPr id="70" name="Rectangle 69"/>
          <p:cNvSpPr/>
          <p:nvPr/>
        </p:nvSpPr>
        <p:spPr>
          <a:xfrm>
            <a:off x="7608656" y="4198627"/>
            <a:ext cx="1164101" cy="276999"/>
          </a:xfrm>
          <a:prstGeom prst="rect">
            <a:avLst/>
          </a:prstGeom>
        </p:spPr>
        <p:txBody>
          <a:bodyPr wrap="none">
            <a:spAutoFit/>
          </a:bodyPr>
          <a:lstStyle/>
          <a:p>
            <a:r>
              <a:rPr lang="en-US" sz="1200" dirty="0"/>
              <a:t>cache block#2</a:t>
            </a:r>
          </a:p>
        </p:txBody>
      </p:sp>
      <p:sp>
        <p:nvSpPr>
          <p:cNvPr id="71" name="Rectangle 70"/>
          <p:cNvSpPr/>
          <p:nvPr/>
        </p:nvSpPr>
        <p:spPr>
          <a:xfrm>
            <a:off x="7596336" y="4451421"/>
            <a:ext cx="1164101" cy="276999"/>
          </a:xfrm>
          <a:prstGeom prst="rect">
            <a:avLst/>
          </a:prstGeom>
        </p:spPr>
        <p:txBody>
          <a:bodyPr wrap="none">
            <a:spAutoFit/>
          </a:bodyPr>
          <a:lstStyle/>
          <a:p>
            <a:r>
              <a:rPr lang="en-US" sz="1200" dirty="0"/>
              <a:t>cache block#3</a:t>
            </a:r>
          </a:p>
        </p:txBody>
      </p:sp>
      <p:sp>
        <p:nvSpPr>
          <p:cNvPr id="8" name="Freeform 7"/>
          <p:cNvSpPr/>
          <p:nvPr/>
        </p:nvSpPr>
        <p:spPr bwMode="auto">
          <a:xfrm>
            <a:off x="6066148" y="2356701"/>
            <a:ext cx="1597844" cy="433964"/>
          </a:xfrm>
          <a:custGeom>
            <a:avLst/>
            <a:gdLst>
              <a:gd name="connsiteX0" fmla="*/ 0 w 1597844"/>
              <a:gd name="connsiteY0" fmla="*/ 56561 h 433964"/>
              <a:gd name="connsiteX1" fmla="*/ 721151 w 1597844"/>
              <a:gd name="connsiteY1" fmla="*/ 433633 h 433964"/>
              <a:gd name="connsiteX2" fmla="*/ 1597844 w 1597844"/>
              <a:gd name="connsiteY2" fmla="*/ 0 h 433964"/>
            </a:gdLst>
            <a:ahLst/>
            <a:cxnLst>
              <a:cxn ang="0">
                <a:pos x="connsiteX0" y="connsiteY0"/>
              </a:cxn>
              <a:cxn ang="0">
                <a:pos x="connsiteX1" y="connsiteY1"/>
              </a:cxn>
              <a:cxn ang="0">
                <a:pos x="connsiteX2" y="connsiteY2"/>
              </a:cxn>
            </a:cxnLst>
            <a:rect l="l" t="t" r="r" b="b"/>
            <a:pathLst>
              <a:path w="1597844" h="433964">
                <a:moveTo>
                  <a:pt x="0" y="56561"/>
                </a:moveTo>
                <a:cubicBezTo>
                  <a:pt x="227422" y="249810"/>
                  <a:pt x="454844" y="443060"/>
                  <a:pt x="721151" y="433633"/>
                </a:cubicBezTo>
                <a:cubicBezTo>
                  <a:pt x="987458" y="424206"/>
                  <a:pt x="1292651" y="212103"/>
                  <a:pt x="1597844" y="0"/>
                </a:cubicBez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12764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67CE69AE-1777-486F-96A0-A3BE7EB64C63}" type="slidenum">
              <a:rPr lang="en-AU" altLang="en-US" smtClean="0"/>
              <a:pPr/>
              <a:t>37</a:t>
            </a:fld>
            <a:endParaRPr lang="en-AU" altLang="en-US"/>
          </a:p>
        </p:txBody>
      </p:sp>
      <p:sp>
        <p:nvSpPr>
          <p:cNvPr id="22531" name="Rectangle 4"/>
          <p:cNvSpPr>
            <a:spLocks noGrp="1" noChangeArrowheads="1"/>
          </p:cNvSpPr>
          <p:nvPr>
            <p:ph type="title"/>
          </p:nvPr>
        </p:nvSpPr>
        <p:spPr/>
        <p:txBody>
          <a:bodyPr/>
          <a:lstStyle/>
          <a:p>
            <a:pPr eaLnBrk="1" hangingPunct="1"/>
            <a:r>
              <a:rPr lang="en-US" altLang="en-US" dirty="0"/>
              <a:t>Tags  Bits</a:t>
            </a:r>
            <a:endParaRPr lang="en-AU" altLang="en-US" dirty="0"/>
          </a:p>
        </p:txBody>
      </p:sp>
      <p:grpSp>
        <p:nvGrpSpPr>
          <p:cNvPr id="16" name="Group 15"/>
          <p:cNvGrpSpPr/>
          <p:nvPr/>
        </p:nvGrpSpPr>
        <p:grpSpPr>
          <a:xfrm>
            <a:off x="1272200" y="2133129"/>
            <a:ext cx="3882794" cy="1268217"/>
            <a:chOff x="896563" y="2996576"/>
            <a:chExt cx="3882794" cy="1268217"/>
          </a:xfrm>
        </p:grpSpPr>
        <p:sp>
          <p:nvSpPr>
            <p:cNvPr id="13" name="Rectangle 12"/>
            <p:cNvSpPr/>
            <p:nvPr/>
          </p:nvSpPr>
          <p:spPr bwMode="auto">
            <a:xfrm>
              <a:off x="1694200" y="3546046"/>
              <a:ext cx="164050" cy="335501"/>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857276" y="3549428"/>
              <a:ext cx="269684" cy="335501"/>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TextBox 10"/>
            <p:cNvSpPr txBox="1"/>
            <p:nvPr/>
          </p:nvSpPr>
          <p:spPr>
            <a:xfrm>
              <a:off x="896563" y="3546046"/>
              <a:ext cx="3882794" cy="307777"/>
            </a:xfrm>
            <a:prstGeom prst="rect">
              <a:avLst/>
            </a:prstGeom>
            <a:noFill/>
          </p:spPr>
          <p:txBody>
            <a:bodyPr wrap="none" rtlCol="0">
              <a:spAutoFit/>
            </a:bodyPr>
            <a:lstStyle/>
            <a:p>
              <a:r>
                <a:rPr lang="en-US" sz="1400" dirty="0"/>
                <a:t>28:          </a:t>
              </a:r>
              <a:r>
                <a:rPr lang="en-US" sz="1400" dirty="0">
                  <a:solidFill>
                    <a:srgbClr val="FF0000"/>
                  </a:solidFill>
                </a:rPr>
                <a:t>0 0 0 </a:t>
              </a:r>
              <a:r>
                <a:rPr lang="en-US" sz="1400" dirty="0"/>
                <a:t>1 1 1 0 0      cache block#0 (00)</a:t>
              </a:r>
            </a:p>
          </p:txBody>
        </p:sp>
        <p:sp>
          <p:nvSpPr>
            <p:cNvPr id="12" name="Freeform 11"/>
            <p:cNvSpPr/>
            <p:nvPr/>
          </p:nvSpPr>
          <p:spPr bwMode="auto">
            <a:xfrm>
              <a:off x="2024674" y="3830829"/>
              <a:ext cx="1597844" cy="433964"/>
            </a:xfrm>
            <a:custGeom>
              <a:avLst/>
              <a:gdLst>
                <a:gd name="connsiteX0" fmla="*/ 0 w 1597844"/>
                <a:gd name="connsiteY0" fmla="*/ 56561 h 433964"/>
                <a:gd name="connsiteX1" fmla="*/ 721151 w 1597844"/>
                <a:gd name="connsiteY1" fmla="*/ 433633 h 433964"/>
                <a:gd name="connsiteX2" fmla="*/ 1597844 w 1597844"/>
                <a:gd name="connsiteY2" fmla="*/ 0 h 433964"/>
              </a:gdLst>
              <a:ahLst/>
              <a:cxnLst>
                <a:cxn ang="0">
                  <a:pos x="connsiteX0" y="connsiteY0"/>
                </a:cxn>
                <a:cxn ang="0">
                  <a:pos x="connsiteX1" y="connsiteY1"/>
                </a:cxn>
                <a:cxn ang="0">
                  <a:pos x="connsiteX2" y="connsiteY2"/>
                </a:cxn>
              </a:cxnLst>
              <a:rect l="l" t="t" r="r" b="b"/>
              <a:pathLst>
                <a:path w="1597844" h="433964">
                  <a:moveTo>
                    <a:pt x="0" y="56561"/>
                  </a:moveTo>
                  <a:cubicBezTo>
                    <a:pt x="227422" y="249810"/>
                    <a:pt x="454844" y="443060"/>
                    <a:pt x="721151" y="433633"/>
                  </a:cubicBezTo>
                  <a:cubicBezTo>
                    <a:pt x="987458" y="424206"/>
                    <a:pt x="1292651" y="212103"/>
                    <a:pt x="1597844" y="0"/>
                  </a:cubicBez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Freeform 1"/>
            <p:cNvSpPr/>
            <p:nvPr/>
          </p:nvSpPr>
          <p:spPr bwMode="auto">
            <a:xfrm>
              <a:off x="1760557" y="3068233"/>
              <a:ext cx="1336928" cy="464706"/>
            </a:xfrm>
            <a:custGeom>
              <a:avLst/>
              <a:gdLst>
                <a:gd name="connsiteX0" fmla="*/ 0 w 1336928"/>
                <a:gd name="connsiteY0" fmla="*/ 464706 h 464706"/>
                <a:gd name="connsiteX1" fmla="*/ 482252 w 1336928"/>
                <a:gd name="connsiteY1" fmla="*/ 45084 h 464706"/>
                <a:gd name="connsiteX2" fmla="*/ 1240077 w 1336928"/>
                <a:gd name="connsiteY2" fmla="*/ 7506 h 464706"/>
                <a:gd name="connsiteX3" fmla="*/ 1302707 w 1336928"/>
                <a:gd name="connsiteY3" fmla="*/ 7506 h 464706"/>
              </a:gdLst>
              <a:ahLst/>
              <a:cxnLst>
                <a:cxn ang="0">
                  <a:pos x="connsiteX0" y="connsiteY0"/>
                </a:cxn>
                <a:cxn ang="0">
                  <a:pos x="connsiteX1" y="connsiteY1"/>
                </a:cxn>
                <a:cxn ang="0">
                  <a:pos x="connsiteX2" y="connsiteY2"/>
                </a:cxn>
                <a:cxn ang="0">
                  <a:pos x="connsiteX3" y="connsiteY3"/>
                </a:cxn>
              </a:cxnLst>
              <a:rect l="l" t="t" r="r" b="b"/>
              <a:pathLst>
                <a:path w="1336928" h="464706">
                  <a:moveTo>
                    <a:pt x="0" y="464706"/>
                  </a:moveTo>
                  <a:cubicBezTo>
                    <a:pt x="137786" y="292995"/>
                    <a:pt x="275572" y="121284"/>
                    <a:pt x="482252" y="45084"/>
                  </a:cubicBezTo>
                  <a:cubicBezTo>
                    <a:pt x="688932" y="-31116"/>
                    <a:pt x="1103335" y="13769"/>
                    <a:pt x="1240077" y="7506"/>
                  </a:cubicBezTo>
                  <a:cubicBezTo>
                    <a:pt x="1376819" y="1243"/>
                    <a:pt x="1339763" y="4374"/>
                    <a:pt x="1302707" y="7506"/>
                  </a:cubicBezTo>
                </a:path>
              </a:pathLst>
            </a:cu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7" name="TextBox 6"/>
            <p:cNvSpPr txBox="1"/>
            <p:nvPr/>
          </p:nvSpPr>
          <p:spPr>
            <a:xfrm>
              <a:off x="3120822" y="2996576"/>
              <a:ext cx="654923" cy="276999"/>
            </a:xfrm>
            <a:prstGeom prst="rect">
              <a:avLst/>
            </a:prstGeom>
            <a:noFill/>
          </p:spPr>
          <p:txBody>
            <a:bodyPr wrap="none" rtlCol="0">
              <a:spAutoFit/>
            </a:bodyPr>
            <a:lstStyle/>
            <a:p>
              <a:r>
                <a:rPr lang="en-US" sz="1200" dirty="0"/>
                <a:t>Tag Bit</a:t>
              </a:r>
            </a:p>
          </p:txBody>
        </p:sp>
      </p:grpSp>
      <p:grpSp>
        <p:nvGrpSpPr>
          <p:cNvPr id="15" name="Group 14"/>
          <p:cNvGrpSpPr/>
          <p:nvPr/>
        </p:nvGrpSpPr>
        <p:grpSpPr>
          <a:xfrm>
            <a:off x="1295537" y="4411442"/>
            <a:ext cx="3882794" cy="884971"/>
            <a:chOff x="729813" y="1238288"/>
            <a:chExt cx="3882794" cy="884971"/>
          </a:xfrm>
        </p:grpSpPr>
        <p:sp>
          <p:nvSpPr>
            <p:cNvPr id="23" name="Rectangle 22"/>
            <p:cNvSpPr/>
            <p:nvPr/>
          </p:nvSpPr>
          <p:spPr bwMode="auto">
            <a:xfrm>
              <a:off x="1527450" y="1787758"/>
              <a:ext cx="497224" cy="335501"/>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TextBox 24"/>
            <p:cNvSpPr txBox="1"/>
            <p:nvPr/>
          </p:nvSpPr>
          <p:spPr>
            <a:xfrm>
              <a:off x="729813" y="1787758"/>
              <a:ext cx="3882794" cy="307777"/>
            </a:xfrm>
            <a:prstGeom prst="rect">
              <a:avLst/>
            </a:prstGeom>
            <a:noFill/>
          </p:spPr>
          <p:txBody>
            <a:bodyPr wrap="none" rtlCol="0">
              <a:spAutoFit/>
            </a:bodyPr>
            <a:lstStyle/>
            <a:p>
              <a:r>
                <a:rPr lang="en-US" sz="1400" dirty="0"/>
                <a:t>28:          </a:t>
              </a:r>
              <a:r>
                <a:rPr lang="en-US" sz="1400" dirty="0">
                  <a:solidFill>
                    <a:srgbClr val="FF0000"/>
                  </a:solidFill>
                </a:rPr>
                <a:t>0 0 0 </a:t>
              </a:r>
              <a:r>
                <a:rPr lang="en-US" sz="1400" dirty="0"/>
                <a:t>1 1 1 0 0      cache block#0 (00)</a:t>
              </a:r>
            </a:p>
          </p:txBody>
        </p:sp>
        <p:sp>
          <p:nvSpPr>
            <p:cNvPr id="27" name="Freeform 26"/>
            <p:cNvSpPr/>
            <p:nvPr/>
          </p:nvSpPr>
          <p:spPr bwMode="auto">
            <a:xfrm>
              <a:off x="1593807" y="1309945"/>
              <a:ext cx="1336928" cy="464706"/>
            </a:xfrm>
            <a:custGeom>
              <a:avLst/>
              <a:gdLst>
                <a:gd name="connsiteX0" fmla="*/ 0 w 1336928"/>
                <a:gd name="connsiteY0" fmla="*/ 464706 h 464706"/>
                <a:gd name="connsiteX1" fmla="*/ 482252 w 1336928"/>
                <a:gd name="connsiteY1" fmla="*/ 45084 h 464706"/>
                <a:gd name="connsiteX2" fmla="*/ 1240077 w 1336928"/>
                <a:gd name="connsiteY2" fmla="*/ 7506 h 464706"/>
                <a:gd name="connsiteX3" fmla="*/ 1302707 w 1336928"/>
                <a:gd name="connsiteY3" fmla="*/ 7506 h 464706"/>
              </a:gdLst>
              <a:ahLst/>
              <a:cxnLst>
                <a:cxn ang="0">
                  <a:pos x="connsiteX0" y="connsiteY0"/>
                </a:cxn>
                <a:cxn ang="0">
                  <a:pos x="connsiteX1" y="connsiteY1"/>
                </a:cxn>
                <a:cxn ang="0">
                  <a:pos x="connsiteX2" y="connsiteY2"/>
                </a:cxn>
                <a:cxn ang="0">
                  <a:pos x="connsiteX3" y="connsiteY3"/>
                </a:cxn>
              </a:cxnLst>
              <a:rect l="l" t="t" r="r" b="b"/>
              <a:pathLst>
                <a:path w="1336928" h="464706">
                  <a:moveTo>
                    <a:pt x="0" y="464706"/>
                  </a:moveTo>
                  <a:cubicBezTo>
                    <a:pt x="137786" y="292995"/>
                    <a:pt x="275572" y="121284"/>
                    <a:pt x="482252" y="45084"/>
                  </a:cubicBezTo>
                  <a:cubicBezTo>
                    <a:pt x="688932" y="-31116"/>
                    <a:pt x="1103335" y="13769"/>
                    <a:pt x="1240077" y="7506"/>
                  </a:cubicBezTo>
                  <a:cubicBezTo>
                    <a:pt x="1376819" y="1243"/>
                    <a:pt x="1339763" y="4374"/>
                    <a:pt x="1302707" y="7506"/>
                  </a:cubicBezTo>
                </a:path>
              </a:pathLst>
            </a:cu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8" name="TextBox 27"/>
            <p:cNvSpPr txBox="1"/>
            <p:nvPr/>
          </p:nvSpPr>
          <p:spPr>
            <a:xfrm>
              <a:off x="2954072" y="1238288"/>
              <a:ext cx="731867" cy="276999"/>
            </a:xfrm>
            <a:prstGeom prst="rect">
              <a:avLst/>
            </a:prstGeom>
            <a:noFill/>
          </p:spPr>
          <p:txBody>
            <a:bodyPr wrap="none" rtlCol="0">
              <a:spAutoFit/>
            </a:bodyPr>
            <a:lstStyle/>
            <a:p>
              <a:r>
                <a:rPr lang="en-US" sz="1200" dirty="0"/>
                <a:t>Tag Bits</a:t>
              </a:r>
            </a:p>
          </p:txBody>
        </p:sp>
      </p:grpSp>
      <p:sp>
        <p:nvSpPr>
          <p:cNvPr id="29" name="TextBox 28"/>
          <p:cNvSpPr txBox="1"/>
          <p:nvPr/>
        </p:nvSpPr>
        <p:spPr>
          <a:xfrm>
            <a:off x="1295537" y="1619909"/>
            <a:ext cx="1685077" cy="369332"/>
          </a:xfrm>
          <a:prstGeom prst="rect">
            <a:avLst/>
          </a:prstGeom>
          <a:noFill/>
        </p:spPr>
        <p:txBody>
          <a:bodyPr wrap="none" rtlCol="0">
            <a:spAutoFit/>
          </a:bodyPr>
          <a:lstStyle/>
          <a:p>
            <a:r>
              <a:rPr lang="en-US" dirty="0"/>
              <a:t>Direct Mapped</a:t>
            </a:r>
          </a:p>
        </p:txBody>
      </p:sp>
      <p:sp>
        <p:nvSpPr>
          <p:cNvPr id="32" name="TextBox 31"/>
          <p:cNvSpPr txBox="1"/>
          <p:nvPr/>
        </p:nvSpPr>
        <p:spPr>
          <a:xfrm>
            <a:off x="1276598" y="3850384"/>
            <a:ext cx="1890326" cy="369332"/>
          </a:xfrm>
          <a:prstGeom prst="rect">
            <a:avLst/>
          </a:prstGeom>
          <a:noFill/>
        </p:spPr>
        <p:txBody>
          <a:bodyPr wrap="none" rtlCol="0">
            <a:spAutoFit/>
          </a:bodyPr>
          <a:lstStyle/>
          <a:p>
            <a:r>
              <a:rPr lang="en-US" dirty="0"/>
              <a:t>Fully Associative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67CE69AE-1777-486F-96A0-A3BE7EB64C63}" type="slidenum">
              <a:rPr lang="en-AU" altLang="en-US" smtClean="0"/>
              <a:pPr/>
              <a:t>38</a:t>
            </a:fld>
            <a:endParaRPr lang="en-AU" altLang="en-US"/>
          </a:p>
        </p:txBody>
      </p:sp>
      <p:sp>
        <p:nvSpPr>
          <p:cNvPr id="22531" name="Rectangle 4"/>
          <p:cNvSpPr>
            <a:spLocks noGrp="1" noChangeArrowheads="1"/>
          </p:cNvSpPr>
          <p:nvPr>
            <p:ph type="title"/>
          </p:nvPr>
        </p:nvSpPr>
        <p:spPr/>
        <p:txBody>
          <a:bodyPr/>
          <a:lstStyle/>
          <a:p>
            <a:pPr eaLnBrk="1" hangingPunct="1"/>
            <a:r>
              <a:rPr lang="en-US" altLang="en-US" dirty="0"/>
              <a:t> Valid Bits</a:t>
            </a:r>
            <a:endParaRPr lang="en-AU" altLang="en-US" dirty="0"/>
          </a:p>
        </p:txBody>
      </p:sp>
      <p:sp>
        <p:nvSpPr>
          <p:cNvPr id="22532" name="Rectangle 5"/>
          <p:cNvSpPr>
            <a:spLocks noGrp="1" noChangeArrowheads="1"/>
          </p:cNvSpPr>
          <p:nvPr>
            <p:ph type="body" idx="1"/>
          </p:nvPr>
        </p:nvSpPr>
        <p:spPr/>
        <p:txBody>
          <a:bodyPr/>
          <a:lstStyle/>
          <a:p>
            <a:pPr eaLnBrk="1" hangingPunct="1"/>
            <a:r>
              <a:rPr lang="en-US" altLang="en-US" sz="2400" dirty="0"/>
              <a:t>Given an address, we identify the tag bits of the address and check whether these bits exist in the tag field of the cache.</a:t>
            </a:r>
          </a:p>
          <a:p>
            <a:pPr lvl="1" eaLnBrk="1" hangingPunct="1"/>
            <a:r>
              <a:rPr lang="en-US" altLang="en-US" sz="2000" dirty="0"/>
              <a:t>For fully associative cache, we look at all cache blocks tag fields</a:t>
            </a:r>
          </a:p>
          <a:p>
            <a:pPr lvl="1" eaLnBrk="1" hangingPunct="1"/>
            <a:r>
              <a:rPr lang="en-US" altLang="en-US" sz="2000" dirty="0"/>
              <a:t>For direct mapped, we only look at a tag field of a specific cache block</a:t>
            </a:r>
          </a:p>
          <a:p>
            <a:pPr eaLnBrk="1" hangingPunct="1"/>
            <a:endParaRPr lang="en-US" altLang="en-US" sz="2400" dirty="0"/>
          </a:p>
          <a:p>
            <a:pPr eaLnBrk="1" hangingPunct="1"/>
            <a:r>
              <a:rPr lang="en-US" altLang="en-US" sz="2400" dirty="0"/>
              <a:t>What if there is no data in a location?</a:t>
            </a:r>
          </a:p>
          <a:p>
            <a:pPr lvl="1" eaLnBrk="1" hangingPunct="1"/>
            <a:r>
              <a:rPr lang="en-US" altLang="en-US" sz="2000" dirty="0"/>
              <a:t>Valid bit: 1 = present, 0 = not present</a:t>
            </a:r>
          </a:p>
          <a:p>
            <a:pPr lvl="1" eaLnBrk="1" hangingPunct="1"/>
            <a:r>
              <a:rPr lang="en-US" altLang="en-US" sz="2000" dirty="0"/>
              <a:t>Initially 0</a:t>
            </a:r>
            <a:endParaRPr lang="en-AU" altLang="en-US" sz="2000" dirty="0"/>
          </a:p>
        </p:txBody>
      </p:sp>
    </p:spTree>
    <p:extLst>
      <p:ext uri="{BB962C8B-B14F-4D97-AF65-F5344CB8AC3E}">
        <p14:creationId xmlns:p14="http://schemas.microsoft.com/office/powerpoint/2010/main" val="4106945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7F205A89-5CF4-40A8-B981-10E56EAAD517}" type="slidenum">
              <a:rPr lang="en-AU" altLang="en-US" smtClean="0"/>
              <a:pPr/>
              <a:t>39</a:t>
            </a:fld>
            <a:endParaRPr lang="en-AU" altLang="en-US"/>
          </a:p>
        </p:txBody>
      </p:sp>
      <p:sp>
        <p:nvSpPr>
          <p:cNvPr id="23555" name="Rectangle 56"/>
          <p:cNvSpPr>
            <a:spLocks noGrp="1" noChangeArrowheads="1"/>
          </p:cNvSpPr>
          <p:nvPr>
            <p:ph type="title"/>
          </p:nvPr>
        </p:nvSpPr>
        <p:spPr/>
        <p:txBody>
          <a:bodyPr/>
          <a:lstStyle/>
          <a:p>
            <a:pPr eaLnBrk="1" hangingPunct="1"/>
            <a:r>
              <a:rPr lang="en-US" altLang="en-US"/>
              <a:t>Cache Example</a:t>
            </a:r>
            <a:endParaRPr lang="en-AU" altLang="en-US"/>
          </a:p>
        </p:txBody>
      </p:sp>
      <p:sp>
        <p:nvSpPr>
          <p:cNvPr id="23556" name="Rectangle 57"/>
          <p:cNvSpPr>
            <a:spLocks noGrp="1" noChangeArrowheads="1"/>
          </p:cNvSpPr>
          <p:nvPr>
            <p:ph type="body" idx="1"/>
          </p:nvPr>
        </p:nvSpPr>
        <p:spPr>
          <a:xfrm>
            <a:off x="684213" y="1125537"/>
            <a:ext cx="8270875" cy="1633541"/>
          </a:xfrm>
        </p:spPr>
        <p:txBody>
          <a:bodyPr/>
          <a:lstStyle/>
          <a:p>
            <a:pPr eaLnBrk="1" hangingPunct="1"/>
            <a:r>
              <a:rPr lang="en-US" altLang="en-US" sz="1400" dirty="0"/>
              <a:t>8-blocks, 1 word/block, direct mapped</a:t>
            </a:r>
          </a:p>
          <a:p>
            <a:pPr eaLnBrk="1" hangingPunct="1"/>
            <a:r>
              <a:rPr lang="en-US" altLang="en-US" sz="1400" dirty="0"/>
              <a:t>Initial cache state as shown below </a:t>
            </a:r>
          </a:p>
          <a:p>
            <a:pPr eaLnBrk="1" hangingPunct="1"/>
            <a:r>
              <a:rPr lang="en-US" altLang="en-US" sz="1400" dirty="0"/>
              <a:t>Accesses words (word address): 22,  26,  16,  3, 16</a:t>
            </a:r>
          </a:p>
          <a:p>
            <a:pPr eaLnBrk="1" hangingPunct="1"/>
            <a:r>
              <a:rPr lang="en-US" altLang="en-US" sz="1400" dirty="0"/>
              <a:t>Show the state of cache after each access and whether the access is a hit or a miss</a:t>
            </a:r>
          </a:p>
          <a:p>
            <a:pPr lvl="1" eaLnBrk="1" hangingPunct="1"/>
            <a:r>
              <a:rPr lang="en-US" altLang="en-US" sz="1200" dirty="0"/>
              <a:t>Use max word address used (26 in our case) to determine the number of bits you will use for the memory byte address. Closest integer to 26 that is power of 2 is 32. This gives 5 bits for the word address and 2 bits for the byte offset within a word for a total of 7-bits memory byte address.</a:t>
            </a:r>
            <a:endParaRPr lang="en-AU" altLang="en-US" sz="1200" dirty="0"/>
          </a:p>
        </p:txBody>
      </p:sp>
      <p:graphicFrame>
        <p:nvGraphicFramePr>
          <p:cNvPr id="254980" name="Group 4"/>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DA13A98C-DBCC-480B-865B-D7CC55BCC700}" type="slidenum">
              <a:rPr lang="en-AU" altLang="en-US" smtClean="0"/>
              <a:pPr/>
              <a:t>4</a:t>
            </a:fld>
            <a:endParaRPr lang="en-AU" altLang="en-US"/>
          </a:p>
        </p:txBody>
      </p:sp>
      <p:sp>
        <p:nvSpPr>
          <p:cNvPr id="7171" name="Rectangle 4"/>
          <p:cNvSpPr>
            <a:spLocks noGrp="1" noChangeArrowheads="1"/>
          </p:cNvSpPr>
          <p:nvPr>
            <p:ph type="title"/>
          </p:nvPr>
        </p:nvSpPr>
        <p:spPr/>
        <p:txBody>
          <a:bodyPr/>
          <a:lstStyle/>
          <a:p>
            <a:pPr eaLnBrk="1" hangingPunct="1"/>
            <a:r>
              <a:rPr lang="en-US" altLang="en-US"/>
              <a:t>Taking Advantage of Locality</a:t>
            </a:r>
            <a:endParaRPr lang="en-AU" altLang="en-US"/>
          </a:p>
        </p:txBody>
      </p:sp>
      <p:sp>
        <p:nvSpPr>
          <p:cNvPr id="3" name="Rectangle 2"/>
          <p:cNvSpPr/>
          <p:nvPr/>
        </p:nvSpPr>
        <p:spPr bwMode="auto">
          <a:xfrm>
            <a:off x="1472228" y="1628800"/>
            <a:ext cx="1296144" cy="39604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1475656" y="249289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1472228" y="2908176"/>
            <a:ext cx="1296144" cy="20764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472228" y="311581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Left Brace 4"/>
          <p:cNvSpPr/>
          <p:nvPr/>
        </p:nvSpPr>
        <p:spPr bwMode="auto">
          <a:xfrm>
            <a:off x="1082306" y="2492896"/>
            <a:ext cx="249334" cy="864096"/>
          </a:xfrm>
          <a:prstGeom prst="leftBrace">
            <a:avLst>
              <a:gd name="adj1" fmla="val 8333"/>
              <a:gd name="adj2" fmla="val 4268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TextBox 5"/>
          <p:cNvSpPr txBox="1"/>
          <p:nvPr/>
        </p:nvSpPr>
        <p:spPr>
          <a:xfrm>
            <a:off x="216161" y="2677343"/>
            <a:ext cx="936104" cy="461665"/>
          </a:xfrm>
          <a:prstGeom prst="rect">
            <a:avLst/>
          </a:prstGeom>
          <a:noFill/>
        </p:spPr>
        <p:txBody>
          <a:bodyPr wrap="square" rtlCol="0">
            <a:spAutoFit/>
          </a:bodyPr>
          <a:lstStyle/>
          <a:p>
            <a:r>
              <a:rPr lang="en-US" sz="1200" dirty="0"/>
              <a:t>a block of 4 words</a:t>
            </a:r>
          </a:p>
        </p:txBody>
      </p:sp>
      <p:sp>
        <p:nvSpPr>
          <p:cNvPr id="14" name="Rectangle 13"/>
          <p:cNvSpPr/>
          <p:nvPr/>
        </p:nvSpPr>
        <p:spPr bwMode="auto">
          <a:xfrm>
            <a:off x="4032300" y="2492896"/>
            <a:ext cx="1296144" cy="8640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4032300" y="3356992"/>
            <a:ext cx="1296144" cy="8640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TextBox 15"/>
          <p:cNvSpPr txBox="1"/>
          <p:nvPr/>
        </p:nvSpPr>
        <p:spPr>
          <a:xfrm>
            <a:off x="4019972" y="4276807"/>
            <a:ext cx="1704156" cy="646331"/>
          </a:xfrm>
          <a:prstGeom prst="rect">
            <a:avLst/>
          </a:prstGeom>
          <a:noFill/>
        </p:spPr>
        <p:txBody>
          <a:bodyPr wrap="square" rtlCol="0">
            <a:spAutoFit/>
          </a:bodyPr>
          <a:lstStyle/>
          <a:p>
            <a:r>
              <a:rPr lang="en-US" sz="1200" dirty="0"/>
              <a:t>cache that can accommodate a max of 2 blocks at a time</a:t>
            </a:r>
          </a:p>
        </p:txBody>
      </p:sp>
      <p:sp>
        <p:nvSpPr>
          <p:cNvPr id="11" name="Rounded Rectangle 10"/>
          <p:cNvSpPr/>
          <p:nvPr/>
        </p:nvSpPr>
        <p:spPr bwMode="auto">
          <a:xfrm>
            <a:off x="6876256" y="2924944"/>
            <a:ext cx="1152128" cy="79208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CPU</a:t>
            </a:r>
          </a:p>
        </p:txBody>
      </p:sp>
      <p:sp>
        <p:nvSpPr>
          <p:cNvPr id="19" name="TextBox 18"/>
          <p:cNvSpPr txBox="1"/>
          <p:nvPr/>
        </p:nvSpPr>
        <p:spPr>
          <a:xfrm>
            <a:off x="6732240" y="3815142"/>
            <a:ext cx="1704156" cy="461665"/>
          </a:xfrm>
          <a:prstGeom prst="rect">
            <a:avLst/>
          </a:prstGeom>
          <a:noFill/>
        </p:spPr>
        <p:txBody>
          <a:bodyPr wrap="square" rtlCol="0">
            <a:spAutoFit/>
          </a:bodyPr>
          <a:lstStyle/>
          <a:p>
            <a:r>
              <a:rPr lang="en-US" sz="1200" dirty="0" err="1"/>
              <a:t>cpu</a:t>
            </a:r>
            <a:r>
              <a:rPr lang="en-US" sz="1200" dirty="0"/>
              <a:t> needs word#2 of a block</a:t>
            </a:r>
          </a:p>
        </p:txBody>
      </p:sp>
    </p:spTree>
    <p:extLst>
      <p:ext uri="{BB962C8B-B14F-4D97-AF65-F5344CB8AC3E}">
        <p14:creationId xmlns:p14="http://schemas.microsoft.com/office/powerpoint/2010/main" val="148990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137800F7-13B7-4B97-A714-EBD181C9DB99}" type="slidenum">
              <a:rPr lang="en-AU" altLang="en-US" smtClean="0"/>
              <a:pPr/>
              <a:t>40</a:t>
            </a:fld>
            <a:endParaRPr lang="en-AU" altLang="en-US"/>
          </a:p>
        </p:txBody>
      </p:sp>
      <p:sp>
        <p:nvSpPr>
          <p:cNvPr id="24579" name="Rectangle 2"/>
          <p:cNvSpPr>
            <a:spLocks noGrp="1" noChangeArrowheads="1"/>
          </p:cNvSpPr>
          <p:nvPr>
            <p:ph type="title"/>
          </p:nvPr>
        </p:nvSpPr>
        <p:spPr/>
        <p:txBody>
          <a:bodyPr/>
          <a:lstStyle/>
          <a:p>
            <a:pPr eaLnBrk="1" hangingPunct="1"/>
            <a:r>
              <a:rPr lang="en-US" altLang="en-US"/>
              <a:t>Cache Example</a:t>
            </a:r>
            <a:endParaRPr lang="en-AU" altLang="en-US"/>
          </a:p>
        </p:txBody>
      </p:sp>
      <p:graphicFrame>
        <p:nvGraphicFramePr>
          <p:cNvPr id="257027" name="Group 3"/>
          <p:cNvGraphicFramePr>
            <a:graphicFrameLocks noGrp="1"/>
          </p:cNvGraphicFramePr>
          <p:nvPr>
            <p:extLst>
              <p:ext uri="{D42A27DB-BD31-4B8C-83A1-F6EECF244321}">
                <p14:modId xmlns:p14="http://schemas.microsoft.com/office/powerpoint/2010/main" val="4139669747"/>
              </p:ext>
            </p:extLst>
          </p:nvPr>
        </p:nvGraphicFramePr>
        <p:xfrm>
          <a:off x="1547813" y="2564904"/>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Index</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N</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N</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110</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hlink"/>
                          </a:solidFill>
                          <a:effectLst/>
                          <a:latin typeface="Arial" charset="0"/>
                        </a:rPr>
                        <a:t>Word #22 (Mem[88:91])</a:t>
                      </a:r>
                      <a:endParaRPr kumimoji="0" lang="en-AU" sz="1800" b="1" i="0" u="none" strike="noStrike" cap="none" normalizeH="0" baseline="0" dirty="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111</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7079" name="Group 55"/>
          <p:cNvGraphicFramePr>
            <a:graphicFrameLocks noGrp="1"/>
          </p:cNvGraphicFramePr>
          <p:nvPr/>
        </p:nvGraphicFramePr>
        <p:xfrm>
          <a:off x="1547813" y="1320800"/>
          <a:ext cx="6072187" cy="731838"/>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Word addr</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22</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10 110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TextBox 1"/>
          <p:cNvSpPr txBox="1"/>
          <p:nvPr/>
        </p:nvSpPr>
        <p:spPr>
          <a:xfrm>
            <a:off x="7740352" y="5072553"/>
            <a:ext cx="912366" cy="523220"/>
          </a:xfrm>
          <a:prstGeom prst="rect">
            <a:avLst/>
          </a:prstGeom>
          <a:noFill/>
        </p:spPr>
        <p:txBody>
          <a:bodyPr wrap="none" rtlCol="0">
            <a:spAutoFit/>
          </a:bodyPr>
          <a:lstStyle/>
          <a:p>
            <a:r>
              <a:rPr lang="en-US" sz="1400" dirty="0"/>
              <a:t>1 Word =</a:t>
            </a:r>
          </a:p>
          <a:p>
            <a:r>
              <a:rPr lang="en-US" sz="1400" dirty="0"/>
              <a:t>4  Bytes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C06AE3AD-74E2-4001-A98B-018E90AE917E}" type="slidenum">
              <a:rPr lang="en-AU" altLang="en-US" smtClean="0"/>
              <a:pPr/>
              <a:t>41</a:t>
            </a:fld>
            <a:endParaRPr lang="en-AU" altLang="en-US"/>
          </a:p>
        </p:txBody>
      </p:sp>
      <p:sp>
        <p:nvSpPr>
          <p:cNvPr id="25603" name="Rectangle 2"/>
          <p:cNvSpPr>
            <a:spLocks noGrp="1" noChangeArrowheads="1"/>
          </p:cNvSpPr>
          <p:nvPr>
            <p:ph type="title"/>
          </p:nvPr>
        </p:nvSpPr>
        <p:spPr/>
        <p:txBody>
          <a:bodyPr/>
          <a:lstStyle/>
          <a:p>
            <a:pPr eaLnBrk="1" hangingPunct="1"/>
            <a:r>
              <a:rPr lang="en-US" altLang="en-US"/>
              <a:t>Cache Example</a:t>
            </a:r>
            <a:endParaRPr lang="en-AU" altLang="en-US"/>
          </a:p>
        </p:txBody>
      </p:sp>
      <p:graphicFrame>
        <p:nvGraphicFramePr>
          <p:cNvPr id="259075" name="Group 3"/>
          <p:cNvGraphicFramePr>
            <a:graphicFrameLocks noGrp="1"/>
          </p:cNvGraphicFramePr>
          <p:nvPr>
            <p:extLst>
              <p:ext uri="{D42A27DB-BD31-4B8C-83A1-F6EECF244321}">
                <p14:modId xmlns:p14="http://schemas.microsoft.com/office/powerpoint/2010/main" val="287543006"/>
              </p:ext>
            </p:extLst>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Index</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010</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11</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hlink"/>
                          </a:solidFill>
                          <a:effectLst/>
                          <a:latin typeface="Arial" charset="0"/>
                        </a:rPr>
                        <a:t>Word #26</a:t>
                      </a:r>
                      <a:endParaRPr kumimoji="0" lang="en-AU" sz="1800" b="1" i="0" u="none" strike="noStrike" cap="none" normalizeH="0" baseline="0" dirty="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 Word #22</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9127" name="Group 55"/>
          <p:cNvGraphicFramePr>
            <a:graphicFrameLocks noGrp="1"/>
          </p:cNvGraphicFramePr>
          <p:nvPr/>
        </p:nvGraphicFramePr>
        <p:xfrm>
          <a:off x="1547813" y="1320800"/>
          <a:ext cx="6072187" cy="731838"/>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Word addr</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26</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11 010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5A348E4E-0CC0-4CC9-8D8F-B1E1F3A2F0DF}" type="slidenum">
              <a:rPr lang="en-AU" altLang="en-US" smtClean="0"/>
              <a:pPr/>
              <a:t>42</a:t>
            </a:fld>
            <a:endParaRPr lang="en-AU" altLang="en-US"/>
          </a:p>
        </p:txBody>
      </p:sp>
      <p:sp>
        <p:nvSpPr>
          <p:cNvPr id="26627" name="Rectangle 2"/>
          <p:cNvSpPr>
            <a:spLocks noGrp="1" noChangeArrowheads="1"/>
          </p:cNvSpPr>
          <p:nvPr>
            <p:ph type="title"/>
          </p:nvPr>
        </p:nvSpPr>
        <p:spPr/>
        <p:txBody>
          <a:bodyPr/>
          <a:lstStyle/>
          <a:p>
            <a:pPr eaLnBrk="1" hangingPunct="1"/>
            <a:r>
              <a:rPr lang="en-US" altLang="en-US"/>
              <a:t>Cache Example</a:t>
            </a:r>
            <a:endParaRPr lang="en-AU" altLang="en-US"/>
          </a:p>
        </p:txBody>
      </p:sp>
      <p:graphicFrame>
        <p:nvGraphicFramePr>
          <p:cNvPr id="261123" name="Group 3"/>
          <p:cNvGraphicFramePr>
            <a:graphicFrameLocks noGrp="1"/>
          </p:cNvGraphicFramePr>
          <p:nvPr>
            <p:extLst>
              <p:ext uri="{D42A27DB-BD31-4B8C-83A1-F6EECF244321}">
                <p14:modId xmlns:p14="http://schemas.microsoft.com/office/powerpoint/2010/main" val="2300692862"/>
              </p:ext>
            </p:extLst>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Index</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Word #26</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Word #22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1175" name="Group 55"/>
          <p:cNvGraphicFramePr>
            <a:graphicFrameLocks noGrp="1"/>
          </p:cNvGraphicFramePr>
          <p:nvPr/>
        </p:nvGraphicFramePr>
        <p:xfrm>
          <a:off x="1547813" y="1320800"/>
          <a:ext cx="6072187" cy="109714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Word addr</a:t>
                      </a:r>
                      <a:endParaRPr kumimoji="0" lang="en-AU" sz="18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22</a:t>
                      </a:r>
                      <a:endParaRPr kumimoji="0" lang="en-AU" sz="18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10 110</a:t>
                      </a:r>
                      <a:endParaRPr kumimoji="0" lang="en-AU"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a:t>
                      </a:r>
                      <a:endParaRPr kumimoji="0" lang="en-AU"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26</a:t>
                      </a:r>
                      <a:endParaRPr kumimoji="0" lang="en-AU" sz="18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11 010</a:t>
                      </a:r>
                      <a:endParaRPr kumimoji="0" lang="en-AU"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a:t>
                      </a:r>
                      <a:endParaRPr kumimoji="0" lang="en-AU"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8E1FEE26-4BBD-4CC2-A7AB-1EE5CDF579AB}" type="slidenum">
              <a:rPr lang="en-AU" altLang="en-US" smtClean="0"/>
              <a:pPr/>
              <a:t>43</a:t>
            </a:fld>
            <a:endParaRPr lang="en-AU" altLang="en-US"/>
          </a:p>
        </p:txBody>
      </p:sp>
      <p:sp>
        <p:nvSpPr>
          <p:cNvPr id="27651" name="Rectangle 2"/>
          <p:cNvSpPr>
            <a:spLocks noGrp="1" noChangeArrowheads="1"/>
          </p:cNvSpPr>
          <p:nvPr>
            <p:ph type="title"/>
          </p:nvPr>
        </p:nvSpPr>
        <p:spPr/>
        <p:txBody>
          <a:bodyPr/>
          <a:lstStyle/>
          <a:p>
            <a:pPr eaLnBrk="1" hangingPunct="1"/>
            <a:r>
              <a:rPr lang="en-US" altLang="en-US"/>
              <a:t>Cache Example</a:t>
            </a:r>
            <a:endParaRPr lang="en-AU" altLang="en-US"/>
          </a:p>
        </p:txBody>
      </p:sp>
      <p:pic>
        <p:nvPicPr>
          <p:cNvPr id="2" name="Picture 1"/>
          <p:cNvPicPr>
            <a:picLocks noChangeAspect="1"/>
          </p:cNvPicPr>
          <p:nvPr/>
        </p:nvPicPr>
        <p:blipFill>
          <a:blip r:embed="rId3"/>
          <a:stretch>
            <a:fillRect/>
          </a:stretch>
        </p:blipFill>
        <p:spPr>
          <a:xfrm>
            <a:off x="899592" y="1484784"/>
            <a:ext cx="4892414" cy="3802337"/>
          </a:xfrm>
          <a:prstGeom prst="rect">
            <a:avLst/>
          </a:prstGeom>
        </p:spPr>
      </p:pic>
      <p:sp>
        <p:nvSpPr>
          <p:cNvPr id="3" name="TextBox 2"/>
          <p:cNvSpPr txBox="1"/>
          <p:nvPr/>
        </p:nvSpPr>
        <p:spPr>
          <a:xfrm>
            <a:off x="6228184" y="1628800"/>
            <a:ext cx="2850460" cy="3108543"/>
          </a:xfrm>
          <a:prstGeom prst="rect">
            <a:avLst/>
          </a:prstGeom>
          <a:noFill/>
        </p:spPr>
        <p:txBody>
          <a:bodyPr wrap="none" rtlCol="0">
            <a:spAutoFit/>
          </a:bodyPr>
          <a:lstStyle/>
          <a:p>
            <a:r>
              <a:rPr lang="en-US" sz="1400" dirty="0"/>
              <a:t>What would have changed if we </a:t>
            </a:r>
          </a:p>
          <a:p>
            <a:r>
              <a:rPr lang="en-US" sz="1400" dirty="0"/>
              <a:t>had assumed that the memory</a:t>
            </a:r>
          </a:p>
          <a:p>
            <a:r>
              <a:rPr lang="en-US" sz="1400" dirty="0"/>
              <a:t>address consists of 6 bits and not</a:t>
            </a:r>
          </a:p>
          <a:p>
            <a:r>
              <a:rPr lang="en-US" sz="1400" dirty="0"/>
              <a:t>5 bits?</a:t>
            </a:r>
          </a:p>
          <a:p>
            <a:endParaRPr lang="en-US" sz="1400" dirty="0"/>
          </a:p>
          <a:p>
            <a:r>
              <a:rPr lang="en-US" sz="1400" dirty="0"/>
              <a:t>Hits and </a:t>
            </a:r>
            <a:r>
              <a:rPr lang="en-US" sz="1400" dirty="0" err="1"/>
              <a:t>mIsses</a:t>
            </a:r>
            <a:r>
              <a:rPr lang="en-US" sz="1400" dirty="0"/>
              <a:t> ratio?</a:t>
            </a:r>
          </a:p>
          <a:p>
            <a:endParaRPr lang="en-US" sz="1400" dirty="0"/>
          </a:p>
          <a:p>
            <a:r>
              <a:rPr lang="en-US" sz="1400" dirty="0"/>
              <a:t>Number of bits in tag?</a:t>
            </a:r>
          </a:p>
          <a:p>
            <a:endParaRPr lang="en-US" sz="1400" dirty="0"/>
          </a:p>
          <a:p>
            <a:r>
              <a:rPr lang="en-US" sz="1400" dirty="0"/>
              <a:t>Both answers are correct!</a:t>
            </a:r>
          </a:p>
          <a:p>
            <a:endParaRPr lang="en-US" sz="1400" dirty="0"/>
          </a:p>
          <a:p>
            <a:endParaRPr lang="en-US" sz="1400" dirty="0"/>
          </a:p>
          <a:p>
            <a:r>
              <a:rPr lang="en-US" sz="1400" dirty="0"/>
              <a:t>Can we assume memory address</a:t>
            </a:r>
          </a:p>
          <a:p>
            <a:r>
              <a:rPr lang="en-US" sz="1400" dirty="0"/>
              <a:t>of 4-bits?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08811D33-DCD1-4E45-9D3E-0EFC3705E0AA}" type="slidenum">
              <a:rPr lang="en-AU" altLang="en-US" smtClean="0"/>
              <a:pPr/>
              <a:t>44</a:t>
            </a:fld>
            <a:endParaRPr lang="en-AU" altLang="en-US"/>
          </a:p>
        </p:txBody>
      </p:sp>
      <p:sp>
        <p:nvSpPr>
          <p:cNvPr id="29699" name="Rectangle 2"/>
          <p:cNvSpPr>
            <a:spLocks noGrp="1" noChangeArrowheads="1"/>
          </p:cNvSpPr>
          <p:nvPr>
            <p:ph type="title"/>
          </p:nvPr>
        </p:nvSpPr>
        <p:spPr/>
        <p:txBody>
          <a:bodyPr/>
          <a:lstStyle/>
          <a:p>
            <a:pPr eaLnBrk="1" hangingPunct="1"/>
            <a:r>
              <a:rPr lang="en-US" altLang="en-US" dirty="0"/>
              <a:t>Address Subdivision</a:t>
            </a:r>
            <a:endParaRPr lang="en-AU" altLang="en-US" dirty="0"/>
          </a:p>
        </p:txBody>
      </p:sp>
      <p:pic>
        <p:nvPicPr>
          <p:cNvPr id="29700" name="Picture 4" descr="f05-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268413"/>
            <a:ext cx="50403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516216" y="1268413"/>
            <a:ext cx="2160240" cy="646331"/>
          </a:xfrm>
          <a:prstGeom prst="rect">
            <a:avLst/>
          </a:prstGeom>
          <a:noFill/>
        </p:spPr>
        <p:txBody>
          <a:bodyPr wrap="square" rtlCol="0">
            <a:spAutoFit/>
          </a:bodyPr>
          <a:lstStyle/>
          <a:p>
            <a:r>
              <a:rPr lang="en-US" sz="1200" dirty="0"/>
              <a:t>32-bit memory address</a:t>
            </a:r>
          </a:p>
          <a:p>
            <a:r>
              <a:rPr lang="en-US" sz="1200" dirty="0"/>
              <a:t>Direct mapped  1024 blocks</a:t>
            </a:r>
          </a:p>
          <a:p>
            <a:r>
              <a:rPr lang="en-US" sz="1200" dirty="0"/>
              <a:t>1 block = 1 Word = 4 bytes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383280" y="5357251"/>
            <a:ext cx="640080" cy="288032"/>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Rectangle 19"/>
          <p:cNvSpPr/>
          <p:nvPr/>
        </p:nvSpPr>
        <p:spPr>
          <a:xfrm>
            <a:off x="684213" y="4708685"/>
            <a:ext cx="4031803" cy="954107"/>
          </a:xfrm>
          <a:prstGeom prst="rect">
            <a:avLst/>
          </a:prstGeom>
        </p:spPr>
        <p:txBody>
          <a:bodyPr wrap="square">
            <a:spAutoFit/>
          </a:bodyPr>
          <a:lstStyle/>
          <a:p>
            <a:pPr eaLnBrk="1" hangingPunct="1"/>
            <a:r>
              <a:rPr lang="en-US" altLang="en-US" sz="1400" dirty="0">
                <a:solidFill>
                  <a:schemeClr val="tx2">
                    <a:lumMod val="60000"/>
                    <a:lumOff val="40000"/>
                  </a:schemeClr>
                </a:solidFill>
              </a:rPr>
              <a:t>First  Approach:</a:t>
            </a:r>
          </a:p>
          <a:p>
            <a:pPr eaLnBrk="1" hangingPunct="1"/>
            <a:r>
              <a:rPr lang="en-US" altLang="en-US" sz="1400" dirty="0"/>
              <a:t>Binary representation of 1200 using 32 bits</a:t>
            </a:r>
          </a:p>
          <a:p>
            <a:pPr eaLnBrk="1" hangingPunct="1"/>
            <a:endParaRPr lang="en-US" altLang="en-US" sz="1400" dirty="0"/>
          </a:p>
          <a:p>
            <a:pPr eaLnBrk="1" hangingPunct="1"/>
            <a:r>
              <a:rPr lang="en-US" altLang="en-US" sz="1400" dirty="0"/>
              <a:t>0000 0000  0000  0000  0000  0100 1011 0000</a:t>
            </a:r>
          </a:p>
        </p:txBody>
      </p:sp>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dirty="0"/>
              <a:t>Chapter 5 — Large and Fast: Exploiting Memory Hierarchy — </a:t>
            </a:r>
            <a:fld id="{01B52D55-6C46-4BF4-8BBF-D8A797976611}" type="slidenum">
              <a:rPr lang="en-AU" altLang="en-US" smtClean="0"/>
              <a:pPr/>
              <a:t>45</a:t>
            </a:fld>
            <a:endParaRPr lang="en-AU" altLang="en-US" dirty="0"/>
          </a:p>
        </p:txBody>
      </p:sp>
      <p:sp>
        <p:nvSpPr>
          <p:cNvPr id="30723" name="Rectangle 16"/>
          <p:cNvSpPr>
            <a:spLocks noGrp="1" noChangeArrowheads="1"/>
          </p:cNvSpPr>
          <p:nvPr>
            <p:ph type="title"/>
          </p:nvPr>
        </p:nvSpPr>
        <p:spPr/>
        <p:txBody>
          <a:bodyPr/>
          <a:lstStyle/>
          <a:p>
            <a:pPr eaLnBrk="1" hangingPunct="1"/>
            <a:r>
              <a:rPr lang="en-US" altLang="en-US"/>
              <a:t>Example: Larger Block Size</a:t>
            </a:r>
            <a:endParaRPr lang="en-AU" altLang="en-US"/>
          </a:p>
        </p:txBody>
      </p:sp>
      <p:sp>
        <p:nvSpPr>
          <p:cNvPr id="30724" name="Rectangle 17"/>
          <p:cNvSpPr>
            <a:spLocks noGrp="1" noChangeArrowheads="1"/>
          </p:cNvSpPr>
          <p:nvPr>
            <p:ph type="body" idx="1"/>
          </p:nvPr>
        </p:nvSpPr>
        <p:spPr>
          <a:xfrm>
            <a:off x="684213" y="1125537"/>
            <a:ext cx="8270875" cy="1069081"/>
          </a:xfrm>
        </p:spPr>
        <p:txBody>
          <a:bodyPr/>
          <a:lstStyle/>
          <a:p>
            <a:pPr eaLnBrk="1" hangingPunct="1"/>
            <a:r>
              <a:rPr lang="en-US" altLang="en-US" sz="1800" dirty="0">
                <a:highlight>
                  <a:srgbClr val="FFFF00"/>
                </a:highlight>
              </a:rPr>
              <a:t>Total memory as in the previous example: 2^32 Bytes</a:t>
            </a:r>
          </a:p>
          <a:p>
            <a:pPr eaLnBrk="1" hangingPunct="1"/>
            <a:r>
              <a:rPr lang="en-US" altLang="en-US" sz="1800" dirty="0"/>
              <a:t>Direct mapped cache of 64 blocks, 16 bytes/block. Show the partitioning of memory address: tag, cache block index, and byte offset within a block </a:t>
            </a:r>
          </a:p>
        </p:txBody>
      </p:sp>
      <p:grpSp>
        <p:nvGrpSpPr>
          <p:cNvPr id="30725" name="Group 18"/>
          <p:cNvGrpSpPr>
            <a:grpSpLocks/>
          </p:cNvGrpSpPr>
          <p:nvPr/>
        </p:nvGrpSpPr>
        <p:grpSpPr bwMode="auto">
          <a:xfrm>
            <a:off x="1496602" y="2515786"/>
            <a:ext cx="5226050" cy="1104900"/>
            <a:chOff x="1228" y="2755"/>
            <a:chExt cx="3292" cy="696"/>
          </a:xfrm>
        </p:grpSpPr>
        <p:sp>
          <p:nvSpPr>
            <p:cNvPr id="30726" name="Rectangle 4"/>
            <p:cNvSpPr>
              <a:spLocks noChangeArrowheads="1"/>
            </p:cNvSpPr>
            <p:nvPr/>
          </p:nvSpPr>
          <p:spPr bwMode="auto">
            <a:xfrm>
              <a:off x="1247" y="2976"/>
              <a:ext cx="1724"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t>Tag</a:t>
              </a:r>
              <a:endParaRPr lang="en-AU" altLang="en-US" sz="2400"/>
            </a:p>
          </p:txBody>
        </p:sp>
        <p:sp>
          <p:nvSpPr>
            <p:cNvPr id="30727" name="Rectangle 5"/>
            <p:cNvSpPr>
              <a:spLocks noChangeArrowheads="1"/>
            </p:cNvSpPr>
            <p:nvPr/>
          </p:nvSpPr>
          <p:spPr bwMode="auto">
            <a:xfrm>
              <a:off x="2971" y="2976"/>
              <a:ext cx="862"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t>Index</a:t>
              </a:r>
              <a:endParaRPr lang="en-AU" altLang="en-US" sz="2400"/>
            </a:p>
          </p:txBody>
        </p:sp>
        <p:sp>
          <p:nvSpPr>
            <p:cNvPr id="30728" name="Rectangle 6"/>
            <p:cNvSpPr>
              <a:spLocks noChangeArrowheads="1"/>
            </p:cNvSpPr>
            <p:nvPr/>
          </p:nvSpPr>
          <p:spPr bwMode="auto">
            <a:xfrm>
              <a:off x="3833" y="2976"/>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t>Offset</a:t>
              </a:r>
              <a:endParaRPr lang="en-AU" altLang="en-US" sz="2400"/>
            </a:p>
          </p:txBody>
        </p:sp>
        <p:sp>
          <p:nvSpPr>
            <p:cNvPr id="30729" name="Text Box 7"/>
            <p:cNvSpPr txBox="1">
              <a:spLocks noChangeArrowheads="1"/>
            </p:cNvSpPr>
            <p:nvPr/>
          </p:nvSpPr>
          <p:spPr bwMode="auto">
            <a:xfrm>
              <a:off x="4324"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0</a:t>
              </a:r>
              <a:endParaRPr lang="en-AU" altLang="en-US"/>
            </a:p>
          </p:txBody>
        </p:sp>
        <p:sp>
          <p:nvSpPr>
            <p:cNvPr id="30730" name="Text Box 8"/>
            <p:cNvSpPr txBox="1">
              <a:spLocks noChangeArrowheads="1"/>
            </p:cNvSpPr>
            <p:nvPr/>
          </p:nvSpPr>
          <p:spPr bwMode="auto">
            <a:xfrm>
              <a:off x="3825"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3</a:t>
              </a:r>
              <a:endParaRPr lang="en-AU" altLang="en-US"/>
            </a:p>
          </p:txBody>
        </p:sp>
        <p:sp>
          <p:nvSpPr>
            <p:cNvPr id="30731" name="Text Box 9"/>
            <p:cNvSpPr txBox="1">
              <a:spLocks noChangeArrowheads="1"/>
            </p:cNvSpPr>
            <p:nvPr/>
          </p:nvSpPr>
          <p:spPr bwMode="auto">
            <a:xfrm>
              <a:off x="3602"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4</a:t>
              </a:r>
              <a:endParaRPr lang="en-AU" altLang="en-US"/>
            </a:p>
          </p:txBody>
        </p:sp>
        <p:sp>
          <p:nvSpPr>
            <p:cNvPr id="30732" name="Text Box 10"/>
            <p:cNvSpPr txBox="1">
              <a:spLocks noChangeArrowheads="1"/>
            </p:cNvSpPr>
            <p:nvPr/>
          </p:nvSpPr>
          <p:spPr bwMode="auto">
            <a:xfrm>
              <a:off x="2963"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9</a:t>
              </a:r>
              <a:endParaRPr lang="en-AU" altLang="en-US"/>
            </a:p>
          </p:txBody>
        </p:sp>
        <p:sp>
          <p:nvSpPr>
            <p:cNvPr id="30733" name="Text Box 11"/>
            <p:cNvSpPr txBox="1">
              <a:spLocks noChangeArrowheads="1"/>
            </p:cNvSpPr>
            <p:nvPr/>
          </p:nvSpPr>
          <p:spPr bwMode="auto">
            <a:xfrm>
              <a:off x="2740" y="27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10</a:t>
              </a:r>
              <a:endParaRPr lang="en-AU" altLang="en-US"/>
            </a:p>
          </p:txBody>
        </p:sp>
        <p:sp>
          <p:nvSpPr>
            <p:cNvPr id="30734" name="Text Box 12"/>
            <p:cNvSpPr txBox="1">
              <a:spLocks noChangeArrowheads="1"/>
            </p:cNvSpPr>
            <p:nvPr/>
          </p:nvSpPr>
          <p:spPr bwMode="auto">
            <a:xfrm>
              <a:off x="1228" y="27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31</a:t>
              </a:r>
              <a:endParaRPr lang="en-AU" altLang="en-US"/>
            </a:p>
          </p:txBody>
        </p:sp>
        <p:sp>
          <p:nvSpPr>
            <p:cNvPr id="30735" name="Text Box 13"/>
            <p:cNvSpPr txBox="1">
              <a:spLocks noChangeArrowheads="1"/>
            </p:cNvSpPr>
            <p:nvPr/>
          </p:nvSpPr>
          <p:spPr bwMode="auto">
            <a:xfrm>
              <a:off x="3919"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4 bits</a:t>
              </a:r>
              <a:endParaRPr lang="en-AU" altLang="en-US"/>
            </a:p>
          </p:txBody>
        </p:sp>
        <p:sp>
          <p:nvSpPr>
            <p:cNvPr id="30736" name="Text Box 14"/>
            <p:cNvSpPr txBox="1">
              <a:spLocks noChangeArrowheads="1"/>
            </p:cNvSpPr>
            <p:nvPr/>
          </p:nvSpPr>
          <p:spPr bwMode="auto">
            <a:xfrm>
              <a:off x="3162"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6 bits</a:t>
              </a:r>
              <a:endParaRPr lang="en-AU" altLang="en-US"/>
            </a:p>
          </p:txBody>
        </p:sp>
        <p:sp>
          <p:nvSpPr>
            <p:cNvPr id="30737" name="Text Box 15"/>
            <p:cNvSpPr txBox="1">
              <a:spLocks noChangeArrowheads="1"/>
            </p:cNvSpPr>
            <p:nvPr/>
          </p:nvSpPr>
          <p:spPr bwMode="auto">
            <a:xfrm>
              <a:off x="1851" y="3220"/>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dirty="0"/>
                <a:t>22 bits</a:t>
              </a:r>
              <a:endParaRPr lang="en-AU" altLang="en-US" dirty="0"/>
            </a:p>
          </p:txBody>
        </p:sp>
      </p:grpSp>
      <p:sp>
        <p:nvSpPr>
          <p:cNvPr id="2" name="Rectangle 1"/>
          <p:cNvSpPr/>
          <p:nvPr/>
        </p:nvSpPr>
        <p:spPr>
          <a:xfrm>
            <a:off x="1136431" y="3918852"/>
            <a:ext cx="7077708" cy="369332"/>
          </a:xfrm>
          <a:prstGeom prst="rect">
            <a:avLst/>
          </a:prstGeom>
        </p:spPr>
        <p:txBody>
          <a:bodyPr wrap="square">
            <a:spAutoFit/>
          </a:bodyPr>
          <a:lstStyle/>
          <a:p>
            <a:pPr eaLnBrk="1" hangingPunct="1"/>
            <a:r>
              <a:rPr lang="en-US" altLang="en-US" dirty="0">
                <a:latin typeface="+mj-lt"/>
              </a:rPr>
              <a:t>To what cache block number does memory address 1200 map?</a:t>
            </a:r>
          </a:p>
        </p:txBody>
      </p:sp>
      <p:sp>
        <p:nvSpPr>
          <p:cNvPr id="3" name="Rectangle 2"/>
          <p:cNvSpPr/>
          <p:nvPr/>
        </p:nvSpPr>
        <p:spPr>
          <a:xfrm>
            <a:off x="5328444" y="4714455"/>
            <a:ext cx="3564036" cy="954107"/>
          </a:xfrm>
          <a:prstGeom prst="rect">
            <a:avLst/>
          </a:prstGeom>
        </p:spPr>
        <p:txBody>
          <a:bodyPr wrap="square">
            <a:spAutoFit/>
          </a:bodyPr>
          <a:lstStyle/>
          <a:p>
            <a:pPr eaLnBrk="1" hangingPunct="1"/>
            <a:r>
              <a:rPr lang="en-US" altLang="en-US" sz="1400" dirty="0">
                <a:solidFill>
                  <a:schemeClr val="tx2">
                    <a:lumMod val="60000"/>
                    <a:lumOff val="40000"/>
                  </a:schemeClr>
                </a:solidFill>
              </a:rPr>
              <a:t>Second Approach:</a:t>
            </a:r>
          </a:p>
          <a:p>
            <a:pPr eaLnBrk="1" hangingPunct="1"/>
            <a:r>
              <a:rPr lang="en-US" altLang="en-US" sz="1400"/>
              <a:t>Memory </a:t>
            </a:r>
            <a:r>
              <a:rPr lang="en-US" altLang="en-US" sz="1400" dirty="0"/>
              <a:t>block address = </a:t>
            </a:r>
            <a:r>
              <a:rPr lang="en-US" altLang="en-US" sz="1400" dirty="0">
                <a:ea typeface="Arial Unicode MS" pitchFamily="34" charset="-128"/>
                <a:cs typeface="Arial Unicode MS" pitchFamily="34" charset="-128"/>
                <a:sym typeface="Symbol" pitchFamily="18" charset="2"/>
              </a:rPr>
              <a:t></a:t>
            </a:r>
            <a:r>
              <a:rPr lang="en-US" altLang="en-US" sz="1400" dirty="0"/>
              <a:t>1200/16</a:t>
            </a:r>
            <a:r>
              <a:rPr lang="en-US" altLang="en-US" sz="1400" dirty="0">
                <a:sym typeface="Symbol" pitchFamily="18" charset="2"/>
              </a:rPr>
              <a:t></a:t>
            </a:r>
            <a:r>
              <a:rPr lang="en-US" altLang="en-US" sz="1400" dirty="0"/>
              <a:t> = 75</a:t>
            </a:r>
          </a:p>
          <a:p>
            <a:pPr eaLnBrk="1" hangingPunct="1"/>
            <a:endParaRPr lang="en-US" altLang="en-US" sz="1400" dirty="0"/>
          </a:p>
          <a:p>
            <a:pPr eaLnBrk="1" hangingPunct="1"/>
            <a:r>
              <a:rPr lang="en-US" altLang="en-US" sz="1400" dirty="0"/>
              <a:t>Cache block number = 75 modulo 64 = 11</a:t>
            </a:r>
            <a:endParaRPr lang="en-AU" altLang="en-US" sz="1400" dirty="0"/>
          </a:p>
        </p:txBody>
      </p:sp>
      <p:sp>
        <p:nvSpPr>
          <p:cNvPr id="5" name="Rectangle 4"/>
          <p:cNvSpPr/>
          <p:nvPr/>
        </p:nvSpPr>
        <p:spPr>
          <a:xfrm>
            <a:off x="2645263" y="6098981"/>
            <a:ext cx="1500539" cy="276999"/>
          </a:xfrm>
          <a:prstGeom prst="rect">
            <a:avLst/>
          </a:prstGeom>
        </p:spPr>
        <p:txBody>
          <a:bodyPr wrap="none">
            <a:spAutoFit/>
          </a:bodyPr>
          <a:lstStyle/>
          <a:p>
            <a:r>
              <a:rPr lang="en-US" sz="1200" dirty="0"/>
              <a:t>Block number =  11</a:t>
            </a:r>
          </a:p>
        </p:txBody>
      </p:sp>
      <p:cxnSp>
        <p:nvCxnSpPr>
          <p:cNvPr id="7" name="Straight Arrow Connector 6"/>
          <p:cNvCxnSpPr>
            <a:stCxn id="4" idx="2"/>
            <a:endCxn id="5" idx="0"/>
          </p:cNvCxnSpPr>
          <p:nvPr/>
        </p:nvCxnSpPr>
        <p:spPr bwMode="auto">
          <a:xfrm flipH="1">
            <a:off x="3395533" y="5645283"/>
            <a:ext cx="307787" cy="4536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F699E7C-D3F2-4B5F-9B76-348DCF3237AC}" type="slidenum">
              <a:rPr lang="en-AU" altLang="en-US" sz="1400" smtClean="0"/>
              <a:pPr eaLnBrk="1" hangingPunct="1">
                <a:spcBef>
                  <a:spcPct val="0"/>
                </a:spcBef>
                <a:buClrTx/>
                <a:buSzTx/>
                <a:buFontTx/>
                <a:buNone/>
                <a:defRPr/>
              </a:pPr>
              <a:t>46</a:t>
            </a:fld>
            <a:endParaRPr lang="en-AU" altLang="en-US" sz="1400"/>
          </a:p>
        </p:txBody>
      </p:sp>
      <p:sp>
        <p:nvSpPr>
          <p:cNvPr id="11267" name="Rectangle 4"/>
          <p:cNvSpPr>
            <a:spLocks noGrp="1" noChangeArrowheads="1"/>
          </p:cNvSpPr>
          <p:nvPr>
            <p:ph type="title"/>
          </p:nvPr>
        </p:nvSpPr>
        <p:spPr/>
        <p:txBody>
          <a:bodyPr/>
          <a:lstStyle/>
          <a:p>
            <a:pPr eaLnBrk="1" hangingPunct="1"/>
            <a:r>
              <a:rPr lang="en-US" altLang="en-US" dirty="0"/>
              <a:t>Set Associative Caches</a:t>
            </a:r>
            <a:endParaRPr lang="en-AU" altLang="en-US" dirty="0"/>
          </a:p>
        </p:txBody>
      </p:sp>
      <p:sp>
        <p:nvSpPr>
          <p:cNvPr id="11268" name="Rectangle 5"/>
          <p:cNvSpPr>
            <a:spLocks noGrp="1" noChangeArrowheads="1"/>
          </p:cNvSpPr>
          <p:nvPr>
            <p:ph type="body" idx="1"/>
          </p:nvPr>
        </p:nvSpPr>
        <p:spPr/>
        <p:txBody>
          <a:bodyPr/>
          <a:lstStyle/>
          <a:p>
            <a:pPr eaLnBrk="1" hangingPunct="1"/>
            <a:r>
              <a:rPr lang="en-US" altLang="en-US" sz="1800" dirty="0"/>
              <a:t>Fully associative</a:t>
            </a:r>
          </a:p>
          <a:p>
            <a:pPr lvl="1" eaLnBrk="1" hangingPunct="1"/>
            <a:r>
              <a:rPr lang="en-US" altLang="en-US" sz="1800" dirty="0"/>
              <a:t>Allows a given memory block to go in any cache entry. Requires all entries to be searched at once</a:t>
            </a:r>
          </a:p>
          <a:p>
            <a:pPr eaLnBrk="1" hangingPunct="1"/>
            <a:endParaRPr lang="en-US" altLang="en-US" sz="1800" dirty="0"/>
          </a:p>
          <a:p>
            <a:pPr eaLnBrk="1" hangingPunct="1"/>
            <a:r>
              <a:rPr lang="en-US" altLang="en-US" sz="1800" dirty="0"/>
              <a:t>Direct Mapped</a:t>
            </a:r>
          </a:p>
          <a:p>
            <a:pPr lvl="1" eaLnBrk="1" hangingPunct="1"/>
            <a:r>
              <a:rPr lang="en-US" altLang="en-US" sz="1800" dirty="0"/>
              <a:t>Allows a given memory block to go only a specific cache entry  (too restrictive). Requires only one entry to be searched</a:t>
            </a:r>
          </a:p>
          <a:p>
            <a:pPr eaLnBrk="1" hangingPunct="1"/>
            <a:endParaRPr lang="en-US" altLang="en-US" sz="1800" i="1" dirty="0"/>
          </a:p>
          <a:p>
            <a:pPr eaLnBrk="1" hangingPunct="1"/>
            <a:r>
              <a:rPr lang="en-US" altLang="en-US" sz="1800" i="1" dirty="0"/>
              <a:t>Set Associative </a:t>
            </a:r>
          </a:p>
          <a:p>
            <a:pPr lvl="1" eaLnBrk="1" hangingPunct="1"/>
            <a:r>
              <a:rPr lang="en-US" altLang="en-US" sz="1800" dirty="0"/>
              <a:t>Allows a given memory block to go to one-of-two or one-of-four or one-of-n possible cache blocks</a:t>
            </a:r>
          </a:p>
        </p:txBody>
      </p:sp>
    </p:spTree>
    <p:extLst>
      <p:ext uri="{BB962C8B-B14F-4D97-AF65-F5344CB8AC3E}">
        <p14:creationId xmlns:p14="http://schemas.microsoft.com/office/powerpoint/2010/main" val="81621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0F171395-29A4-4107-9502-4171A8B1A0C3}" type="slidenum">
              <a:rPr lang="en-AU" altLang="en-US" sz="1400" smtClean="0"/>
              <a:pPr eaLnBrk="1" hangingPunct="1">
                <a:spcBef>
                  <a:spcPct val="0"/>
                </a:spcBef>
                <a:buClrTx/>
                <a:buSzTx/>
                <a:buFontTx/>
                <a:buNone/>
                <a:defRPr/>
              </a:pPr>
              <a:t>47</a:t>
            </a:fld>
            <a:endParaRPr lang="en-AU" altLang="en-US" sz="1400"/>
          </a:p>
        </p:txBody>
      </p:sp>
      <p:sp>
        <p:nvSpPr>
          <p:cNvPr id="12292" name="Rectangle 2"/>
          <p:cNvSpPr>
            <a:spLocks noGrp="1" noChangeArrowheads="1"/>
          </p:cNvSpPr>
          <p:nvPr>
            <p:ph type="title"/>
          </p:nvPr>
        </p:nvSpPr>
        <p:spPr>
          <a:xfrm>
            <a:off x="684213" y="138609"/>
            <a:ext cx="8259762" cy="769441"/>
          </a:xfrm>
        </p:spPr>
        <p:txBody>
          <a:bodyPr/>
          <a:lstStyle/>
          <a:p>
            <a:pPr eaLnBrk="1" hangingPunct="1"/>
            <a:r>
              <a:rPr lang="en-US" altLang="en-US" dirty="0"/>
              <a:t>2-Way Set Associative</a:t>
            </a:r>
            <a:endParaRPr lang="en-AU" altLang="en-US" dirty="0"/>
          </a:p>
        </p:txBody>
      </p:sp>
      <p:sp>
        <p:nvSpPr>
          <p:cNvPr id="2" name="TextBox 1"/>
          <p:cNvSpPr txBox="1"/>
          <p:nvPr/>
        </p:nvSpPr>
        <p:spPr>
          <a:xfrm>
            <a:off x="901215" y="1159276"/>
            <a:ext cx="6076472" cy="523220"/>
          </a:xfrm>
          <a:prstGeom prst="rect">
            <a:avLst/>
          </a:prstGeom>
          <a:noFill/>
        </p:spPr>
        <p:txBody>
          <a:bodyPr wrap="none" rtlCol="0">
            <a:spAutoFit/>
          </a:bodyPr>
          <a:lstStyle/>
          <a:p>
            <a:r>
              <a:rPr lang="en-US" sz="1400" dirty="0"/>
              <a:t>Example: Total Memory 256 Bytes; 1 Block = 8 Words, 1 Word = 4 Bytes,  </a:t>
            </a:r>
          </a:p>
          <a:p>
            <a:r>
              <a:rPr lang="en-US" sz="1400" dirty="0"/>
              <a:t>Total number of Cache blocks = 4</a:t>
            </a:r>
          </a:p>
        </p:txBody>
      </p:sp>
      <p:sp>
        <p:nvSpPr>
          <p:cNvPr id="6" name="Rectangle 5"/>
          <p:cNvSpPr/>
          <p:nvPr/>
        </p:nvSpPr>
        <p:spPr bwMode="auto">
          <a:xfrm>
            <a:off x="1102664" y="198807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1542207" y="2088321"/>
            <a:ext cx="831591" cy="253519"/>
          </a:xfrm>
          <a:prstGeom prst="rect">
            <a:avLst/>
          </a:prstGeom>
          <a:noFill/>
        </p:spPr>
        <p:txBody>
          <a:bodyPr wrap="square" rtlCol="0">
            <a:spAutoFit/>
          </a:bodyPr>
          <a:lstStyle/>
          <a:p>
            <a:r>
              <a:rPr lang="en-US" sz="1000" dirty="0"/>
              <a:t>block #0</a:t>
            </a:r>
          </a:p>
        </p:txBody>
      </p:sp>
      <p:sp>
        <p:nvSpPr>
          <p:cNvPr id="8" name="Rectangle 7"/>
          <p:cNvSpPr/>
          <p:nvPr/>
        </p:nvSpPr>
        <p:spPr bwMode="auto">
          <a:xfrm>
            <a:off x="4983811" y="326240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9" name="Rectangle 8"/>
          <p:cNvSpPr/>
          <p:nvPr/>
        </p:nvSpPr>
        <p:spPr bwMode="auto">
          <a:xfrm>
            <a:off x="5451503" y="326057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10" name="TextBox 9"/>
          <p:cNvSpPr txBox="1"/>
          <p:nvPr/>
        </p:nvSpPr>
        <p:spPr>
          <a:xfrm>
            <a:off x="5917346" y="2966676"/>
            <a:ext cx="508473" cy="276999"/>
          </a:xfrm>
          <a:prstGeom prst="rect">
            <a:avLst/>
          </a:prstGeom>
          <a:noFill/>
        </p:spPr>
        <p:txBody>
          <a:bodyPr wrap="none" rtlCol="0">
            <a:spAutoFit/>
          </a:bodyPr>
          <a:lstStyle/>
          <a:p>
            <a:r>
              <a:rPr lang="en-US" sz="1200" dirty="0"/>
              <a:t>Data</a:t>
            </a:r>
          </a:p>
        </p:txBody>
      </p:sp>
      <p:sp>
        <p:nvSpPr>
          <p:cNvPr id="11" name="TextBox 10"/>
          <p:cNvSpPr txBox="1"/>
          <p:nvPr/>
        </p:nvSpPr>
        <p:spPr>
          <a:xfrm>
            <a:off x="4918431" y="2964543"/>
            <a:ext cx="432106" cy="276999"/>
          </a:xfrm>
          <a:prstGeom prst="rect">
            <a:avLst/>
          </a:prstGeom>
          <a:noFill/>
        </p:spPr>
        <p:txBody>
          <a:bodyPr wrap="none" rtlCol="0">
            <a:spAutoFit/>
          </a:bodyPr>
          <a:lstStyle/>
          <a:p>
            <a:r>
              <a:rPr lang="en-US" sz="1200" dirty="0"/>
              <a:t>Tag</a:t>
            </a:r>
          </a:p>
        </p:txBody>
      </p:sp>
      <p:sp>
        <p:nvSpPr>
          <p:cNvPr id="12" name="Rectangle 11"/>
          <p:cNvSpPr/>
          <p:nvPr/>
        </p:nvSpPr>
        <p:spPr bwMode="auto">
          <a:xfrm>
            <a:off x="4983811" y="350285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5451503" y="350102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7056636" y="3504684"/>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7524328" y="3502855"/>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7056761" y="3262956"/>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Rectangle 16"/>
          <p:cNvSpPr/>
          <p:nvPr/>
        </p:nvSpPr>
        <p:spPr bwMode="auto">
          <a:xfrm>
            <a:off x="7524453" y="3262403"/>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8" name="Straight Connector 17"/>
          <p:cNvCxnSpPr>
            <a:stCxn id="6" idx="1"/>
            <a:endCxn id="6" idx="3"/>
          </p:cNvCxnSpPr>
          <p:nvPr/>
        </p:nvCxnSpPr>
        <p:spPr bwMode="auto">
          <a:xfrm>
            <a:off x="1102664" y="390231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1115616" y="294128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1101638" y="249291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1101638" y="345370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1102664" y="534247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1115616" y="438144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1101638" y="489386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Box 24"/>
          <p:cNvSpPr txBox="1"/>
          <p:nvPr/>
        </p:nvSpPr>
        <p:spPr>
          <a:xfrm>
            <a:off x="1533686" y="2599435"/>
            <a:ext cx="831591" cy="253519"/>
          </a:xfrm>
          <a:prstGeom prst="rect">
            <a:avLst/>
          </a:prstGeom>
          <a:noFill/>
        </p:spPr>
        <p:txBody>
          <a:bodyPr wrap="square" rtlCol="0">
            <a:spAutoFit/>
          </a:bodyPr>
          <a:lstStyle/>
          <a:p>
            <a:r>
              <a:rPr lang="en-US" sz="1000" dirty="0"/>
              <a:t>block #1</a:t>
            </a:r>
          </a:p>
        </p:txBody>
      </p:sp>
      <p:sp>
        <p:nvSpPr>
          <p:cNvPr id="26" name="TextBox 25"/>
          <p:cNvSpPr txBox="1"/>
          <p:nvPr/>
        </p:nvSpPr>
        <p:spPr>
          <a:xfrm>
            <a:off x="1533686" y="3110549"/>
            <a:ext cx="831591" cy="253519"/>
          </a:xfrm>
          <a:prstGeom prst="rect">
            <a:avLst/>
          </a:prstGeom>
          <a:noFill/>
        </p:spPr>
        <p:txBody>
          <a:bodyPr wrap="square" rtlCol="0">
            <a:spAutoFit/>
          </a:bodyPr>
          <a:lstStyle/>
          <a:p>
            <a:r>
              <a:rPr lang="en-US" sz="1000" dirty="0"/>
              <a:t>block #2</a:t>
            </a:r>
          </a:p>
        </p:txBody>
      </p:sp>
      <p:sp>
        <p:nvSpPr>
          <p:cNvPr id="27" name="TextBox 26"/>
          <p:cNvSpPr txBox="1"/>
          <p:nvPr/>
        </p:nvSpPr>
        <p:spPr>
          <a:xfrm>
            <a:off x="1542207" y="3621663"/>
            <a:ext cx="831591" cy="253519"/>
          </a:xfrm>
          <a:prstGeom prst="rect">
            <a:avLst/>
          </a:prstGeom>
          <a:noFill/>
        </p:spPr>
        <p:txBody>
          <a:bodyPr wrap="square" rtlCol="0">
            <a:spAutoFit/>
          </a:bodyPr>
          <a:lstStyle/>
          <a:p>
            <a:r>
              <a:rPr lang="en-US" sz="1000" dirty="0"/>
              <a:t>block #3</a:t>
            </a:r>
          </a:p>
        </p:txBody>
      </p:sp>
      <p:sp>
        <p:nvSpPr>
          <p:cNvPr id="28" name="TextBox 27"/>
          <p:cNvSpPr txBox="1"/>
          <p:nvPr/>
        </p:nvSpPr>
        <p:spPr>
          <a:xfrm>
            <a:off x="1533686" y="4077090"/>
            <a:ext cx="831591" cy="253519"/>
          </a:xfrm>
          <a:prstGeom prst="rect">
            <a:avLst/>
          </a:prstGeom>
          <a:noFill/>
        </p:spPr>
        <p:txBody>
          <a:bodyPr wrap="square" rtlCol="0">
            <a:spAutoFit/>
          </a:bodyPr>
          <a:lstStyle/>
          <a:p>
            <a:r>
              <a:rPr lang="en-US" sz="1000" dirty="0"/>
              <a:t>block #4</a:t>
            </a:r>
          </a:p>
        </p:txBody>
      </p:sp>
      <p:sp>
        <p:nvSpPr>
          <p:cNvPr id="29" name="TextBox 28"/>
          <p:cNvSpPr txBox="1"/>
          <p:nvPr/>
        </p:nvSpPr>
        <p:spPr>
          <a:xfrm>
            <a:off x="1533686" y="4532517"/>
            <a:ext cx="831591" cy="253519"/>
          </a:xfrm>
          <a:prstGeom prst="rect">
            <a:avLst/>
          </a:prstGeom>
          <a:noFill/>
        </p:spPr>
        <p:txBody>
          <a:bodyPr wrap="square" rtlCol="0">
            <a:spAutoFit/>
          </a:bodyPr>
          <a:lstStyle/>
          <a:p>
            <a:r>
              <a:rPr lang="en-US" sz="1000" dirty="0"/>
              <a:t>block #5</a:t>
            </a:r>
          </a:p>
        </p:txBody>
      </p:sp>
      <p:sp>
        <p:nvSpPr>
          <p:cNvPr id="30" name="TextBox 29"/>
          <p:cNvSpPr txBox="1"/>
          <p:nvPr/>
        </p:nvSpPr>
        <p:spPr>
          <a:xfrm>
            <a:off x="1533686" y="4987944"/>
            <a:ext cx="831591" cy="253519"/>
          </a:xfrm>
          <a:prstGeom prst="rect">
            <a:avLst/>
          </a:prstGeom>
          <a:noFill/>
        </p:spPr>
        <p:txBody>
          <a:bodyPr wrap="square" rtlCol="0">
            <a:spAutoFit/>
          </a:bodyPr>
          <a:lstStyle/>
          <a:p>
            <a:r>
              <a:rPr lang="en-US" sz="1000" dirty="0"/>
              <a:t>block #6</a:t>
            </a:r>
          </a:p>
        </p:txBody>
      </p:sp>
      <p:sp>
        <p:nvSpPr>
          <p:cNvPr id="31" name="TextBox 30"/>
          <p:cNvSpPr txBox="1"/>
          <p:nvPr/>
        </p:nvSpPr>
        <p:spPr>
          <a:xfrm>
            <a:off x="1533686" y="5443371"/>
            <a:ext cx="831591" cy="253519"/>
          </a:xfrm>
          <a:prstGeom prst="rect">
            <a:avLst/>
          </a:prstGeom>
          <a:noFill/>
        </p:spPr>
        <p:txBody>
          <a:bodyPr wrap="square" rtlCol="0">
            <a:spAutoFit/>
          </a:bodyPr>
          <a:lstStyle/>
          <a:p>
            <a:r>
              <a:rPr lang="en-US" sz="1000" dirty="0"/>
              <a:t>block #7</a:t>
            </a:r>
          </a:p>
        </p:txBody>
      </p:sp>
      <p:cxnSp>
        <p:nvCxnSpPr>
          <p:cNvPr id="32" name="Straight Arrow Connector 31"/>
          <p:cNvCxnSpPr/>
          <p:nvPr/>
        </p:nvCxnSpPr>
        <p:spPr bwMode="auto">
          <a:xfrm>
            <a:off x="2758848" y="2209089"/>
            <a:ext cx="1700545" cy="11264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TextBox 32"/>
          <p:cNvSpPr txBox="1"/>
          <p:nvPr/>
        </p:nvSpPr>
        <p:spPr>
          <a:xfrm>
            <a:off x="6992628" y="2935977"/>
            <a:ext cx="432106" cy="276999"/>
          </a:xfrm>
          <a:prstGeom prst="rect">
            <a:avLst/>
          </a:prstGeom>
          <a:noFill/>
        </p:spPr>
        <p:txBody>
          <a:bodyPr wrap="none" rtlCol="0">
            <a:spAutoFit/>
          </a:bodyPr>
          <a:lstStyle/>
          <a:p>
            <a:r>
              <a:rPr lang="en-US" sz="1200" dirty="0"/>
              <a:t>Tag</a:t>
            </a:r>
          </a:p>
        </p:txBody>
      </p:sp>
      <p:sp>
        <p:nvSpPr>
          <p:cNvPr id="34" name="TextBox 33"/>
          <p:cNvSpPr txBox="1"/>
          <p:nvPr/>
        </p:nvSpPr>
        <p:spPr>
          <a:xfrm>
            <a:off x="7903006" y="2980576"/>
            <a:ext cx="508473" cy="276999"/>
          </a:xfrm>
          <a:prstGeom prst="rect">
            <a:avLst/>
          </a:prstGeom>
          <a:noFill/>
        </p:spPr>
        <p:txBody>
          <a:bodyPr wrap="none" rtlCol="0">
            <a:spAutoFit/>
          </a:bodyPr>
          <a:lstStyle/>
          <a:p>
            <a:r>
              <a:rPr lang="en-US" sz="1200" dirty="0"/>
              <a:t>Data</a:t>
            </a:r>
          </a:p>
        </p:txBody>
      </p:sp>
      <p:sp>
        <p:nvSpPr>
          <p:cNvPr id="3" name="TextBox 2"/>
          <p:cNvSpPr txBox="1"/>
          <p:nvPr/>
        </p:nvSpPr>
        <p:spPr>
          <a:xfrm>
            <a:off x="5652120" y="3923201"/>
            <a:ext cx="614977" cy="276999"/>
          </a:xfrm>
          <a:prstGeom prst="rect">
            <a:avLst/>
          </a:prstGeom>
          <a:noFill/>
        </p:spPr>
        <p:txBody>
          <a:bodyPr wrap="none" rtlCol="0">
            <a:spAutoFit/>
          </a:bodyPr>
          <a:lstStyle/>
          <a:p>
            <a:r>
              <a:rPr lang="en-US" sz="1200" dirty="0"/>
              <a:t>Way 0</a:t>
            </a:r>
          </a:p>
        </p:txBody>
      </p:sp>
      <p:sp>
        <p:nvSpPr>
          <p:cNvPr id="36" name="TextBox 35"/>
          <p:cNvSpPr txBox="1"/>
          <p:nvPr/>
        </p:nvSpPr>
        <p:spPr>
          <a:xfrm>
            <a:off x="7870397" y="3918754"/>
            <a:ext cx="614977" cy="276999"/>
          </a:xfrm>
          <a:prstGeom prst="rect">
            <a:avLst/>
          </a:prstGeom>
          <a:noFill/>
        </p:spPr>
        <p:txBody>
          <a:bodyPr wrap="none" rtlCol="0">
            <a:spAutoFit/>
          </a:bodyPr>
          <a:lstStyle/>
          <a:p>
            <a:r>
              <a:rPr lang="en-US" sz="1200" dirty="0"/>
              <a:t>Way 1</a:t>
            </a:r>
          </a:p>
        </p:txBody>
      </p:sp>
      <p:sp>
        <p:nvSpPr>
          <p:cNvPr id="37" name="TextBox 36"/>
          <p:cNvSpPr txBox="1"/>
          <p:nvPr/>
        </p:nvSpPr>
        <p:spPr>
          <a:xfrm>
            <a:off x="4391131" y="3223832"/>
            <a:ext cx="543739" cy="276999"/>
          </a:xfrm>
          <a:prstGeom prst="rect">
            <a:avLst/>
          </a:prstGeom>
          <a:noFill/>
        </p:spPr>
        <p:txBody>
          <a:bodyPr wrap="none" rtlCol="0">
            <a:spAutoFit/>
          </a:bodyPr>
          <a:lstStyle/>
          <a:p>
            <a:r>
              <a:rPr lang="en-US" sz="1200" dirty="0"/>
              <a:t>Set 0</a:t>
            </a:r>
          </a:p>
        </p:txBody>
      </p:sp>
      <p:sp>
        <p:nvSpPr>
          <p:cNvPr id="38" name="TextBox 37"/>
          <p:cNvSpPr txBox="1"/>
          <p:nvPr/>
        </p:nvSpPr>
        <p:spPr>
          <a:xfrm>
            <a:off x="4415601" y="3501579"/>
            <a:ext cx="543739" cy="276999"/>
          </a:xfrm>
          <a:prstGeom prst="rect">
            <a:avLst/>
          </a:prstGeom>
          <a:noFill/>
        </p:spPr>
        <p:txBody>
          <a:bodyPr wrap="none" rtlCol="0">
            <a:spAutoFit/>
          </a:bodyPr>
          <a:lstStyle/>
          <a:p>
            <a:r>
              <a:rPr lang="en-US" sz="1200" dirty="0"/>
              <a:t>Set 1</a:t>
            </a:r>
          </a:p>
        </p:txBody>
      </p:sp>
      <p:cxnSp>
        <p:nvCxnSpPr>
          <p:cNvPr id="40" name="Straight Arrow Connector 39"/>
          <p:cNvCxnSpPr>
            <a:endCxn id="38" idx="1"/>
          </p:cNvCxnSpPr>
          <p:nvPr/>
        </p:nvCxnSpPr>
        <p:spPr bwMode="auto">
          <a:xfrm>
            <a:off x="2742573" y="2709305"/>
            <a:ext cx="1673028" cy="9307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Straight Arrow Connector 47"/>
          <p:cNvCxnSpPr>
            <a:endCxn id="37" idx="1"/>
          </p:cNvCxnSpPr>
          <p:nvPr/>
        </p:nvCxnSpPr>
        <p:spPr bwMode="auto">
          <a:xfrm flipV="1">
            <a:off x="2750327" y="3362332"/>
            <a:ext cx="1640804" cy="17690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Straight Arrow Connector 50"/>
          <p:cNvCxnSpPr/>
          <p:nvPr/>
        </p:nvCxnSpPr>
        <p:spPr bwMode="auto">
          <a:xfrm flipV="1">
            <a:off x="2761064" y="3644926"/>
            <a:ext cx="1627852" cy="19881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9" name="Oval 48"/>
          <p:cNvSpPr/>
          <p:nvPr/>
        </p:nvSpPr>
        <p:spPr bwMode="auto">
          <a:xfrm>
            <a:off x="2987824" y="3237308"/>
            <a:ext cx="4571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4" name="Oval 53"/>
          <p:cNvSpPr/>
          <p:nvPr/>
        </p:nvSpPr>
        <p:spPr bwMode="auto">
          <a:xfrm>
            <a:off x="2987824" y="3527297"/>
            <a:ext cx="4571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5" name="Oval 54"/>
          <p:cNvSpPr/>
          <p:nvPr/>
        </p:nvSpPr>
        <p:spPr bwMode="auto">
          <a:xfrm>
            <a:off x="2987824" y="3887337"/>
            <a:ext cx="4571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0" name="TextBox 49"/>
          <p:cNvSpPr txBox="1"/>
          <p:nvPr/>
        </p:nvSpPr>
        <p:spPr>
          <a:xfrm>
            <a:off x="4934870" y="4373029"/>
            <a:ext cx="3643946" cy="1200329"/>
          </a:xfrm>
          <a:prstGeom prst="rect">
            <a:avLst/>
          </a:prstGeom>
          <a:noFill/>
        </p:spPr>
        <p:txBody>
          <a:bodyPr wrap="none" rtlCol="0">
            <a:spAutoFit/>
          </a:bodyPr>
          <a:lstStyle/>
          <a:p>
            <a:r>
              <a:rPr lang="en-US" sz="1200" dirty="0"/>
              <a:t>Number of sets = # of Cache Blocks / # of ways</a:t>
            </a:r>
          </a:p>
          <a:p>
            <a:r>
              <a:rPr lang="en-US" sz="1200" dirty="0"/>
              <a:t>                          = 4/2 = 2</a:t>
            </a:r>
          </a:p>
          <a:p>
            <a:endParaRPr lang="en-US" sz="1200" dirty="0"/>
          </a:p>
          <a:p>
            <a:r>
              <a:rPr lang="en-US" sz="1200" dirty="0"/>
              <a:t>A memory block is direct mapped to a set and</a:t>
            </a:r>
          </a:p>
          <a:p>
            <a:r>
              <a:rPr lang="en-US" sz="1200" dirty="0"/>
              <a:t>within a set it has an option to go to one of the two </a:t>
            </a:r>
          </a:p>
          <a:p>
            <a:r>
              <a:rPr lang="en-US" sz="1200" dirty="0"/>
              <a:t>cache blocks (2–way)  </a:t>
            </a:r>
          </a:p>
        </p:txBody>
      </p:sp>
    </p:spTree>
    <p:extLst>
      <p:ext uri="{BB962C8B-B14F-4D97-AF65-F5344CB8AC3E}">
        <p14:creationId xmlns:p14="http://schemas.microsoft.com/office/powerpoint/2010/main" val="2001186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0F171395-29A4-4107-9502-4171A8B1A0C3}" type="slidenum">
              <a:rPr lang="en-AU" altLang="en-US" sz="1400" smtClean="0"/>
              <a:pPr eaLnBrk="1" hangingPunct="1">
                <a:spcBef>
                  <a:spcPct val="0"/>
                </a:spcBef>
                <a:buClrTx/>
                <a:buSzTx/>
                <a:buFontTx/>
                <a:buNone/>
                <a:defRPr/>
              </a:pPr>
              <a:t>48</a:t>
            </a:fld>
            <a:endParaRPr lang="en-AU" altLang="en-US" sz="1400"/>
          </a:p>
        </p:txBody>
      </p:sp>
      <p:sp>
        <p:nvSpPr>
          <p:cNvPr id="12292" name="Rectangle 2"/>
          <p:cNvSpPr>
            <a:spLocks noGrp="1" noChangeArrowheads="1"/>
          </p:cNvSpPr>
          <p:nvPr>
            <p:ph type="title"/>
          </p:nvPr>
        </p:nvSpPr>
        <p:spPr>
          <a:xfrm>
            <a:off x="684213" y="138609"/>
            <a:ext cx="8259762" cy="769441"/>
          </a:xfrm>
        </p:spPr>
        <p:txBody>
          <a:bodyPr/>
          <a:lstStyle/>
          <a:p>
            <a:pPr eaLnBrk="1" hangingPunct="1"/>
            <a:r>
              <a:rPr lang="en-US" altLang="en-US" dirty="0"/>
              <a:t>2-Way Set Associative</a:t>
            </a:r>
            <a:endParaRPr lang="en-AU" altLang="en-US" dirty="0"/>
          </a:p>
        </p:txBody>
      </p:sp>
      <p:sp>
        <p:nvSpPr>
          <p:cNvPr id="2" name="TextBox 1"/>
          <p:cNvSpPr txBox="1"/>
          <p:nvPr/>
        </p:nvSpPr>
        <p:spPr>
          <a:xfrm>
            <a:off x="901215" y="1159276"/>
            <a:ext cx="6076472" cy="523220"/>
          </a:xfrm>
          <a:prstGeom prst="rect">
            <a:avLst/>
          </a:prstGeom>
          <a:noFill/>
        </p:spPr>
        <p:txBody>
          <a:bodyPr wrap="none" rtlCol="0">
            <a:spAutoFit/>
          </a:bodyPr>
          <a:lstStyle/>
          <a:p>
            <a:r>
              <a:rPr lang="en-US" sz="1400" dirty="0"/>
              <a:t>Example: Total Memory 256 Bytes; 1 Block = 8 Words, 1 Word = 4 Bytes,  </a:t>
            </a:r>
          </a:p>
          <a:p>
            <a:r>
              <a:rPr lang="en-US" sz="1400" dirty="0"/>
              <a:t>Total number of Cache blocks = 4</a:t>
            </a:r>
          </a:p>
        </p:txBody>
      </p:sp>
      <p:sp>
        <p:nvSpPr>
          <p:cNvPr id="6" name="Rectangle 5"/>
          <p:cNvSpPr/>
          <p:nvPr/>
        </p:nvSpPr>
        <p:spPr bwMode="auto">
          <a:xfrm>
            <a:off x="1102664" y="1988073"/>
            <a:ext cx="1656184" cy="38284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1542207" y="2088321"/>
            <a:ext cx="831591" cy="253519"/>
          </a:xfrm>
          <a:prstGeom prst="rect">
            <a:avLst/>
          </a:prstGeom>
          <a:noFill/>
        </p:spPr>
        <p:txBody>
          <a:bodyPr wrap="square" rtlCol="0">
            <a:spAutoFit/>
          </a:bodyPr>
          <a:lstStyle/>
          <a:p>
            <a:r>
              <a:rPr lang="en-US" sz="1000" dirty="0"/>
              <a:t>block #0</a:t>
            </a:r>
          </a:p>
        </p:txBody>
      </p:sp>
      <p:sp>
        <p:nvSpPr>
          <p:cNvPr id="8" name="Rectangle 7"/>
          <p:cNvSpPr/>
          <p:nvPr/>
        </p:nvSpPr>
        <p:spPr bwMode="auto">
          <a:xfrm>
            <a:off x="4983811" y="3262403"/>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FF0000"/>
                </a:solidFill>
                <a:effectLst/>
                <a:latin typeface="Arial" charset="0"/>
              </a:rPr>
              <a:t>  </a:t>
            </a:r>
            <a:r>
              <a:rPr kumimoji="0" lang="en-US" sz="1000" b="0" i="0" u="none" strike="noStrike" cap="none" normalizeH="0" baseline="0" dirty="0">
                <a:ln>
                  <a:noFill/>
                </a:ln>
                <a:effectLst/>
                <a:latin typeface="Arial" charset="0"/>
              </a:rPr>
              <a:t>00</a:t>
            </a:r>
          </a:p>
        </p:txBody>
      </p:sp>
      <p:sp>
        <p:nvSpPr>
          <p:cNvPr id="9" name="Rectangle 8"/>
          <p:cNvSpPr/>
          <p:nvPr/>
        </p:nvSpPr>
        <p:spPr bwMode="auto">
          <a:xfrm>
            <a:off x="5451503" y="3260574"/>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 #0 M[0:31]</a:t>
            </a:r>
          </a:p>
        </p:txBody>
      </p:sp>
      <p:sp>
        <p:nvSpPr>
          <p:cNvPr id="10" name="TextBox 9"/>
          <p:cNvSpPr txBox="1"/>
          <p:nvPr/>
        </p:nvSpPr>
        <p:spPr>
          <a:xfrm>
            <a:off x="5917346" y="2966676"/>
            <a:ext cx="508473" cy="276999"/>
          </a:xfrm>
          <a:prstGeom prst="rect">
            <a:avLst/>
          </a:prstGeom>
          <a:noFill/>
        </p:spPr>
        <p:txBody>
          <a:bodyPr wrap="none" rtlCol="0">
            <a:spAutoFit/>
          </a:bodyPr>
          <a:lstStyle/>
          <a:p>
            <a:r>
              <a:rPr lang="en-US" sz="1200" dirty="0"/>
              <a:t>Data</a:t>
            </a:r>
          </a:p>
        </p:txBody>
      </p:sp>
      <p:sp>
        <p:nvSpPr>
          <p:cNvPr id="11" name="TextBox 10"/>
          <p:cNvSpPr txBox="1"/>
          <p:nvPr/>
        </p:nvSpPr>
        <p:spPr>
          <a:xfrm>
            <a:off x="4918431" y="2964543"/>
            <a:ext cx="432106" cy="276999"/>
          </a:xfrm>
          <a:prstGeom prst="rect">
            <a:avLst/>
          </a:prstGeom>
          <a:noFill/>
        </p:spPr>
        <p:txBody>
          <a:bodyPr wrap="none" rtlCol="0">
            <a:spAutoFit/>
          </a:bodyPr>
          <a:lstStyle/>
          <a:p>
            <a:r>
              <a:rPr lang="en-US" sz="1200" dirty="0"/>
              <a:t>Tag</a:t>
            </a:r>
          </a:p>
        </p:txBody>
      </p:sp>
      <p:sp>
        <p:nvSpPr>
          <p:cNvPr id="12" name="Rectangle 11"/>
          <p:cNvSpPr/>
          <p:nvPr/>
        </p:nvSpPr>
        <p:spPr bwMode="auto">
          <a:xfrm>
            <a:off x="4983811" y="3502855"/>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5451503" y="350102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7056636" y="3504684"/>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7524328" y="3502855"/>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7056761" y="3262956"/>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Rectangle 16"/>
          <p:cNvSpPr/>
          <p:nvPr/>
        </p:nvSpPr>
        <p:spPr bwMode="auto">
          <a:xfrm>
            <a:off x="7524453" y="3262403"/>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8" name="Straight Connector 17"/>
          <p:cNvCxnSpPr>
            <a:stCxn id="6" idx="1"/>
            <a:endCxn id="6" idx="3"/>
          </p:cNvCxnSpPr>
          <p:nvPr/>
        </p:nvCxnSpPr>
        <p:spPr bwMode="auto">
          <a:xfrm>
            <a:off x="1102664" y="390231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1115616" y="294128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1101638" y="2492914"/>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1101638" y="345370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1102664" y="5342478"/>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1115616" y="4381442"/>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1101638" y="4893865"/>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Box 24"/>
          <p:cNvSpPr txBox="1"/>
          <p:nvPr/>
        </p:nvSpPr>
        <p:spPr>
          <a:xfrm>
            <a:off x="1533686" y="2599435"/>
            <a:ext cx="831591" cy="253519"/>
          </a:xfrm>
          <a:prstGeom prst="rect">
            <a:avLst/>
          </a:prstGeom>
          <a:noFill/>
        </p:spPr>
        <p:txBody>
          <a:bodyPr wrap="square" rtlCol="0">
            <a:spAutoFit/>
          </a:bodyPr>
          <a:lstStyle/>
          <a:p>
            <a:r>
              <a:rPr lang="en-US" sz="1000" dirty="0"/>
              <a:t>block #1</a:t>
            </a:r>
          </a:p>
        </p:txBody>
      </p:sp>
      <p:sp>
        <p:nvSpPr>
          <p:cNvPr id="26" name="TextBox 25"/>
          <p:cNvSpPr txBox="1"/>
          <p:nvPr/>
        </p:nvSpPr>
        <p:spPr>
          <a:xfrm>
            <a:off x="1533686" y="3110549"/>
            <a:ext cx="831591" cy="253519"/>
          </a:xfrm>
          <a:prstGeom prst="rect">
            <a:avLst/>
          </a:prstGeom>
          <a:noFill/>
        </p:spPr>
        <p:txBody>
          <a:bodyPr wrap="square" rtlCol="0">
            <a:spAutoFit/>
          </a:bodyPr>
          <a:lstStyle/>
          <a:p>
            <a:r>
              <a:rPr lang="en-US" sz="1000" dirty="0"/>
              <a:t>block #2</a:t>
            </a:r>
          </a:p>
        </p:txBody>
      </p:sp>
      <p:sp>
        <p:nvSpPr>
          <p:cNvPr id="27" name="TextBox 26"/>
          <p:cNvSpPr txBox="1"/>
          <p:nvPr/>
        </p:nvSpPr>
        <p:spPr>
          <a:xfrm>
            <a:off x="1542207" y="3621663"/>
            <a:ext cx="831591" cy="253519"/>
          </a:xfrm>
          <a:prstGeom prst="rect">
            <a:avLst/>
          </a:prstGeom>
          <a:noFill/>
        </p:spPr>
        <p:txBody>
          <a:bodyPr wrap="square" rtlCol="0">
            <a:spAutoFit/>
          </a:bodyPr>
          <a:lstStyle/>
          <a:p>
            <a:r>
              <a:rPr lang="en-US" sz="1000" dirty="0"/>
              <a:t>block #3</a:t>
            </a:r>
          </a:p>
        </p:txBody>
      </p:sp>
      <p:sp>
        <p:nvSpPr>
          <p:cNvPr id="28" name="TextBox 27"/>
          <p:cNvSpPr txBox="1"/>
          <p:nvPr/>
        </p:nvSpPr>
        <p:spPr>
          <a:xfrm>
            <a:off x="1533686" y="4077090"/>
            <a:ext cx="831591" cy="253519"/>
          </a:xfrm>
          <a:prstGeom prst="rect">
            <a:avLst/>
          </a:prstGeom>
          <a:noFill/>
        </p:spPr>
        <p:txBody>
          <a:bodyPr wrap="square" rtlCol="0">
            <a:spAutoFit/>
          </a:bodyPr>
          <a:lstStyle/>
          <a:p>
            <a:r>
              <a:rPr lang="en-US" sz="1000" dirty="0"/>
              <a:t>block #4</a:t>
            </a:r>
          </a:p>
        </p:txBody>
      </p:sp>
      <p:sp>
        <p:nvSpPr>
          <p:cNvPr id="29" name="TextBox 28"/>
          <p:cNvSpPr txBox="1"/>
          <p:nvPr/>
        </p:nvSpPr>
        <p:spPr>
          <a:xfrm>
            <a:off x="1533686" y="4532517"/>
            <a:ext cx="831591" cy="253519"/>
          </a:xfrm>
          <a:prstGeom prst="rect">
            <a:avLst/>
          </a:prstGeom>
          <a:noFill/>
        </p:spPr>
        <p:txBody>
          <a:bodyPr wrap="square" rtlCol="0">
            <a:spAutoFit/>
          </a:bodyPr>
          <a:lstStyle/>
          <a:p>
            <a:r>
              <a:rPr lang="en-US" sz="1000" dirty="0"/>
              <a:t>block #5</a:t>
            </a:r>
          </a:p>
        </p:txBody>
      </p:sp>
      <p:sp>
        <p:nvSpPr>
          <p:cNvPr id="30" name="TextBox 29"/>
          <p:cNvSpPr txBox="1"/>
          <p:nvPr/>
        </p:nvSpPr>
        <p:spPr>
          <a:xfrm>
            <a:off x="1533686" y="4987944"/>
            <a:ext cx="831591" cy="253519"/>
          </a:xfrm>
          <a:prstGeom prst="rect">
            <a:avLst/>
          </a:prstGeom>
          <a:noFill/>
        </p:spPr>
        <p:txBody>
          <a:bodyPr wrap="square" rtlCol="0">
            <a:spAutoFit/>
          </a:bodyPr>
          <a:lstStyle/>
          <a:p>
            <a:r>
              <a:rPr lang="en-US" sz="1000" dirty="0"/>
              <a:t>block #6</a:t>
            </a:r>
          </a:p>
        </p:txBody>
      </p:sp>
      <p:sp>
        <p:nvSpPr>
          <p:cNvPr id="31" name="TextBox 30"/>
          <p:cNvSpPr txBox="1"/>
          <p:nvPr/>
        </p:nvSpPr>
        <p:spPr>
          <a:xfrm>
            <a:off x="1533686" y="5443371"/>
            <a:ext cx="831591" cy="253519"/>
          </a:xfrm>
          <a:prstGeom prst="rect">
            <a:avLst/>
          </a:prstGeom>
          <a:noFill/>
        </p:spPr>
        <p:txBody>
          <a:bodyPr wrap="square" rtlCol="0">
            <a:spAutoFit/>
          </a:bodyPr>
          <a:lstStyle/>
          <a:p>
            <a:r>
              <a:rPr lang="en-US" sz="1000" dirty="0"/>
              <a:t>block #7</a:t>
            </a:r>
          </a:p>
        </p:txBody>
      </p:sp>
      <p:cxnSp>
        <p:nvCxnSpPr>
          <p:cNvPr id="32" name="Straight Arrow Connector 31"/>
          <p:cNvCxnSpPr/>
          <p:nvPr/>
        </p:nvCxnSpPr>
        <p:spPr bwMode="auto">
          <a:xfrm>
            <a:off x="2758848" y="2209089"/>
            <a:ext cx="1700545" cy="11264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TextBox 32"/>
          <p:cNvSpPr txBox="1"/>
          <p:nvPr/>
        </p:nvSpPr>
        <p:spPr>
          <a:xfrm>
            <a:off x="6992628" y="2935977"/>
            <a:ext cx="432106" cy="276999"/>
          </a:xfrm>
          <a:prstGeom prst="rect">
            <a:avLst/>
          </a:prstGeom>
          <a:noFill/>
        </p:spPr>
        <p:txBody>
          <a:bodyPr wrap="none" rtlCol="0">
            <a:spAutoFit/>
          </a:bodyPr>
          <a:lstStyle/>
          <a:p>
            <a:r>
              <a:rPr lang="en-US" sz="1200" dirty="0"/>
              <a:t>Tag</a:t>
            </a:r>
          </a:p>
        </p:txBody>
      </p:sp>
      <p:sp>
        <p:nvSpPr>
          <p:cNvPr id="34" name="TextBox 33"/>
          <p:cNvSpPr txBox="1"/>
          <p:nvPr/>
        </p:nvSpPr>
        <p:spPr>
          <a:xfrm>
            <a:off x="7903006" y="2980576"/>
            <a:ext cx="508473" cy="276999"/>
          </a:xfrm>
          <a:prstGeom prst="rect">
            <a:avLst/>
          </a:prstGeom>
          <a:noFill/>
        </p:spPr>
        <p:txBody>
          <a:bodyPr wrap="none" rtlCol="0">
            <a:spAutoFit/>
          </a:bodyPr>
          <a:lstStyle/>
          <a:p>
            <a:r>
              <a:rPr lang="en-US" sz="1200" dirty="0"/>
              <a:t>Data</a:t>
            </a:r>
          </a:p>
        </p:txBody>
      </p:sp>
      <p:sp>
        <p:nvSpPr>
          <p:cNvPr id="3" name="TextBox 2"/>
          <p:cNvSpPr txBox="1"/>
          <p:nvPr/>
        </p:nvSpPr>
        <p:spPr>
          <a:xfrm>
            <a:off x="5652120" y="3763817"/>
            <a:ext cx="614977" cy="276999"/>
          </a:xfrm>
          <a:prstGeom prst="rect">
            <a:avLst/>
          </a:prstGeom>
          <a:noFill/>
        </p:spPr>
        <p:txBody>
          <a:bodyPr wrap="none" rtlCol="0">
            <a:spAutoFit/>
          </a:bodyPr>
          <a:lstStyle/>
          <a:p>
            <a:r>
              <a:rPr lang="en-US" sz="1200" dirty="0"/>
              <a:t>Way 0</a:t>
            </a:r>
          </a:p>
        </p:txBody>
      </p:sp>
      <p:sp>
        <p:nvSpPr>
          <p:cNvPr id="36" name="TextBox 35"/>
          <p:cNvSpPr txBox="1"/>
          <p:nvPr/>
        </p:nvSpPr>
        <p:spPr>
          <a:xfrm>
            <a:off x="7855967" y="3736682"/>
            <a:ext cx="614977" cy="276999"/>
          </a:xfrm>
          <a:prstGeom prst="rect">
            <a:avLst/>
          </a:prstGeom>
          <a:noFill/>
        </p:spPr>
        <p:txBody>
          <a:bodyPr wrap="none" rtlCol="0">
            <a:spAutoFit/>
          </a:bodyPr>
          <a:lstStyle/>
          <a:p>
            <a:r>
              <a:rPr lang="en-US" sz="1200" dirty="0"/>
              <a:t>Way 1</a:t>
            </a:r>
          </a:p>
        </p:txBody>
      </p:sp>
      <p:sp>
        <p:nvSpPr>
          <p:cNvPr id="37" name="TextBox 36"/>
          <p:cNvSpPr txBox="1"/>
          <p:nvPr/>
        </p:nvSpPr>
        <p:spPr>
          <a:xfrm>
            <a:off x="4391131" y="3223832"/>
            <a:ext cx="543739" cy="276999"/>
          </a:xfrm>
          <a:prstGeom prst="rect">
            <a:avLst/>
          </a:prstGeom>
          <a:noFill/>
        </p:spPr>
        <p:txBody>
          <a:bodyPr wrap="none" rtlCol="0">
            <a:spAutoFit/>
          </a:bodyPr>
          <a:lstStyle/>
          <a:p>
            <a:r>
              <a:rPr lang="en-US" sz="1200" dirty="0"/>
              <a:t>Set 0</a:t>
            </a:r>
          </a:p>
        </p:txBody>
      </p:sp>
      <p:sp>
        <p:nvSpPr>
          <p:cNvPr id="38" name="TextBox 37"/>
          <p:cNvSpPr txBox="1"/>
          <p:nvPr/>
        </p:nvSpPr>
        <p:spPr>
          <a:xfrm>
            <a:off x="4415601" y="3501579"/>
            <a:ext cx="543739" cy="276999"/>
          </a:xfrm>
          <a:prstGeom prst="rect">
            <a:avLst/>
          </a:prstGeom>
          <a:noFill/>
        </p:spPr>
        <p:txBody>
          <a:bodyPr wrap="none" rtlCol="0">
            <a:spAutoFit/>
          </a:bodyPr>
          <a:lstStyle/>
          <a:p>
            <a:r>
              <a:rPr lang="en-US" sz="1200" dirty="0"/>
              <a:t>Set 1</a:t>
            </a:r>
          </a:p>
        </p:txBody>
      </p:sp>
      <p:cxnSp>
        <p:nvCxnSpPr>
          <p:cNvPr id="40" name="Straight Arrow Connector 39"/>
          <p:cNvCxnSpPr>
            <a:endCxn id="38" idx="1"/>
          </p:cNvCxnSpPr>
          <p:nvPr/>
        </p:nvCxnSpPr>
        <p:spPr bwMode="auto">
          <a:xfrm>
            <a:off x="2742573" y="2709305"/>
            <a:ext cx="1673028" cy="9307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Straight Arrow Connector 47"/>
          <p:cNvCxnSpPr>
            <a:endCxn id="37" idx="1"/>
          </p:cNvCxnSpPr>
          <p:nvPr/>
        </p:nvCxnSpPr>
        <p:spPr bwMode="auto">
          <a:xfrm flipV="1">
            <a:off x="2750327" y="3362332"/>
            <a:ext cx="1640804" cy="17690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Straight Arrow Connector 50"/>
          <p:cNvCxnSpPr/>
          <p:nvPr/>
        </p:nvCxnSpPr>
        <p:spPr bwMode="auto">
          <a:xfrm flipV="1">
            <a:off x="2761064" y="3644926"/>
            <a:ext cx="1627852" cy="19881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9" name="Oval 48"/>
          <p:cNvSpPr/>
          <p:nvPr/>
        </p:nvSpPr>
        <p:spPr bwMode="auto">
          <a:xfrm>
            <a:off x="2987824" y="3237308"/>
            <a:ext cx="4571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4" name="Oval 53"/>
          <p:cNvSpPr/>
          <p:nvPr/>
        </p:nvSpPr>
        <p:spPr bwMode="auto">
          <a:xfrm>
            <a:off x="2987824" y="3527297"/>
            <a:ext cx="4571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5" name="Oval 54"/>
          <p:cNvSpPr/>
          <p:nvPr/>
        </p:nvSpPr>
        <p:spPr bwMode="auto">
          <a:xfrm>
            <a:off x="2987824" y="3887337"/>
            <a:ext cx="4571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0" name="TextBox 49"/>
          <p:cNvSpPr txBox="1"/>
          <p:nvPr/>
        </p:nvSpPr>
        <p:spPr>
          <a:xfrm>
            <a:off x="4934870" y="4373029"/>
            <a:ext cx="3643946" cy="1200329"/>
          </a:xfrm>
          <a:prstGeom prst="rect">
            <a:avLst/>
          </a:prstGeom>
          <a:noFill/>
        </p:spPr>
        <p:txBody>
          <a:bodyPr wrap="none" rtlCol="0">
            <a:spAutoFit/>
          </a:bodyPr>
          <a:lstStyle/>
          <a:p>
            <a:r>
              <a:rPr lang="en-US" sz="1200" dirty="0"/>
              <a:t>Number of sets = # of Cache Blocks / # of ways</a:t>
            </a:r>
          </a:p>
          <a:p>
            <a:r>
              <a:rPr lang="en-US" sz="1200" dirty="0"/>
              <a:t>                          = 4/2 = 2</a:t>
            </a:r>
          </a:p>
          <a:p>
            <a:endParaRPr lang="en-US" sz="1200" dirty="0"/>
          </a:p>
          <a:p>
            <a:r>
              <a:rPr lang="en-US" sz="1200" dirty="0"/>
              <a:t>A memory block is direct mapped to a set and</a:t>
            </a:r>
          </a:p>
          <a:p>
            <a:r>
              <a:rPr lang="en-US" sz="1200" dirty="0"/>
              <a:t>within a set it has an option to go to one of the two </a:t>
            </a:r>
          </a:p>
          <a:p>
            <a:r>
              <a:rPr lang="en-US" sz="1200" dirty="0"/>
              <a:t>cache blocks (2–way)  </a:t>
            </a:r>
          </a:p>
        </p:txBody>
      </p:sp>
      <p:sp>
        <p:nvSpPr>
          <p:cNvPr id="45" name="TextBox 44"/>
          <p:cNvSpPr txBox="1"/>
          <p:nvPr/>
        </p:nvSpPr>
        <p:spPr>
          <a:xfrm>
            <a:off x="4895773" y="1837191"/>
            <a:ext cx="2073003" cy="307777"/>
          </a:xfrm>
          <a:prstGeom prst="rect">
            <a:avLst/>
          </a:prstGeom>
          <a:noFill/>
        </p:spPr>
        <p:txBody>
          <a:bodyPr wrap="none" rtlCol="0">
            <a:spAutoFit/>
          </a:bodyPr>
          <a:lstStyle/>
          <a:p>
            <a:r>
              <a:rPr lang="en-US" sz="1400" dirty="0"/>
              <a:t>28:          </a:t>
            </a:r>
            <a:r>
              <a:rPr lang="en-US" sz="1400" dirty="0">
                <a:solidFill>
                  <a:schemeClr val="tx2">
                    <a:lumMod val="75000"/>
                  </a:schemeClr>
                </a:solidFill>
              </a:rPr>
              <a:t>0 0</a:t>
            </a:r>
            <a:r>
              <a:rPr lang="en-US" sz="1400" dirty="0">
                <a:solidFill>
                  <a:srgbClr val="FF0000"/>
                </a:solidFill>
              </a:rPr>
              <a:t> 0 </a:t>
            </a:r>
            <a:r>
              <a:rPr lang="en-US" sz="1400" dirty="0"/>
              <a:t>1 1 1 0 0</a:t>
            </a:r>
          </a:p>
        </p:txBody>
      </p:sp>
      <p:sp>
        <p:nvSpPr>
          <p:cNvPr id="4" name="Freeform 3"/>
          <p:cNvSpPr/>
          <p:nvPr/>
        </p:nvSpPr>
        <p:spPr bwMode="auto">
          <a:xfrm>
            <a:off x="6062597" y="1565753"/>
            <a:ext cx="1440493" cy="363255"/>
          </a:xfrm>
          <a:custGeom>
            <a:avLst/>
            <a:gdLst>
              <a:gd name="connsiteX0" fmla="*/ 0 w 1440493"/>
              <a:gd name="connsiteY0" fmla="*/ 363255 h 363255"/>
              <a:gd name="connsiteX1" fmla="*/ 526093 w 1440493"/>
              <a:gd name="connsiteY1" fmla="*/ 56368 h 363255"/>
              <a:gd name="connsiteX2" fmla="*/ 1440493 w 1440493"/>
              <a:gd name="connsiteY2" fmla="*/ 18789 h 363255"/>
              <a:gd name="connsiteX3" fmla="*/ 1440493 w 1440493"/>
              <a:gd name="connsiteY3" fmla="*/ 18789 h 363255"/>
              <a:gd name="connsiteX4" fmla="*/ 1402915 w 1440493"/>
              <a:gd name="connsiteY4" fmla="*/ 0 h 363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493" h="363255">
                <a:moveTo>
                  <a:pt x="0" y="363255"/>
                </a:moveTo>
                <a:cubicBezTo>
                  <a:pt x="143005" y="238517"/>
                  <a:pt x="286011" y="113779"/>
                  <a:pt x="526093" y="56368"/>
                </a:cubicBezTo>
                <a:cubicBezTo>
                  <a:pt x="766175" y="-1043"/>
                  <a:pt x="1440493" y="18789"/>
                  <a:pt x="1440493" y="18789"/>
                </a:cubicBezTo>
                <a:lnTo>
                  <a:pt x="1440493" y="18789"/>
                </a:lnTo>
                <a:lnTo>
                  <a:pt x="1402915" y="0"/>
                </a:ln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TextBox 4"/>
          <p:cNvSpPr txBox="1"/>
          <p:nvPr/>
        </p:nvSpPr>
        <p:spPr>
          <a:xfrm>
            <a:off x="7424734" y="1439443"/>
            <a:ext cx="1388522" cy="276999"/>
          </a:xfrm>
          <a:prstGeom prst="rect">
            <a:avLst/>
          </a:prstGeom>
          <a:noFill/>
        </p:spPr>
        <p:txBody>
          <a:bodyPr wrap="none" rtlCol="0">
            <a:spAutoFit/>
          </a:bodyPr>
          <a:lstStyle/>
          <a:p>
            <a:r>
              <a:rPr lang="en-US" sz="1200" dirty="0"/>
              <a:t>Set index (set #0)</a:t>
            </a:r>
          </a:p>
        </p:txBody>
      </p:sp>
      <p:sp>
        <p:nvSpPr>
          <p:cNvPr id="35" name="Right Brace 34"/>
          <p:cNvSpPr/>
          <p:nvPr/>
        </p:nvSpPr>
        <p:spPr bwMode="auto">
          <a:xfrm rot="5400000" flipV="1">
            <a:off x="5779579" y="2056715"/>
            <a:ext cx="144016" cy="21604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Freeform 38"/>
          <p:cNvSpPr/>
          <p:nvPr/>
        </p:nvSpPr>
        <p:spPr bwMode="auto">
          <a:xfrm>
            <a:off x="5880970" y="2279737"/>
            <a:ext cx="1597068" cy="141397"/>
          </a:xfrm>
          <a:custGeom>
            <a:avLst/>
            <a:gdLst>
              <a:gd name="connsiteX0" fmla="*/ 0 w 1597068"/>
              <a:gd name="connsiteY0" fmla="*/ 0 h 141397"/>
              <a:gd name="connsiteX1" fmla="*/ 807929 w 1597068"/>
              <a:gd name="connsiteY1" fmla="*/ 137786 h 141397"/>
              <a:gd name="connsiteX2" fmla="*/ 1597068 w 1597068"/>
              <a:gd name="connsiteY2" fmla="*/ 87682 h 141397"/>
            </a:gdLst>
            <a:ahLst/>
            <a:cxnLst>
              <a:cxn ang="0">
                <a:pos x="connsiteX0" y="connsiteY0"/>
              </a:cxn>
              <a:cxn ang="0">
                <a:pos x="connsiteX1" y="connsiteY1"/>
              </a:cxn>
              <a:cxn ang="0">
                <a:pos x="connsiteX2" y="connsiteY2"/>
              </a:cxn>
            </a:cxnLst>
            <a:rect l="l" t="t" r="r" b="b"/>
            <a:pathLst>
              <a:path w="1597068" h="141397">
                <a:moveTo>
                  <a:pt x="0" y="0"/>
                </a:moveTo>
                <a:cubicBezTo>
                  <a:pt x="270875" y="61586"/>
                  <a:pt x="541751" y="123172"/>
                  <a:pt x="807929" y="137786"/>
                </a:cubicBezTo>
                <a:cubicBezTo>
                  <a:pt x="1074107" y="152400"/>
                  <a:pt x="1335587" y="120041"/>
                  <a:pt x="1597068" y="87682"/>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2" name="TextBox 51"/>
          <p:cNvSpPr txBox="1"/>
          <p:nvPr/>
        </p:nvSpPr>
        <p:spPr>
          <a:xfrm>
            <a:off x="7444111" y="2194704"/>
            <a:ext cx="731867" cy="276999"/>
          </a:xfrm>
          <a:prstGeom prst="rect">
            <a:avLst/>
          </a:prstGeom>
          <a:noFill/>
        </p:spPr>
        <p:txBody>
          <a:bodyPr wrap="none" rtlCol="0">
            <a:spAutoFit/>
          </a:bodyPr>
          <a:lstStyle/>
          <a:p>
            <a:r>
              <a:rPr lang="en-US" sz="1200" dirty="0"/>
              <a:t>Tag Bits</a:t>
            </a:r>
          </a:p>
        </p:txBody>
      </p:sp>
    </p:spTree>
    <p:extLst>
      <p:ext uri="{BB962C8B-B14F-4D97-AF65-F5344CB8AC3E}">
        <p14:creationId xmlns:p14="http://schemas.microsoft.com/office/powerpoint/2010/main" val="3693167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933A205-758B-48FA-99FF-BA5A0D705B80}" type="slidenum">
              <a:rPr lang="en-AU" altLang="en-US" sz="1400" smtClean="0"/>
              <a:pPr eaLnBrk="1" hangingPunct="1">
                <a:spcBef>
                  <a:spcPct val="0"/>
                </a:spcBef>
                <a:buClrTx/>
                <a:buSzTx/>
                <a:buFontTx/>
                <a:buNone/>
                <a:defRPr/>
              </a:pPr>
              <a:t>49</a:t>
            </a:fld>
            <a:endParaRPr lang="en-AU" altLang="en-US" sz="1400"/>
          </a:p>
        </p:txBody>
      </p:sp>
      <p:sp>
        <p:nvSpPr>
          <p:cNvPr id="13315" name="Rectangle 5"/>
          <p:cNvSpPr>
            <a:spLocks noGrp="1" noChangeArrowheads="1"/>
          </p:cNvSpPr>
          <p:nvPr>
            <p:ph type="title"/>
          </p:nvPr>
        </p:nvSpPr>
        <p:spPr/>
        <p:txBody>
          <a:bodyPr/>
          <a:lstStyle/>
          <a:p>
            <a:pPr eaLnBrk="1" hangingPunct="1"/>
            <a:r>
              <a:rPr lang="en-US" altLang="en-US"/>
              <a:t>Spectrum of Associativity</a:t>
            </a:r>
            <a:endParaRPr lang="en-AU" altLang="en-US"/>
          </a:p>
        </p:txBody>
      </p:sp>
      <p:sp>
        <p:nvSpPr>
          <p:cNvPr id="13316" name="Rectangle 6"/>
          <p:cNvSpPr>
            <a:spLocks noGrp="1" noChangeArrowheads="1"/>
          </p:cNvSpPr>
          <p:nvPr>
            <p:ph type="body" idx="1"/>
          </p:nvPr>
        </p:nvSpPr>
        <p:spPr/>
        <p:txBody>
          <a:bodyPr/>
          <a:lstStyle/>
          <a:p>
            <a:pPr eaLnBrk="1" hangingPunct="1"/>
            <a:r>
              <a:rPr lang="en-US" altLang="en-US" dirty="0"/>
              <a:t>For a cache with 8 cache blocks</a:t>
            </a:r>
            <a:endParaRPr lang="en-AU" altLang="en-US" dirty="0"/>
          </a:p>
        </p:txBody>
      </p:sp>
      <p:pic>
        <p:nvPicPr>
          <p:cNvPr id="13317" name="Picture 7" descr="f05-1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1844675"/>
            <a:ext cx="5513387"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16216" y="1988840"/>
            <a:ext cx="2520280" cy="523220"/>
          </a:xfrm>
          <a:prstGeom prst="rect">
            <a:avLst/>
          </a:prstGeom>
        </p:spPr>
        <p:txBody>
          <a:bodyPr wrap="square">
            <a:spAutoFit/>
          </a:bodyPr>
          <a:lstStyle/>
          <a:p>
            <a:r>
              <a:rPr lang="en-US" sz="1400" dirty="0">
                <a:solidFill>
                  <a:srgbClr val="FF0000"/>
                </a:solidFill>
              </a:rPr>
              <a:t>Number of sets = </a:t>
            </a:r>
          </a:p>
          <a:p>
            <a:r>
              <a:rPr lang="en-US" sz="1400" dirty="0">
                <a:solidFill>
                  <a:srgbClr val="FF0000"/>
                </a:solidFill>
              </a:rPr>
              <a:t># of Cache Blocks / # of ways</a:t>
            </a:r>
          </a:p>
        </p:txBody>
      </p:sp>
    </p:spTree>
    <p:extLst>
      <p:ext uri="{BB962C8B-B14F-4D97-AF65-F5344CB8AC3E}">
        <p14:creationId xmlns:p14="http://schemas.microsoft.com/office/powerpoint/2010/main" val="38142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DA13A98C-DBCC-480B-865B-D7CC55BCC700}" type="slidenum">
              <a:rPr lang="en-AU" altLang="en-US" smtClean="0"/>
              <a:pPr/>
              <a:t>5</a:t>
            </a:fld>
            <a:endParaRPr lang="en-AU" altLang="en-US"/>
          </a:p>
        </p:txBody>
      </p:sp>
      <p:sp>
        <p:nvSpPr>
          <p:cNvPr id="7171" name="Rectangle 4"/>
          <p:cNvSpPr>
            <a:spLocks noGrp="1" noChangeArrowheads="1"/>
          </p:cNvSpPr>
          <p:nvPr>
            <p:ph type="title"/>
          </p:nvPr>
        </p:nvSpPr>
        <p:spPr/>
        <p:txBody>
          <a:bodyPr/>
          <a:lstStyle/>
          <a:p>
            <a:pPr eaLnBrk="1" hangingPunct="1"/>
            <a:r>
              <a:rPr lang="en-US" altLang="en-US"/>
              <a:t>Taking Advantage of Locality</a:t>
            </a:r>
            <a:endParaRPr lang="en-AU" altLang="en-US"/>
          </a:p>
        </p:txBody>
      </p:sp>
      <p:sp>
        <p:nvSpPr>
          <p:cNvPr id="3" name="Rectangle 2"/>
          <p:cNvSpPr/>
          <p:nvPr/>
        </p:nvSpPr>
        <p:spPr bwMode="auto">
          <a:xfrm>
            <a:off x="1472228" y="1628800"/>
            <a:ext cx="1296144" cy="39604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4" name="Group 3"/>
          <p:cNvGrpSpPr/>
          <p:nvPr/>
        </p:nvGrpSpPr>
        <p:grpSpPr>
          <a:xfrm>
            <a:off x="1472228" y="2492896"/>
            <a:ext cx="1299572" cy="830560"/>
            <a:chOff x="1472228" y="2492896"/>
            <a:chExt cx="1299572" cy="830560"/>
          </a:xfrm>
        </p:grpSpPr>
        <p:sp>
          <p:nvSpPr>
            <p:cNvPr id="7" name="Rectangle 6"/>
            <p:cNvSpPr/>
            <p:nvPr/>
          </p:nvSpPr>
          <p:spPr bwMode="auto">
            <a:xfrm>
              <a:off x="1475656" y="249289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1472228" y="2908176"/>
              <a:ext cx="1296144" cy="20764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472228" y="311581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 name="Left Brace 4"/>
          <p:cNvSpPr/>
          <p:nvPr/>
        </p:nvSpPr>
        <p:spPr bwMode="auto">
          <a:xfrm>
            <a:off x="1082306" y="2492896"/>
            <a:ext cx="249334" cy="864096"/>
          </a:xfrm>
          <a:prstGeom prst="leftBrace">
            <a:avLst>
              <a:gd name="adj1" fmla="val 8333"/>
              <a:gd name="adj2" fmla="val 4268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TextBox 5"/>
          <p:cNvSpPr txBox="1"/>
          <p:nvPr/>
        </p:nvSpPr>
        <p:spPr>
          <a:xfrm>
            <a:off x="216161" y="2677343"/>
            <a:ext cx="936104" cy="461665"/>
          </a:xfrm>
          <a:prstGeom prst="rect">
            <a:avLst/>
          </a:prstGeom>
          <a:noFill/>
        </p:spPr>
        <p:txBody>
          <a:bodyPr wrap="square" rtlCol="0">
            <a:spAutoFit/>
          </a:bodyPr>
          <a:lstStyle/>
          <a:p>
            <a:r>
              <a:rPr lang="en-US" sz="1200" dirty="0"/>
              <a:t>a block of 4 words</a:t>
            </a:r>
          </a:p>
        </p:txBody>
      </p:sp>
      <p:sp>
        <p:nvSpPr>
          <p:cNvPr id="14" name="Rectangle 13"/>
          <p:cNvSpPr/>
          <p:nvPr/>
        </p:nvSpPr>
        <p:spPr bwMode="auto">
          <a:xfrm>
            <a:off x="4032300" y="2492896"/>
            <a:ext cx="1296144" cy="8640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4032300" y="3356992"/>
            <a:ext cx="1296144" cy="8640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TextBox 15"/>
          <p:cNvSpPr txBox="1"/>
          <p:nvPr/>
        </p:nvSpPr>
        <p:spPr>
          <a:xfrm>
            <a:off x="4019972" y="4276807"/>
            <a:ext cx="1704156" cy="646331"/>
          </a:xfrm>
          <a:prstGeom prst="rect">
            <a:avLst/>
          </a:prstGeom>
          <a:noFill/>
        </p:spPr>
        <p:txBody>
          <a:bodyPr wrap="square" rtlCol="0">
            <a:spAutoFit/>
          </a:bodyPr>
          <a:lstStyle/>
          <a:p>
            <a:r>
              <a:rPr lang="en-US" sz="1200" dirty="0"/>
              <a:t>cache that can accommodate a max of 2 blocks at a time</a:t>
            </a:r>
          </a:p>
        </p:txBody>
      </p:sp>
      <p:sp>
        <p:nvSpPr>
          <p:cNvPr id="11" name="Rounded Rectangle 10"/>
          <p:cNvSpPr/>
          <p:nvPr/>
        </p:nvSpPr>
        <p:spPr bwMode="auto">
          <a:xfrm>
            <a:off x="6876256" y="2924944"/>
            <a:ext cx="1152128" cy="79208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CPU</a:t>
            </a:r>
          </a:p>
        </p:txBody>
      </p:sp>
      <p:grpSp>
        <p:nvGrpSpPr>
          <p:cNvPr id="25" name="Group 24"/>
          <p:cNvGrpSpPr/>
          <p:nvPr/>
        </p:nvGrpSpPr>
        <p:grpSpPr>
          <a:xfrm>
            <a:off x="4032300" y="2492896"/>
            <a:ext cx="1299572" cy="864096"/>
            <a:chOff x="1472228" y="2492896"/>
            <a:chExt cx="1299572" cy="830560"/>
          </a:xfrm>
        </p:grpSpPr>
        <p:sp>
          <p:nvSpPr>
            <p:cNvPr id="26" name="Rectangle 25"/>
            <p:cNvSpPr/>
            <p:nvPr/>
          </p:nvSpPr>
          <p:spPr bwMode="auto">
            <a:xfrm>
              <a:off x="1475656" y="249289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Rectangle 26"/>
            <p:cNvSpPr/>
            <p:nvPr/>
          </p:nvSpPr>
          <p:spPr bwMode="auto">
            <a:xfrm>
              <a:off x="1472228" y="2908176"/>
              <a:ext cx="1296144" cy="20764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8" name="Rectangle 27"/>
            <p:cNvSpPr/>
            <p:nvPr/>
          </p:nvSpPr>
          <p:spPr bwMode="auto">
            <a:xfrm>
              <a:off x="1472228" y="311581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41139714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5193C0C5-5FDD-4BFF-A3CE-669234D7D43C}" type="slidenum">
              <a:rPr lang="en-AU" altLang="en-US" sz="1400" smtClean="0"/>
              <a:pPr eaLnBrk="1" hangingPunct="1">
                <a:spcBef>
                  <a:spcPct val="0"/>
                </a:spcBef>
                <a:buClrTx/>
                <a:buSzTx/>
                <a:buFontTx/>
                <a:buNone/>
                <a:defRPr/>
              </a:pPr>
              <a:t>50</a:t>
            </a:fld>
            <a:endParaRPr lang="en-AU" altLang="en-US" sz="1400"/>
          </a:p>
        </p:txBody>
      </p:sp>
      <p:sp>
        <p:nvSpPr>
          <p:cNvPr id="14339" name="Rectangle 64"/>
          <p:cNvSpPr>
            <a:spLocks noGrp="1" noChangeArrowheads="1"/>
          </p:cNvSpPr>
          <p:nvPr>
            <p:ph type="title"/>
          </p:nvPr>
        </p:nvSpPr>
        <p:spPr/>
        <p:txBody>
          <a:bodyPr/>
          <a:lstStyle/>
          <a:p>
            <a:pPr eaLnBrk="1" hangingPunct="1"/>
            <a:r>
              <a:rPr lang="en-US" altLang="en-US"/>
              <a:t>Associativity Example</a:t>
            </a:r>
            <a:endParaRPr lang="en-AU" altLang="en-US"/>
          </a:p>
        </p:txBody>
      </p:sp>
      <p:sp>
        <p:nvSpPr>
          <p:cNvPr id="14340" name="Rectangle 65"/>
          <p:cNvSpPr>
            <a:spLocks noGrp="1" noChangeArrowheads="1"/>
          </p:cNvSpPr>
          <p:nvPr>
            <p:ph type="body" idx="1"/>
          </p:nvPr>
        </p:nvSpPr>
        <p:spPr>
          <a:xfrm>
            <a:off x="684213" y="1125539"/>
            <a:ext cx="8270875" cy="1871414"/>
          </a:xfrm>
        </p:spPr>
        <p:txBody>
          <a:bodyPr/>
          <a:lstStyle/>
          <a:p>
            <a:pPr eaLnBrk="1" hangingPunct="1"/>
            <a:r>
              <a:rPr lang="en-US" altLang="en-US" sz="2000" dirty="0"/>
              <a:t>Compare 4-block caches in terms of number of hits/misses</a:t>
            </a:r>
          </a:p>
          <a:p>
            <a:pPr lvl="1" eaLnBrk="1" hangingPunct="1"/>
            <a:r>
              <a:rPr lang="en-US" altLang="en-US" sz="2000" dirty="0"/>
              <a:t>Direct mapped, 2-way set associative,</a:t>
            </a:r>
            <a:br>
              <a:rPr lang="en-US" altLang="en-US" sz="2000" dirty="0"/>
            </a:br>
            <a:r>
              <a:rPr lang="en-US" altLang="en-US" sz="2000" dirty="0"/>
              <a:t>fully associative</a:t>
            </a:r>
          </a:p>
          <a:p>
            <a:pPr lvl="1" eaLnBrk="1" hangingPunct="1"/>
            <a:r>
              <a:rPr lang="en-US" altLang="en-US" sz="2000" dirty="0"/>
              <a:t>Block access sequence: 0, 8, 0, 6, 8</a:t>
            </a:r>
          </a:p>
          <a:p>
            <a:pPr eaLnBrk="1" hangingPunct="1">
              <a:spcBef>
                <a:spcPct val="50000"/>
              </a:spcBef>
            </a:pPr>
            <a:r>
              <a:rPr lang="en-US" altLang="en-US" sz="2000" dirty="0"/>
              <a:t>Direct mapped</a:t>
            </a:r>
          </a:p>
        </p:txBody>
      </p:sp>
      <p:sp>
        <p:nvSpPr>
          <p:cNvPr id="7" name="Rectangle 6"/>
          <p:cNvSpPr/>
          <p:nvPr/>
        </p:nvSpPr>
        <p:spPr bwMode="auto">
          <a:xfrm>
            <a:off x="4572000" y="3692631"/>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effectLst/>
              <a:latin typeface="Arial" charset="0"/>
            </a:endParaRPr>
          </a:p>
        </p:txBody>
      </p:sp>
      <p:sp>
        <p:nvSpPr>
          <p:cNvPr id="8" name="TextBox 29"/>
          <p:cNvSpPr txBox="1"/>
          <p:nvPr/>
        </p:nvSpPr>
        <p:spPr>
          <a:xfrm>
            <a:off x="5037843" y="3398733"/>
            <a:ext cx="627095" cy="276999"/>
          </a:xfrm>
          <a:prstGeom prst="rect">
            <a:avLst/>
          </a:prstGeom>
          <a:noFill/>
        </p:spPr>
        <p:txBody>
          <a:bodyPr wrap="none" rtlCol="0">
            <a:spAutoFit/>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200" dirty="0"/>
              <a:t>Cache</a:t>
            </a:r>
          </a:p>
        </p:txBody>
      </p:sp>
      <p:sp>
        <p:nvSpPr>
          <p:cNvPr id="11" name="Rectangle 10"/>
          <p:cNvSpPr/>
          <p:nvPr/>
        </p:nvSpPr>
        <p:spPr bwMode="auto">
          <a:xfrm>
            <a:off x="4572000" y="3933083"/>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4572000" y="4173535"/>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4572000" y="4413987"/>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extBox 1"/>
          <p:cNvSpPr txBox="1"/>
          <p:nvPr/>
        </p:nvSpPr>
        <p:spPr>
          <a:xfrm>
            <a:off x="2173254" y="3658053"/>
            <a:ext cx="872355" cy="307777"/>
          </a:xfrm>
          <a:prstGeom prst="rect">
            <a:avLst/>
          </a:prstGeom>
          <a:noFill/>
        </p:spPr>
        <p:txBody>
          <a:bodyPr wrap="none" rtlCol="0">
            <a:spAutoFit/>
          </a:bodyPr>
          <a:lstStyle/>
          <a:p>
            <a:r>
              <a:rPr lang="en-US" sz="1400" dirty="0"/>
              <a:t>Block #0</a:t>
            </a:r>
          </a:p>
        </p:txBody>
      </p:sp>
      <p:cxnSp>
        <p:nvCxnSpPr>
          <p:cNvPr id="4" name="Straight Arrow Connector 3"/>
          <p:cNvCxnSpPr/>
          <p:nvPr/>
        </p:nvCxnSpPr>
        <p:spPr bwMode="auto">
          <a:xfrm>
            <a:off x="3096196" y="3811942"/>
            <a:ext cx="1440160" cy="18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p:cNvSpPr txBox="1"/>
          <p:nvPr/>
        </p:nvSpPr>
        <p:spPr>
          <a:xfrm>
            <a:off x="2173720" y="3985069"/>
            <a:ext cx="872355" cy="307777"/>
          </a:xfrm>
          <a:prstGeom prst="rect">
            <a:avLst/>
          </a:prstGeom>
          <a:noFill/>
        </p:spPr>
        <p:txBody>
          <a:bodyPr wrap="none" rtlCol="0">
            <a:spAutoFit/>
          </a:bodyPr>
          <a:lstStyle/>
          <a:p>
            <a:r>
              <a:rPr lang="en-US" sz="1400" dirty="0"/>
              <a:t>Block #8</a:t>
            </a:r>
          </a:p>
        </p:txBody>
      </p:sp>
      <p:cxnSp>
        <p:nvCxnSpPr>
          <p:cNvPr id="20" name="Straight Arrow Connector 19"/>
          <p:cNvCxnSpPr>
            <a:stCxn id="19" idx="3"/>
          </p:cNvCxnSpPr>
          <p:nvPr/>
        </p:nvCxnSpPr>
        <p:spPr bwMode="auto">
          <a:xfrm flipV="1">
            <a:off x="3046075" y="3813772"/>
            <a:ext cx="1490281" cy="3251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p:cNvSpPr txBox="1"/>
          <p:nvPr/>
        </p:nvSpPr>
        <p:spPr>
          <a:xfrm>
            <a:off x="2173253" y="4310254"/>
            <a:ext cx="872355" cy="307777"/>
          </a:xfrm>
          <a:prstGeom prst="rect">
            <a:avLst/>
          </a:prstGeom>
          <a:noFill/>
        </p:spPr>
        <p:txBody>
          <a:bodyPr wrap="none" rtlCol="0">
            <a:spAutoFit/>
          </a:bodyPr>
          <a:lstStyle/>
          <a:p>
            <a:r>
              <a:rPr lang="en-US" sz="1400" dirty="0"/>
              <a:t>Block #6</a:t>
            </a:r>
          </a:p>
        </p:txBody>
      </p:sp>
      <p:cxnSp>
        <p:nvCxnSpPr>
          <p:cNvPr id="24" name="Straight Arrow Connector 23"/>
          <p:cNvCxnSpPr>
            <a:endCxn id="13" idx="1"/>
          </p:cNvCxnSpPr>
          <p:nvPr/>
        </p:nvCxnSpPr>
        <p:spPr bwMode="auto">
          <a:xfrm flipV="1">
            <a:off x="2987824" y="4292847"/>
            <a:ext cx="1584176" cy="1905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2051720" y="2976444"/>
            <a:ext cx="4123245" cy="307777"/>
          </a:xfrm>
          <a:prstGeom prst="rect">
            <a:avLst/>
          </a:prstGeom>
          <a:noFill/>
        </p:spPr>
        <p:txBody>
          <a:bodyPr wrap="none" rtlCol="0">
            <a:spAutoFit/>
          </a:bodyPr>
          <a:lstStyle/>
          <a:p>
            <a:r>
              <a:rPr lang="en-US" sz="1400" dirty="0"/>
              <a:t>For computing hit/miss do we need memory size?</a:t>
            </a:r>
          </a:p>
        </p:txBody>
      </p:sp>
      <p:sp>
        <p:nvSpPr>
          <p:cNvPr id="21" name="Rectangle 20"/>
          <p:cNvSpPr/>
          <p:nvPr/>
        </p:nvSpPr>
        <p:spPr>
          <a:xfrm>
            <a:off x="1530276" y="5040819"/>
            <a:ext cx="7362204" cy="338554"/>
          </a:xfrm>
          <a:prstGeom prst="rect">
            <a:avLst/>
          </a:prstGeom>
        </p:spPr>
        <p:txBody>
          <a:bodyPr wrap="square">
            <a:spAutoFit/>
          </a:bodyPr>
          <a:lstStyle/>
          <a:p>
            <a:pPr lvl="1" eaLnBrk="1" hangingPunct="1"/>
            <a:r>
              <a:rPr lang="en-US" altLang="en-US" sz="1600" dirty="0"/>
              <a:t>Block access sequence: 0 (miss), 8 (miss), 0 (miss), 6 (miss), 8 (miss)</a:t>
            </a:r>
          </a:p>
        </p:txBody>
      </p:sp>
    </p:spTree>
    <p:extLst>
      <p:ext uri="{BB962C8B-B14F-4D97-AF65-F5344CB8AC3E}">
        <p14:creationId xmlns:p14="http://schemas.microsoft.com/office/powerpoint/2010/main" val="4034226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5193C0C5-5FDD-4BFF-A3CE-669234D7D43C}" type="slidenum">
              <a:rPr lang="en-AU" altLang="en-US" sz="1400" smtClean="0"/>
              <a:pPr eaLnBrk="1" hangingPunct="1">
                <a:spcBef>
                  <a:spcPct val="0"/>
                </a:spcBef>
                <a:buClrTx/>
                <a:buSzTx/>
                <a:buFontTx/>
                <a:buNone/>
                <a:defRPr/>
              </a:pPr>
              <a:t>51</a:t>
            </a:fld>
            <a:endParaRPr lang="en-AU" altLang="en-US" sz="1400"/>
          </a:p>
        </p:txBody>
      </p:sp>
      <p:sp>
        <p:nvSpPr>
          <p:cNvPr id="14339" name="Rectangle 64"/>
          <p:cNvSpPr>
            <a:spLocks noGrp="1" noChangeArrowheads="1"/>
          </p:cNvSpPr>
          <p:nvPr>
            <p:ph type="title"/>
          </p:nvPr>
        </p:nvSpPr>
        <p:spPr/>
        <p:txBody>
          <a:bodyPr/>
          <a:lstStyle/>
          <a:p>
            <a:pPr eaLnBrk="1" hangingPunct="1"/>
            <a:r>
              <a:rPr lang="en-US" altLang="en-US"/>
              <a:t>Associativity Example</a:t>
            </a:r>
            <a:endParaRPr lang="en-AU" altLang="en-US"/>
          </a:p>
        </p:txBody>
      </p:sp>
      <p:sp>
        <p:nvSpPr>
          <p:cNvPr id="14340" name="Rectangle 65"/>
          <p:cNvSpPr>
            <a:spLocks noGrp="1" noChangeArrowheads="1"/>
          </p:cNvSpPr>
          <p:nvPr>
            <p:ph type="body" idx="1"/>
          </p:nvPr>
        </p:nvSpPr>
        <p:spPr>
          <a:xfrm>
            <a:off x="684213" y="1125539"/>
            <a:ext cx="8270875" cy="435785"/>
          </a:xfrm>
        </p:spPr>
        <p:txBody>
          <a:bodyPr/>
          <a:lstStyle/>
          <a:p>
            <a:pPr eaLnBrk="1" hangingPunct="1">
              <a:spcBef>
                <a:spcPct val="50000"/>
              </a:spcBef>
            </a:pPr>
            <a:r>
              <a:rPr lang="en-US" altLang="en-US" sz="2000" dirty="0"/>
              <a:t>2-Way Set Associative</a:t>
            </a:r>
          </a:p>
        </p:txBody>
      </p:sp>
      <p:sp>
        <p:nvSpPr>
          <p:cNvPr id="2" name="TextBox 1"/>
          <p:cNvSpPr txBox="1"/>
          <p:nvPr/>
        </p:nvSpPr>
        <p:spPr>
          <a:xfrm>
            <a:off x="1421427" y="2451192"/>
            <a:ext cx="872355" cy="307777"/>
          </a:xfrm>
          <a:prstGeom prst="rect">
            <a:avLst/>
          </a:prstGeom>
          <a:noFill/>
        </p:spPr>
        <p:txBody>
          <a:bodyPr wrap="none" rtlCol="0">
            <a:spAutoFit/>
          </a:bodyPr>
          <a:lstStyle/>
          <a:p>
            <a:r>
              <a:rPr lang="en-US" sz="1400" dirty="0"/>
              <a:t>Block #0</a:t>
            </a:r>
          </a:p>
        </p:txBody>
      </p:sp>
      <p:cxnSp>
        <p:nvCxnSpPr>
          <p:cNvPr id="4" name="Straight Arrow Connector 3"/>
          <p:cNvCxnSpPr>
            <a:endCxn id="38" idx="1"/>
          </p:cNvCxnSpPr>
          <p:nvPr/>
        </p:nvCxnSpPr>
        <p:spPr bwMode="auto">
          <a:xfrm>
            <a:off x="2220850" y="2603670"/>
            <a:ext cx="1036541" cy="12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p:cNvSpPr txBox="1"/>
          <p:nvPr/>
        </p:nvSpPr>
        <p:spPr>
          <a:xfrm>
            <a:off x="1432731" y="2859202"/>
            <a:ext cx="872355" cy="307777"/>
          </a:xfrm>
          <a:prstGeom prst="rect">
            <a:avLst/>
          </a:prstGeom>
          <a:noFill/>
        </p:spPr>
        <p:txBody>
          <a:bodyPr wrap="none" rtlCol="0">
            <a:spAutoFit/>
          </a:bodyPr>
          <a:lstStyle/>
          <a:p>
            <a:r>
              <a:rPr lang="en-US" sz="1400" dirty="0"/>
              <a:t>Block #8</a:t>
            </a:r>
          </a:p>
        </p:txBody>
      </p:sp>
      <p:cxnSp>
        <p:nvCxnSpPr>
          <p:cNvPr id="20" name="Straight Arrow Connector 19"/>
          <p:cNvCxnSpPr>
            <a:stCxn id="19" idx="3"/>
            <a:endCxn id="38" idx="1"/>
          </p:cNvCxnSpPr>
          <p:nvPr/>
        </p:nvCxnSpPr>
        <p:spPr bwMode="auto">
          <a:xfrm flipV="1">
            <a:off x="2305086" y="2616617"/>
            <a:ext cx="952305" cy="3964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p:cNvSpPr txBox="1"/>
          <p:nvPr/>
        </p:nvSpPr>
        <p:spPr>
          <a:xfrm>
            <a:off x="1458249" y="3313709"/>
            <a:ext cx="872355" cy="307777"/>
          </a:xfrm>
          <a:prstGeom prst="rect">
            <a:avLst/>
          </a:prstGeom>
          <a:noFill/>
        </p:spPr>
        <p:txBody>
          <a:bodyPr wrap="none" rtlCol="0">
            <a:spAutoFit/>
          </a:bodyPr>
          <a:lstStyle/>
          <a:p>
            <a:r>
              <a:rPr lang="en-US" sz="1400" dirty="0"/>
              <a:t>Block #6</a:t>
            </a:r>
          </a:p>
        </p:txBody>
      </p:sp>
      <p:sp>
        <p:nvSpPr>
          <p:cNvPr id="21" name="Rectangle 20"/>
          <p:cNvSpPr/>
          <p:nvPr/>
        </p:nvSpPr>
        <p:spPr>
          <a:xfrm>
            <a:off x="971600" y="4520394"/>
            <a:ext cx="7362204" cy="338554"/>
          </a:xfrm>
          <a:prstGeom prst="rect">
            <a:avLst/>
          </a:prstGeom>
        </p:spPr>
        <p:txBody>
          <a:bodyPr wrap="square">
            <a:spAutoFit/>
          </a:bodyPr>
          <a:lstStyle/>
          <a:p>
            <a:pPr lvl="1" eaLnBrk="1" hangingPunct="1"/>
            <a:r>
              <a:rPr lang="en-US" altLang="en-US" sz="1600" dirty="0"/>
              <a:t>Block access sequence: 0 (miss)</a:t>
            </a:r>
          </a:p>
        </p:txBody>
      </p:sp>
      <p:sp>
        <p:nvSpPr>
          <p:cNvPr id="22" name="Rectangle 21"/>
          <p:cNvSpPr/>
          <p:nvPr/>
        </p:nvSpPr>
        <p:spPr bwMode="auto">
          <a:xfrm>
            <a:off x="3850071" y="2516688"/>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25" name="Rectangle 24"/>
          <p:cNvSpPr/>
          <p:nvPr/>
        </p:nvSpPr>
        <p:spPr bwMode="auto">
          <a:xfrm>
            <a:off x="4317763" y="2514859"/>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 #0</a:t>
            </a:r>
          </a:p>
        </p:txBody>
      </p:sp>
      <p:sp>
        <p:nvSpPr>
          <p:cNvPr id="26" name="TextBox 25"/>
          <p:cNvSpPr txBox="1"/>
          <p:nvPr/>
        </p:nvSpPr>
        <p:spPr>
          <a:xfrm>
            <a:off x="4783606" y="2220961"/>
            <a:ext cx="508473" cy="276999"/>
          </a:xfrm>
          <a:prstGeom prst="rect">
            <a:avLst/>
          </a:prstGeom>
          <a:noFill/>
        </p:spPr>
        <p:txBody>
          <a:bodyPr wrap="none" rtlCol="0">
            <a:spAutoFit/>
          </a:bodyPr>
          <a:lstStyle/>
          <a:p>
            <a:r>
              <a:rPr lang="en-US" sz="1200" dirty="0"/>
              <a:t>Data</a:t>
            </a:r>
          </a:p>
        </p:txBody>
      </p:sp>
      <p:sp>
        <p:nvSpPr>
          <p:cNvPr id="27" name="TextBox 26"/>
          <p:cNvSpPr txBox="1"/>
          <p:nvPr/>
        </p:nvSpPr>
        <p:spPr>
          <a:xfrm>
            <a:off x="3784691" y="2218828"/>
            <a:ext cx="432106" cy="276999"/>
          </a:xfrm>
          <a:prstGeom prst="rect">
            <a:avLst/>
          </a:prstGeom>
          <a:noFill/>
        </p:spPr>
        <p:txBody>
          <a:bodyPr wrap="none" rtlCol="0">
            <a:spAutoFit/>
          </a:bodyPr>
          <a:lstStyle/>
          <a:p>
            <a:r>
              <a:rPr lang="en-US" sz="1200" dirty="0"/>
              <a:t>Tag</a:t>
            </a:r>
          </a:p>
        </p:txBody>
      </p:sp>
      <p:sp>
        <p:nvSpPr>
          <p:cNvPr id="28" name="Rectangle 27"/>
          <p:cNvSpPr/>
          <p:nvPr/>
        </p:nvSpPr>
        <p:spPr bwMode="auto">
          <a:xfrm>
            <a:off x="3850071" y="2757140"/>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Rectangle 28"/>
          <p:cNvSpPr/>
          <p:nvPr/>
        </p:nvSpPr>
        <p:spPr bwMode="auto">
          <a:xfrm>
            <a:off x="4317763" y="2755311"/>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Rectangle 29"/>
          <p:cNvSpPr/>
          <p:nvPr/>
        </p:nvSpPr>
        <p:spPr bwMode="auto">
          <a:xfrm>
            <a:off x="5922896" y="2758969"/>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ectangle 30"/>
          <p:cNvSpPr/>
          <p:nvPr/>
        </p:nvSpPr>
        <p:spPr bwMode="auto">
          <a:xfrm>
            <a:off x="6390588" y="275714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Rectangle 31"/>
          <p:cNvSpPr/>
          <p:nvPr/>
        </p:nvSpPr>
        <p:spPr bwMode="auto">
          <a:xfrm>
            <a:off x="5923021" y="251724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Rectangle 32"/>
          <p:cNvSpPr/>
          <p:nvPr/>
        </p:nvSpPr>
        <p:spPr bwMode="auto">
          <a:xfrm>
            <a:off x="6390713" y="251668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4" name="TextBox 33"/>
          <p:cNvSpPr txBox="1"/>
          <p:nvPr/>
        </p:nvSpPr>
        <p:spPr>
          <a:xfrm>
            <a:off x="5858888" y="2190262"/>
            <a:ext cx="432106" cy="276999"/>
          </a:xfrm>
          <a:prstGeom prst="rect">
            <a:avLst/>
          </a:prstGeom>
          <a:noFill/>
        </p:spPr>
        <p:txBody>
          <a:bodyPr wrap="none" rtlCol="0">
            <a:spAutoFit/>
          </a:bodyPr>
          <a:lstStyle/>
          <a:p>
            <a:r>
              <a:rPr lang="en-US" sz="1200" dirty="0"/>
              <a:t>Tag</a:t>
            </a:r>
          </a:p>
        </p:txBody>
      </p:sp>
      <p:sp>
        <p:nvSpPr>
          <p:cNvPr id="35" name="TextBox 34"/>
          <p:cNvSpPr txBox="1"/>
          <p:nvPr/>
        </p:nvSpPr>
        <p:spPr>
          <a:xfrm>
            <a:off x="6769266" y="2234861"/>
            <a:ext cx="508473" cy="276999"/>
          </a:xfrm>
          <a:prstGeom prst="rect">
            <a:avLst/>
          </a:prstGeom>
          <a:noFill/>
        </p:spPr>
        <p:txBody>
          <a:bodyPr wrap="none" rtlCol="0">
            <a:spAutoFit/>
          </a:bodyPr>
          <a:lstStyle/>
          <a:p>
            <a:r>
              <a:rPr lang="en-US" sz="1200" dirty="0"/>
              <a:t>Data</a:t>
            </a:r>
          </a:p>
        </p:txBody>
      </p:sp>
      <p:sp>
        <p:nvSpPr>
          <p:cNvPr id="36" name="TextBox 35"/>
          <p:cNvSpPr txBox="1"/>
          <p:nvPr/>
        </p:nvSpPr>
        <p:spPr>
          <a:xfrm>
            <a:off x="4517500" y="3001505"/>
            <a:ext cx="614977" cy="276999"/>
          </a:xfrm>
          <a:prstGeom prst="rect">
            <a:avLst/>
          </a:prstGeom>
          <a:noFill/>
        </p:spPr>
        <p:txBody>
          <a:bodyPr wrap="none" rtlCol="0">
            <a:spAutoFit/>
          </a:bodyPr>
          <a:lstStyle/>
          <a:p>
            <a:r>
              <a:rPr lang="en-US" sz="1200" dirty="0"/>
              <a:t>Way 0</a:t>
            </a:r>
          </a:p>
        </p:txBody>
      </p:sp>
      <p:sp>
        <p:nvSpPr>
          <p:cNvPr id="37" name="TextBox 36"/>
          <p:cNvSpPr txBox="1"/>
          <p:nvPr/>
        </p:nvSpPr>
        <p:spPr>
          <a:xfrm>
            <a:off x="6716013" y="2997592"/>
            <a:ext cx="614977" cy="276999"/>
          </a:xfrm>
          <a:prstGeom prst="rect">
            <a:avLst/>
          </a:prstGeom>
          <a:noFill/>
        </p:spPr>
        <p:txBody>
          <a:bodyPr wrap="none" rtlCol="0">
            <a:spAutoFit/>
          </a:bodyPr>
          <a:lstStyle/>
          <a:p>
            <a:r>
              <a:rPr lang="en-US" sz="1200" dirty="0"/>
              <a:t>Way 1</a:t>
            </a:r>
          </a:p>
        </p:txBody>
      </p:sp>
      <p:sp>
        <p:nvSpPr>
          <p:cNvPr id="38" name="TextBox 37"/>
          <p:cNvSpPr txBox="1"/>
          <p:nvPr/>
        </p:nvSpPr>
        <p:spPr>
          <a:xfrm>
            <a:off x="3257391" y="2478117"/>
            <a:ext cx="543739" cy="276999"/>
          </a:xfrm>
          <a:prstGeom prst="rect">
            <a:avLst/>
          </a:prstGeom>
          <a:noFill/>
        </p:spPr>
        <p:txBody>
          <a:bodyPr wrap="none" rtlCol="0">
            <a:spAutoFit/>
          </a:bodyPr>
          <a:lstStyle/>
          <a:p>
            <a:r>
              <a:rPr lang="en-US" sz="1200" dirty="0"/>
              <a:t>Set 0</a:t>
            </a:r>
          </a:p>
        </p:txBody>
      </p:sp>
      <p:sp>
        <p:nvSpPr>
          <p:cNvPr id="39" name="TextBox 38"/>
          <p:cNvSpPr txBox="1"/>
          <p:nvPr/>
        </p:nvSpPr>
        <p:spPr>
          <a:xfrm>
            <a:off x="3281861" y="2755864"/>
            <a:ext cx="543739" cy="276999"/>
          </a:xfrm>
          <a:prstGeom prst="rect">
            <a:avLst/>
          </a:prstGeom>
          <a:noFill/>
        </p:spPr>
        <p:txBody>
          <a:bodyPr wrap="none" rtlCol="0">
            <a:spAutoFit/>
          </a:bodyPr>
          <a:lstStyle/>
          <a:p>
            <a:r>
              <a:rPr lang="en-US" sz="1200" dirty="0"/>
              <a:t>Set 1</a:t>
            </a:r>
          </a:p>
        </p:txBody>
      </p:sp>
      <p:cxnSp>
        <p:nvCxnSpPr>
          <p:cNvPr id="40" name="Straight Arrow Connector 39"/>
          <p:cNvCxnSpPr>
            <a:endCxn id="38" idx="1"/>
          </p:cNvCxnSpPr>
          <p:nvPr/>
        </p:nvCxnSpPr>
        <p:spPr bwMode="auto">
          <a:xfrm flipV="1">
            <a:off x="2229687" y="2616617"/>
            <a:ext cx="1027704" cy="8127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3449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5193C0C5-5FDD-4BFF-A3CE-669234D7D43C}" type="slidenum">
              <a:rPr lang="en-AU" altLang="en-US" sz="1400" smtClean="0"/>
              <a:pPr eaLnBrk="1" hangingPunct="1">
                <a:spcBef>
                  <a:spcPct val="0"/>
                </a:spcBef>
                <a:buClrTx/>
                <a:buSzTx/>
                <a:buFontTx/>
                <a:buNone/>
                <a:defRPr/>
              </a:pPr>
              <a:t>52</a:t>
            </a:fld>
            <a:endParaRPr lang="en-AU" altLang="en-US" sz="1400"/>
          </a:p>
        </p:txBody>
      </p:sp>
      <p:sp>
        <p:nvSpPr>
          <p:cNvPr id="14339" name="Rectangle 64"/>
          <p:cNvSpPr>
            <a:spLocks noGrp="1" noChangeArrowheads="1"/>
          </p:cNvSpPr>
          <p:nvPr>
            <p:ph type="title"/>
          </p:nvPr>
        </p:nvSpPr>
        <p:spPr/>
        <p:txBody>
          <a:bodyPr/>
          <a:lstStyle/>
          <a:p>
            <a:pPr eaLnBrk="1" hangingPunct="1"/>
            <a:r>
              <a:rPr lang="en-US" altLang="en-US"/>
              <a:t>Associativity Example</a:t>
            </a:r>
            <a:endParaRPr lang="en-AU" altLang="en-US"/>
          </a:p>
        </p:txBody>
      </p:sp>
      <p:sp>
        <p:nvSpPr>
          <p:cNvPr id="14340" name="Rectangle 65"/>
          <p:cNvSpPr>
            <a:spLocks noGrp="1" noChangeArrowheads="1"/>
          </p:cNvSpPr>
          <p:nvPr>
            <p:ph type="body" idx="1"/>
          </p:nvPr>
        </p:nvSpPr>
        <p:spPr>
          <a:xfrm>
            <a:off x="684213" y="1125539"/>
            <a:ext cx="8270875" cy="435785"/>
          </a:xfrm>
        </p:spPr>
        <p:txBody>
          <a:bodyPr/>
          <a:lstStyle/>
          <a:p>
            <a:pPr eaLnBrk="1" hangingPunct="1">
              <a:spcBef>
                <a:spcPct val="50000"/>
              </a:spcBef>
            </a:pPr>
            <a:r>
              <a:rPr lang="en-US" altLang="en-US" sz="2000" dirty="0"/>
              <a:t>2-Way Set Associative</a:t>
            </a:r>
          </a:p>
        </p:txBody>
      </p:sp>
      <p:sp>
        <p:nvSpPr>
          <p:cNvPr id="2" name="TextBox 1"/>
          <p:cNvSpPr txBox="1"/>
          <p:nvPr/>
        </p:nvSpPr>
        <p:spPr>
          <a:xfrm>
            <a:off x="1421427" y="2451192"/>
            <a:ext cx="872355" cy="307777"/>
          </a:xfrm>
          <a:prstGeom prst="rect">
            <a:avLst/>
          </a:prstGeom>
          <a:noFill/>
        </p:spPr>
        <p:txBody>
          <a:bodyPr wrap="none" rtlCol="0">
            <a:spAutoFit/>
          </a:bodyPr>
          <a:lstStyle/>
          <a:p>
            <a:r>
              <a:rPr lang="en-US" sz="1400" dirty="0"/>
              <a:t>Block #0</a:t>
            </a:r>
          </a:p>
        </p:txBody>
      </p:sp>
      <p:cxnSp>
        <p:nvCxnSpPr>
          <p:cNvPr id="4" name="Straight Arrow Connector 3"/>
          <p:cNvCxnSpPr>
            <a:endCxn id="38" idx="1"/>
          </p:cNvCxnSpPr>
          <p:nvPr/>
        </p:nvCxnSpPr>
        <p:spPr bwMode="auto">
          <a:xfrm>
            <a:off x="2220850" y="2603670"/>
            <a:ext cx="1036541" cy="12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p:cNvSpPr txBox="1"/>
          <p:nvPr/>
        </p:nvSpPr>
        <p:spPr>
          <a:xfrm>
            <a:off x="1432731" y="2859202"/>
            <a:ext cx="872355" cy="307777"/>
          </a:xfrm>
          <a:prstGeom prst="rect">
            <a:avLst/>
          </a:prstGeom>
          <a:noFill/>
        </p:spPr>
        <p:txBody>
          <a:bodyPr wrap="none" rtlCol="0">
            <a:spAutoFit/>
          </a:bodyPr>
          <a:lstStyle/>
          <a:p>
            <a:r>
              <a:rPr lang="en-US" sz="1400" dirty="0"/>
              <a:t>Block #8</a:t>
            </a:r>
          </a:p>
        </p:txBody>
      </p:sp>
      <p:cxnSp>
        <p:nvCxnSpPr>
          <p:cNvPr id="20" name="Straight Arrow Connector 19"/>
          <p:cNvCxnSpPr>
            <a:stCxn id="19" idx="3"/>
            <a:endCxn id="38" idx="1"/>
          </p:cNvCxnSpPr>
          <p:nvPr/>
        </p:nvCxnSpPr>
        <p:spPr bwMode="auto">
          <a:xfrm flipV="1">
            <a:off x="2305086" y="2616617"/>
            <a:ext cx="952305" cy="3964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p:cNvSpPr txBox="1"/>
          <p:nvPr/>
        </p:nvSpPr>
        <p:spPr>
          <a:xfrm>
            <a:off x="1458249" y="3313709"/>
            <a:ext cx="872355" cy="307777"/>
          </a:xfrm>
          <a:prstGeom prst="rect">
            <a:avLst/>
          </a:prstGeom>
          <a:noFill/>
        </p:spPr>
        <p:txBody>
          <a:bodyPr wrap="none" rtlCol="0">
            <a:spAutoFit/>
          </a:bodyPr>
          <a:lstStyle/>
          <a:p>
            <a:r>
              <a:rPr lang="en-US" sz="1400" dirty="0"/>
              <a:t>Block #6</a:t>
            </a:r>
          </a:p>
        </p:txBody>
      </p:sp>
      <p:sp>
        <p:nvSpPr>
          <p:cNvPr id="21" name="Rectangle 20"/>
          <p:cNvSpPr/>
          <p:nvPr/>
        </p:nvSpPr>
        <p:spPr>
          <a:xfrm>
            <a:off x="971600" y="4520394"/>
            <a:ext cx="7362204" cy="338554"/>
          </a:xfrm>
          <a:prstGeom prst="rect">
            <a:avLst/>
          </a:prstGeom>
        </p:spPr>
        <p:txBody>
          <a:bodyPr wrap="square">
            <a:spAutoFit/>
          </a:bodyPr>
          <a:lstStyle/>
          <a:p>
            <a:pPr lvl="1" eaLnBrk="1" hangingPunct="1"/>
            <a:r>
              <a:rPr lang="en-US" altLang="en-US" sz="1600" dirty="0"/>
              <a:t>Block access sequence: 0 (miss), 8 (miss)</a:t>
            </a:r>
          </a:p>
        </p:txBody>
      </p:sp>
      <p:sp>
        <p:nvSpPr>
          <p:cNvPr id="22" name="Rectangle 21"/>
          <p:cNvSpPr/>
          <p:nvPr/>
        </p:nvSpPr>
        <p:spPr bwMode="auto">
          <a:xfrm>
            <a:off x="3850071" y="2516688"/>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25" name="Rectangle 24"/>
          <p:cNvSpPr/>
          <p:nvPr/>
        </p:nvSpPr>
        <p:spPr bwMode="auto">
          <a:xfrm>
            <a:off x="4317763" y="2514859"/>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 #0</a:t>
            </a:r>
          </a:p>
        </p:txBody>
      </p:sp>
      <p:sp>
        <p:nvSpPr>
          <p:cNvPr id="26" name="TextBox 25"/>
          <p:cNvSpPr txBox="1"/>
          <p:nvPr/>
        </p:nvSpPr>
        <p:spPr>
          <a:xfrm>
            <a:off x="4783606" y="2220961"/>
            <a:ext cx="508473" cy="276999"/>
          </a:xfrm>
          <a:prstGeom prst="rect">
            <a:avLst/>
          </a:prstGeom>
          <a:noFill/>
        </p:spPr>
        <p:txBody>
          <a:bodyPr wrap="none" rtlCol="0">
            <a:spAutoFit/>
          </a:bodyPr>
          <a:lstStyle/>
          <a:p>
            <a:r>
              <a:rPr lang="en-US" sz="1200" dirty="0"/>
              <a:t>Data</a:t>
            </a:r>
          </a:p>
        </p:txBody>
      </p:sp>
      <p:sp>
        <p:nvSpPr>
          <p:cNvPr id="27" name="TextBox 26"/>
          <p:cNvSpPr txBox="1"/>
          <p:nvPr/>
        </p:nvSpPr>
        <p:spPr>
          <a:xfrm>
            <a:off x="3784691" y="2218828"/>
            <a:ext cx="432106" cy="276999"/>
          </a:xfrm>
          <a:prstGeom prst="rect">
            <a:avLst/>
          </a:prstGeom>
          <a:noFill/>
        </p:spPr>
        <p:txBody>
          <a:bodyPr wrap="none" rtlCol="0">
            <a:spAutoFit/>
          </a:bodyPr>
          <a:lstStyle/>
          <a:p>
            <a:r>
              <a:rPr lang="en-US" sz="1200" dirty="0"/>
              <a:t>Tag</a:t>
            </a:r>
          </a:p>
        </p:txBody>
      </p:sp>
      <p:sp>
        <p:nvSpPr>
          <p:cNvPr id="28" name="Rectangle 27"/>
          <p:cNvSpPr/>
          <p:nvPr/>
        </p:nvSpPr>
        <p:spPr bwMode="auto">
          <a:xfrm>
            <a:off x="3850071" y="2757140"/>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Rectangle 28"/>
          <p:cNvSpPr/>
          <p:nvPr/>
        </p:nvSpPr>
        <p:spPr bwMode="auto">
          <a:xfrm>
            <a:off x="4317763" y="2755311"/>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Rectangle 29"/>
          <p:cNvSpPr/>
          <p:nvPr/>
        </p:nvSpPr>
        <p:spPr bwMode="auto">
          <a:xfrm>
            <a:off x="5922896" y="2758969"/>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ectangle 30"/>
          <p:cNvSpPr/>
          <p:nvPr/>
        </p:nvSpPr>
        <p:spPr bwMode="auto">
          <a:xfrm>
            <a:off x="6390588" y="275714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Rectangle 31"/>
          <p:cNvSpPr/>
          <p:nvPr/>
        </p:nvSpPr>
        <p:spPr bwMode="auto">
          <a:xfrm>
            <a:off x="5923021" y="251724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Rectangle 32"/>
          <p:cNvSpPr/>
          <p:nvPr/>
        </p:nvSpPr>
        <p:spPr bwMode="auto">
          <a:xfrm>
            <a:off x="6390713" y="251668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a:t>         block #8</a:t>
            </a:r>
            <a:endParaRPr kumimoji="0" lang="en-US" sz="1000" b="0" i="0" u="none" strike="noStrike" cap="none" normalizeH="0" baseline="0" dirty="0">
              <a:ln>
                <a:noFill/>
              </a:ln>
              <a:solidFill>
                <a:schemeClr val="tx1"/>
              </a:solidFill>
              <a:effectLst/>
              <a:latin typeface="Arial" charset="0"/>
            </a:endParaRPr>
          </a:p>
        </p:txBody>
      </p:sp>
      <p:sp>
        <p:nvSpPr>
          <p:cNvPr id="34" name="TextBox 33"/>
          <p:cNvSpPr txBox="1"/>
          <p:nvPr/>
        </p:nvSpPr>
        <p:spPr>
          <a:xfrm>
            <a:off x="5858888" y="2190262"/>
            <a:ext cx="432106" cy="276999"/>
          </a:xfrm>
          <a:prstGeom prst="rect">
            <a:avLst/>
          </a:prstGeom>
          <a:noFill/>
        </p:spPr>
        <p:txBody>
          <a:bodyPr wrap="none" rtlCol="0">
            <a:spAutoFit/>
          </a:bodyPr>
          <a:lstStyle/>
          <a:p>
            <a:r>
              <a:rPr lang="en-US" sz="1200" dirty="0"/>
              <a:t>Tag</a:t>
            </a:r>
          </a:p>
        </p:txBody>
      </p:sp>
      <p:sp>
        <p:nvSpPr>
          <p:cNvPr id="35" name="TextBox 34"/>
          <p:cNvSpPr txBox="1"/>
          <p:nvPr/>
        </p:nvSpPr>
        <p:spPr>
          <a:xfrm>
            <a:off x="6769266" y="2234861"/>
            <a:ext cx="508473" cy="276999"/>
          </a:xfrm>
          <a:prstGeom prst="rect">
            <a:avLst/>
          </a:prstGeom>
          <a:noFill/>
        </p:spPr>
        <p:txBody>
          <a:bodyPr wrap="none" rtlCol="0">
            <a:spAutoFit/>
          </a:bodyPr>
          <a:lstStyle/>
          <a:p>
            <a:r>
              <a:rPr lang="en-US" sz="1200" dirty="0"/>
              <a:t>Data</a:t>
            </a:r>
          </a:p>
        </p:txBody>
      </p:sp>
      <p:sp>
        <p:nvSpPr>
          <p:cNvPr id="36" name="TextBox 35"/>
          <p:cNvSpPr txBox="1"/>
          <p:nvPr/>
        </p:nvSpPr>
        <p:spPr>
          <a:xfrm>
            <a:off x="4517500" y="3001505"/>
            <a:ext cx="614977" cy="276999"/>
          </a:xfrm>
          <a:prstGeom prst="rect">
            <a:avLst/>
          </a:prstGeom>
          <a:noFill/>
        </p:spPr>
        <p:txBody>
          <a:bodyPr wrap="none" rtlCol="0">
            <a:spAutoFit/>
          </a:bodyPr>
          <a:lstStyle/>
          <a:p>
            <a:r>
              <a:rPr lang="en-US" sz="1200" dirty="0"/>
              <a:t>Way 0</a:t>
            </a:r>
          </a:p>
        </p:txBody>
      </p:sp>
      <p:sp>
        <p:nvSpPr>
          <p:cNvPr id="37" name="TextBox 36"/>
          <p:cNvSpPr txBox="1"/>
          <p:nvPr/>
        </p:nvSpPr>
        <p:spPr>
          <a:xfrm>
            <a:off x="6716013" y="2997592"/>
            <a:ext cx="614977" cy="276999"/>
          </a:xfrm>
          <a:prstGeom prst="rect">
            <a:avLst/>
          </a:prstGeom>
          <a:noFill/>
        </p:spPr>
        <p:txBody>
          <a:bodyPr wrap="none" rtlCol="0">
            <a:spAutoFit/>
          </a:bodyPr>
          <a:lstStyle/>
          <a:p>
            <a:r>
              <a:rPr lang="en-US" sz="1200" dirty="0"/>
              <a:t>Way 1</a:t>
            </a:r>
          </a:p>
        </p:txBody>
      </p:sp>
      <p:sp>
        <p:nvSpPr>
          <p:cNvPr id="38" name="TextBox 37"/>
          <p:cNvSpPr txBox="1"/>
          <p:nvPr/>
        </p:nvSpPr>
        <p:spPr>
          <a:xfrm>
            <a:off x="3257391" y="2478117"/>
            <a:ext cx="543739" cy="276999"/>
          </a:xfrm>
          <a:prstGeom prst="rect">
            <a:avLst/>
          </a:prstGeom>
          <a:noFill/>
        </p:spPr>
        <p:txBody>
          <a:bodyPr wrap="none" rtlCol="0">
            <a:spAutoFit/>
          </a:bodyPr>
          <a:lstStyle/>
          <a:p>
            <a:r>
              <a:rPr lang="en-US" sz="1200" dirty="0"/>
              <a:t>Set 0</a:t>
            </a:r>
          </a:p>
        </p:txBody>
      </p:sp>
      <p:sp>
        <p:nvSpPr>
          <p:cNvPr id="39" name="TextBox 38"/>
          <p:cNvSpPr txBox="1"/>
          <p:nvPr/>
        </p:nvSpPr>
        <p:spPr>
          <a:xfrm>
            <a:off x="3281861" y="2755864"/>
            <a:ext cx="543739" cy="276999"/>
          </a:xfrm>
          <a:prstGeom prst="rect">
            <a:avLst/>
          </a:prstGeom>
          <a:noFill/>
        </p:spPr>
        <p:txBody>
          <a:bodyPr wrap="none" rtlCol="0">
            <a:spAutoFit/>
          </a:bodyPr>
          <a:lstStyle/>
          <a:p>
            <a:r>
              <a:rPr lang="en-US" sz="1200" dirty="0"/>
              <a:t>Set 1</a:t>
            </a:r>
          </a:p>
        </p:txBody>
      </p:sp>
      <p:cxnSp>
        <p:nvCxnSpPr>
          <p:cNvPr id="40" name="Straight Arrow Connector 39"/>
          <p:cNvCxnSpPr>
            <a:endCxn id="38" idx="1"/>
          </p:cNvCxnSpPr>
          <p:nvPr/>
        </p:nvCxnSpPr>
        <p:spPr bwMode="auto">
          <a:xfrm flipV="1">
            <a:off x="2229687" y="2616617"/>
            <a:ext cx="1027704" cy="8127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91497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5193C0C5-5FDD-4BFF-A3CE-669234D7D43C}" type="slidenum">
              <a:rPr lang="en-AU" altLang="en-US" sz="1400" smtClean="0"/>
              <a:pPr eaLnBrk="1" hangingPunct="1">
                <a:spcBef>
                  <a:spcPct val="0"/>
                </a:spcBef>
                <a:buClrTx/>
                <a:buSzTx/>
                <a:buFontTx/>
                <a:buNone/>
                <a:defRPr/>
              </a:pPr>
              <a:t>53</a:t>
            </a:fld>
            <a:endParaRPr lang="en-AU" altLang="en-US" sz="1400"/>
          </a:p>
        </p:txBody>
      </p:sp>
      <p:sp>
        <p:nvSpPr>
          <p:cNvPr id="14339" name="Rectangle 64"/>
          <p:cNvSpPr>
            <a:spLocks noGrp="1" noChangeArrowheads="1"/>
          </p:cNvSpPr>
          <p:nvPr>
            <p:ph type="title"/>
          </p:nvPr>
        </p:nvSpPr>
        <p:spPr/>
        <p:txBody>
          <a:bodyPr/>
          <a:lstStyle/>
          <a:p>
            <a:pPr eaLnBrk="1" hangingPunct="1"/>
            <a:r>
              <a:rPr lang="en-US" altLang="en-US"/>
              <a:t>Associativity Example</a:t>
            </a:r>
            <a:endParaRPr lang="en-AU" altLang="en-US"/>
          </a:p>
        </p:txBody>
      </p:sp>
      <p:sp>
        <p:nvSpPr>
          <p:cNvPr id="14340" name="Rectangle 65"/>
          <p:cNvSpPr>
            <a:spLocks noGrp="1" noChangeArrowheads="1"/>
          </p:cNvSpPr>
          <p:nvPr>
            <p:ph type="body" idx="1"/>
          </p:nvPr>
        </p:nvSpPr>
        <p:spPr>
          <a:xfrm>
            <a:off x="684213" y="1125539"/>
            <a:ext cx="8270875" cy="435785"/>
          </a:xfrm>
        </p:spPr>
        <p:txBody>
          <a:bodyPr/>
          <a:lstStyle/>
          <a:p>
            <a:pPr eaLnBrk="1" hangingPunct="1">
              <a:spcBef>
                <a:spcPct val="50000"/>
              </a:spcBef>
            </a:pPr>
            <a:r>
              <a:rPr lang="en-US" altLang="en-US" sz="2000" dirty="0"/>
              <a:t>2-Way Set Associative</a:t>
            </a:r>
          </a:p>
        </p:txBody>
      </p:sp>
      <p:sp>
        <p:nvSpPr>
          <p:cNvPr id="2" name="TextBox 1"/>
          <p:cNvSpPr txBox="1"/>
          <p:nvPr/>
        </p:nvSpPr>
        <p:spPr>
          <a:xfrm>
            <a:off x="1421427" y="2451192"/>
            <a:ext cx="872355" cy="307777"/>
          </a:xfrm>
          <a:prstGeom prst="rect">
            <a:avLst/>
          </a:prstGeom>
          <a:noFill/>
        </p:spPr>
        <p:txBody>
          <a:bodyPr wrap="none" rtlCol="0">
            <a:spAutoFit/>
          </a:bodyPr>
          <a:lstStyle/>
          <a:p>
            <a:r>
              <a:rPr lang="en-US" sz="1400" dirty="0"/>
              <a:t>Block #0</a:t>
            </a:r>
          </a:p>
        </p:txBody>
      </p:sp>
      <p:cxnSp>
        <p:nvCxnSpPr>
          <p:cNvPr id="4" name="Straight Arrow Connector 3"/>
          <p:cNvCxnSpPr>
            <a:endCxn id="38" idx="1"/>
          </p:cNvCxnSpPr>
          <p:nvPr/>
        </p:nvCxnSpPr>
        <p:spPr bwMode="auto">
          <a:xfrm>
            <a:off x="2220850" y="2603670"/>
            <a:ext cx="1036541" cy="12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p:cNvSpPr txBox="1"/>
          <p:nvPr/>
        </p:nvSpPr>
        <p:spPr>
          <a:xfrm>
            <a:off x="1432731" y="2859202"/>
            <a:ext cx="872355" cy="307777"/>
          </a:xfrm>
          <a:prstGeom prst="rect">
            <a:avLst/>
          </a:prstGeom>
          <a:noFill/>
        </p:spPr>
        <p:txBody>
          <a:bodyPr wrap="none" rtlCol="0">
            <a:spAutoFit/>
          </a:bodyPr>
          <a:lstStyle/>
          <a:p>
            <a:r>
              <a:rPr lang="en-US" sz="1400" dirty="0"/>
              <a:t>Block #8</a:t>
            </a:r>
          </a:p>
        </p:txBody>
      </p:sp>
      <p:cxnSp>
        <p:nvCxnSpPr>
          <p:cNvPr id="20" name="Straight Arrow Connector 19"/>
          <p:cNvCxnSpPr>
            <a:stCxn id="19" idx="3"/>
            <a:endCxn id="38" idx="1"/>
          </p:cNvCxnSpPr>
          <p:nvPr/>
        </p:nvCxnSpPr>
        <p:spPr bwMode="auto">
          <a:xfrm flipV="1">
            <a:off x="2305086" y="2616617"/>
            <a:ext cx="952305" cy="3964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p:cNvSpPr txBox="1"/>
          <p:nvPr/>
        </p:nvSpPr>
        <p:spPr>
          <a:xfrm>
            <a:off x="1458249" y="3313709"/>
            <a:ext cx="872355" cy="307777"/>
          </a:xfrm>
          <a:prstGeom prst="rect">
            <a:avLst/>
          </a:prstGeom>
          <a:noFill/>
        </p:spPr>
        <p:txBody>
          <a:bodyPr wrap="none" rtlCol="0">
            <a:spAutoFit/>
          </a:bodyPr>
          <a:lstStyle/>
          <a:p>
            <a:r>
              <a:rPr lang="en-US" sz="1400" dirty="0"/>
              <a:t>Block #6</a:t>
            </a:r>
          </a:p>
        </p:txBody>
      </p:sp>
      <p:sp>
        <p:nvSpPr>
          <p:cNvPr id="21" name="Rectangle 20"/>
          <p:cNvSpPr/>
          <p:nvPr/>
        </p:nvSpPr>
        <p:spPr>
          <a:xfrm>
            <a:off x="971600" y="4520394"/>
            <a:ext cx="7362204" cy="338554"/>
          </a:xfrm>
          <a:prstGeom prst="rect">
            <a:avLst/>
          </a:prstGeom>
        </p:spPr>
        <p:txBody>
          <a:bodyPr wrap="square">
            <a:spAutoFit/>
          </a:bodyPr>
          <a:lstStyle/>
          <a:p>
            <a:pPr lvl="1" eaLnBrk="1" hangingPunct="1"/>
            <a:r>
              <a:rPr lang="en-US" altLang="en-US" sz="1600" dirty="0"/>
              <a:t>Block access sequence: 0 (miss), 8 (miss), 0 (hit)</a:t>
            </a:r>
          </a:p>
        </p:txBody>
      </p:sp>
      <p:sp>
        <p:nvSpPr>
          <p:cNvPr id="22" name="Rectangle 21"/>
          <p:cNvSpPr/>
          <p:nvPr/>
        </p:nvSpPr>
        <p:spPr bwMode="auto">
          <a:xfrm>
            <a:off x="3850071" y="2516688"/>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25" name="Rectangle 24"/>
          <p:cNvSpPr/>
          <p:nvPr/>
        </p:nvSpPr>
        <p:spPr bwMode="auto">
          <a:xfrm>
            <a:off x="4317763" y="2514859"/>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 #0</a:t>
            </a:r>
          </a:p>
        </p:txBody>
      </p:sp>
      <p:sp>
        <p:nvSpPr>
          <p:cNvPr id="26" name="TextBox 25"/>
          <p:cNvSpPr txBox="1"/>
          <p:nvPr/>
        </p:nvSpPr>
        <p:spPr>
          <a:xfrm>
            <a:off x="4783606" y="2220961"/>
            <a:ext cx="508473" cy="276999"/>
          </a:xfrm>
          <a:prstGeom prst="rect">
            <a:avLst/>
          </a:prstGeom>
          <a:noFill/>
        </p:spPr>
        <p:txBody>
          <a:bodyPr wrap="none" rtlCol="0">
            <a:spAutoFit/>
          </a:bodyPr>
          <a:lstStyle/>
          <a:p>
            <a:r>
              <a:rPr lang="en-US" sz="1200" dirty="0"/>
              <a:t>Data</a:t>
            </a:r>
          </a:p>
        </p:txBody>
      </p:sp>
      <p:sp>
        <p:nvSpPr>
          <p:cNvPr id="27" name="TextBox 26"/>
          <p:cNvSpPr txBox="1"/>
          <p:nvPr/>
        </p:nvSpPr>
        <p:spPr>
          <a:xfrm>
            <a:off x="3784691" y="2218828"/>
            <a:ext cx="432106" cy="276999"/>
          </a:xfrm>
          <a:prstGeom prst="rect">
            <a:avLst/>
          </a:prstGeom>
          <a:noFill/>
        </p:spPr>
        <p:txBody>
          <a:bodyPr wrap="none" rtlCol="0">
            <a:spAutoFit/>
          </a:bodyPr>
          <a:lstStyle/>
          <a:p>
            <a:r>
              <a:rPr lang="en-US" sz="1200" dirty="0"/>
              <a:t>Tag</a:t>
            </a:r>
          </a:p>
        </p:txBody>
      </p:sp>
      <p:sp>
        <p:nvSpPr>
          <p:cNvPr id="28" name="Rectangle 27"/>
          <p:cNvSpPr/>
          <p:nvPr/>
        </p:nvSpPr>
        <p:spPr bwMode="auto">
          <a:xfrm>
            <a:off x="3850071" y="2757140"/>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Rectangle 28"/>
          <p:cNvSpPr/>
          <p:nvPr/>
        </p:nvSpPr>
        <p:spPr bwMode="auto">
          <a:xfrm>
            <a:off x="4317763" y="2755311"/>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Rectangle 29"/>
          <p:cNvSpPr/>
          <p:nvPr/>
        </p:nvSpPr>
        <p:spPr bwMode="auto">
          <a:xfrm>
            <a:off x="5922896" y="2758969"/>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ectangle 30"/>
          <p:cNvSpPr/>
          <p:nvPr/>
        </p:nvSpPr>
        <p:spPr bwMode="auto">
          <a:xfrm>
            <a:off x="6390588" y="275714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Rectangle 31"/>
          <p:cNvSpPr/>
          <p:nvPr/>
        </p:nvSpPr>
        <p:spPr bwMode="auto">
          <a:xfrm>
            <a:off x="5923021" y="251724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Rectangle 32"/>
          <p:cNvSpPr/>
          <p:nvPr/>
        </p:nvSpPr>
        <p:spPr bwMode="auto">
          <a:xfrm>
            <a:off x="6390713" y="251668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a:t>         block #8</a:t>
            </a:r>
            <a:endParaRPr kumimoji="0" lang="en-US" sz="1000" b="0" i="0" u="none" strike="noStrike" cap="none" normalizeH="0" baseline="0" dirty="0">
              <a:ln>
                <a:noFill/>
              </a:ln>
              <a:solidFill>
                <a:schemeClr val="tx1"/>
              </a:solidFill>
              <a:effectLst/>
              <a:latin typeface="Arial" charset="0"/>
            </a:endParaRPr>
          </a:p>
        </p:txBody>
      </p:sp>
      <p:sp>
        <p:nvSpPr>
          <p:cNvPr id="34" name="TextBox 33"/>
          <p:cNvSpPr txBox="1"/>
          <p:nvPr/>
        </p:nvSpPr>
        <p:spPr>
          <a:xfrm>
            <a:off x="5858888" y="2190262"/>
            <a:ext cx="432106" cy="276999"/>
          </a:xfrm>
          <a:prstGeom prst="rect">
            <a:avLst/>
          </a:prstGeom>
          <a:noFill/>
        </p:spPr>
        <p:txBody>
          <a:bodyPr wrap="none" rtlCol="0">
            <a:spAutoFit/>
          </a:bodyPr>
          <a:lstStyle/>
          <a:p>
            <a:r>
              <a:rPr lang="en-US" sz="1200" dirty="0"/>
              <a:t>Tag</a:t>
            </a:r>
          </a:p>
        </p:txBody>
      </p:sp>
      <p:sp>
        <p:nvSpPr>
          <p:cNvPr id="35" name="TextBox 34"/>
          <p:cNvSpPr txBox="1"/>
          <p:nvPr/>
        </p:nvSpPr>
        <p:spPr>
          <a:xfrm>
            <a:off x="6769266" y="2234861"/>
            <a:ext cx="508473" cy="276999"/>
          </a:xfrm>
          <a:prstGeom prst="rect">
            <a:avLst/>
          </a:prstGeom>
          <a:noFill/>
        </p:spPr>
        <p:txBody>
          <a:bodyPr wrap="none" rtlCol="0">
            <a:spAutoFit/>
          </a:bodyPr>
          <a:lstStyle/>
          <a:p>
            <a:r>
              <a:rPr lang="en-US" sz="1200" dirty="0"/>
              <a:t>Data</a:t>
            </a:r>
          </a:p>
        </p:txBody>
      </p:sp>
      <p:sp>
        <p:nvSpPr>
          <p:cNvPr id="36" name="TextBox 35"/>
          <p:cNvSpPr txBox="1"/>
          <p:nvPr/>
        </p:nvSpPr>
        <p:spPr>
          <a:xfrm>
            <a:off x="4517500" y="3001505"/>
            <a:ext cx="614977" cy="276999"/>
          </a:xfrm>
          <a:prstGeom prst="rect">
            <a:avLst/>
          </a:prstGeom>
          <a:noFill/>
        </p:spPr>
        <p:txBody>
          <a:bodyPr wrap="none" rtlCol="0">
            <a:spAutoFit/>
          </a:bodyPr>
          <a:lstStyle/>
          <a:p>
            <a:r>
              <a:rPr lang="en-US" sz="1200" dirty="0"/>
              <a:t>Way 0</a:t>
            </a:r>
          </a:p>
        </p:txBody>
      </p:sp>
      <p:sp>
        <p:nvSpPr>
          <p:cNvPr id="37" name="TextBox 36"/>
          <p:cNvSpPr txBox="1"/>
          <p:nvPr/>
        </p:nvSpPr>
        <p:spPr>
          <a:xfrm>
            <a:off x="6716013" y="2997592"/>
            <a:ext cx="614977" cy="276999"/>
          </a:xfrm>
          <a:prstGeom prst="rect">
            <a:avLst/>
          </a:prstGeom>
          <a:noFill/>
        </p:spPr>
        <p:txBody>
          <a:bodyPr wrap="none" rtlCol="0">
            <a:spAutoFit/>
          </a:bodyPr>
          <a:lstStyle/>
          <a:p>
            <a:r>
              <a:rPr lang="en-US" sz="1200" dirty="0"/>
              <a:t>Way 1</a:t>
            </a:r>
          </a:p>
        </p:txBody>
      </p:sp>
      <p:sp>
        <p:nvSpPr>
          <p:cNvPr id="38" name="TextBox 37"/>
          <p:cNvSpPr txBox="1"/>
          <p:nvPr/>
        </p:nvSpPr>
        <p:spPr>
          <a:xfrm>
            <a:off x="3257391" y="2478117"/>
            <a:ext cx="543739" cy="276999"/>
          </a:xfrm>
          <a:prstGeom prst="rect">
            <a:avLst/>
          </a:prstGeom>
          <a:noFill/>
        </p:spPr>
        <p:txBody>
          <a:bodyPr wrap="none" rtlCol="0">
            <a:spAutoFit/>
          </a:bodyPr>
          <a:lstStyle/>
          <a:p>
            <a:r>
              <a:rPr lang="en-US" sz="1200" dirty="0"/>
              <a:t>Set 0</a:t>
            </a:r>
          </a:p>
        </p:txBody>
      </p:sp>
      <p:sp>
        <p:nvSpPr>
          <p:cNvPr id="39" name="TextBox 38"/>
          <p:cNvSpPr txBox="1"/>
          <p:nvPr/>
        </p:nvSpPr>
        <p:spPr>
          <a:xfrm>
            <a:off x="3281861" y="2755864"/>
            <a:ext cx="543739" cy="276999"/>
          </a:xfrm>
          <a:prstGeom prst="rect">
            <a:avLst/>
          </a:prstGeom>
          <a:noFill/>
        </p:spPr>
        <p:txBody>
          <a:bodyPr wrap="none" rtlCol="0">
            <a:spAutoFit/>
          </a:bodyPr>
          <a:lstStyle/>
          <a:p>
            <a:r>
              <a:rPr lang="en-US" sz="1200" dirty="0"/>
              <a:t>Set 1</a:t>
            </a:r>
          </a:p>
        </p:txBody>
      </p:sp>
      <p:cxnSp>
        <p:nvCxnSpPr>
          <p:cNvPr id="40" name="Straight Arrow Connector 39"/>
          <p:cNvCxnSpPr>
            <a:endCxn id="38" idx="1"/>
          </p:cNvCxnSpPr>
          <p:nvPr/>
        </p:nvCxnSpPr>
        <p:spPr bwMode="auto">
          <a:xfrm flipV="1">
            <a:off x="2229687" y="2616617"/>
            <a:ext cx="1027704" cy="8127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441816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5193C0C5-5FDD-4BFF-A3CE-669234D7D43C}" type="slidenum">
              <a:rPr lang="en-AU" altLang="en-US" sz="1400" smtClean="0"/>
              <a:pPr eaLnBrk="1" hangingPunct="1">
                <a:spcBef>
                  <a:spcPct val="0"/>
                </a:spcBef>
                <a:buClrTx/>
                <a:buSzTx/>
                <a:buFontTx/>
                <a:buNone/>
                <a:defRPr/>
              </a:pPr>
              <a:t>54</a:t>
            </a:fld>
            <a:endParaRPr lang="en-AU" altLang="en-US" sz="1400"/>
          </a:p>
        </p:txBody>
      </p:sp>
      <p:sp>
        <p:nvSpPr>
          <p:cNvPr id="14339" name="Rectangle 64"/>
          <p:cNvSpPr>
            <a:spLocks noGrp="1" noChangeArrowheads="1"/>
          </p:cNvSpPr>
          <p:nvPr>
            <p:ph type="title"/>
          </p:nvPr>
        </p:nvSpPr>
        <p:spPr/>
        <p:txBody>
          <a:bodyPr/>
          <a:lstStyle/>
          <a:p>
            <a:pPr eaLnBrk="1" hangingPunct="1"/>
            <a:r>
              <a:rPr lang="en-US" altLang="en-US"/>
              <a:t>Associativity Example</a:t>
            </a:r>
            <a:endParaRPr lang="en-AU" altLang="en-US"/>
          </a:p>
        </p:txBody>
      </p:sp>
      <p:sp>
        <p:nvSpPr>
          <p:cNvPr id="14340" name="Rectangle 65"/>
          <p:cNvSpPr>
            <a:spLocks noGrp="1" noChangeArrowheads="1"/>
          </p:cNvSpPr>
          <p:nvPr>
            <p:ph type="body" idx="1"/>
          </p:nvPr>
        </p:nvSpPr>
        <p:spPr>
          <a:xfrm>
            <a:off x="684213" y="1125539"/>
            <a:ext cx="8270875" cy="435785"/>
          </a:xfrm>
        </p:spPr>
        <p:txBody>
          <a:bodyPr/>
          <a:lstStyle/>
          <a:p>
            <a:pPr eaLnBrk="1" hangingPunct="1">
              <a:spcBef>
                <a:spcPct val="50000"/>
              </a:spcBef>
            </a:pPr>
            <a:r>
              <a:rPr lang="en-US" altLang="en-US" sz="2000" dirty="0"/>
              <a:t>2-Way Set Associative</a:t>
            </a:r>
          </a:p>
        </p:txBody>
      </p:sp>
      <p:sp>
        <p:nvSpPr>
          <p:cNvPr id="2" name="TextBox 1"/>
          <p:cNvSpPr txBox="1"/>
          <p:nvPr/>
        </p:nvSpPr>
        <p:spPr>
          <a:xfrm>
            <a:off x="1421427" y="2451192"/>
            <a:ext cx="872355" cy="307777"/>
          </a:xfrm>
          <a:prstGeom prst="rect">
            <a:avLst/>
          </a:prstGeom>
          <a:noFill/>
        </p:spPr>
        <p:txBody>
          <a:bodyPr wrap="none" rtlCol="0">
            <a:spAutoFit/>
          </a:bodyPr>
          <a:lstStyle/>
          <a:p>
            <a:r>
              <a:rPr lang="en-US" sz="1400" dirty="0"/>
              <a:t>Block #0</a:t>
            </a:r>
          </a:p>
        </p:txBody>
      </p:sp>
      <p:cxnSp>
        <p:nvCxnSpPr>
          <p:cNvPr id="4" name="Straight Arrow Connector 3"/>
          <p:cNvCxnSpPr>
            <a:endCxn id="38" idx="1"/>
          </p:cNvCxnSpPr>
          <p:nvPr/>
        </p:nvCxnSpPr>
        <p:spPr bwMode="auto">
          <a:xfrm>
            <a:off x="2220850" y="2603670"/>
            <a:ext cx="1036541" cy="12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p:cNvSpPr txBox="1"/>
          <p:nvPr/>
        </p:nvSpPr>
        <p:spPr>
          <a:xfrm>
            <a:off x="1432731" y="2859202"/>
            <a:ext cx="872355" cy="307777"/>
          </a:xfrm>
          <a:prstGeom prst="rect">
            <a:avLst/>
          </a:prstGeom>
          <a:noFill/>
        </p:spPr>
        <p:txBody>
          <a:bodyPr wrap="none" rtlCol="0">
            <a:spAutoFit/>
          </a:bodyPr>
          <a:lstStyle/>
          <a:p>
            <a:r>
              <a:rPr lang="en-US" sz="1400" dirty="0"/>
              <a:t>Block #8</a:t>
            </a:r>
          </a:p>
        </p:txBody>
      </p:sp>
      <p:cxnSp>
        <p:nvCxnSpPr>
          <p:cNvPr id="20" name="Straight Arrow Connector 19"/>
          <p:cNvCxnSpPr>
            <a:stCxn id="19" idx="3"/>
            <a:endCxn id="38" idx="1"/>
          </p:cNvCxnSpPr>
          <p:nvPr/>
        </p:nvCxnSpPr>
        <p:spPr bwMode="auto">
          <a:xfrm flipV="1">
            <a:off x="2305086" y="2616617"/>
            <a:ext cx="952305" cy="3964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p:cNvSpPr txBox="1"/>
          <p:nvPr/>
        </p:nvSpPr>
        <p:spPr>
          <a:xfrm>
            <a:off x="1458249" y="3313709"/>
            <a:ext cx="872355" cy="307777"/>
          </a:xfrm>
          <a:prstGeom prst="rect">
            <a:avLst/>
          </a:prstGeom>
          <a:noFill/>
        </p:spPr>
        <p:txBody>
          <a:bodyPr wrap="none" rtlCol="0">
            <a:spAutoFit/>
          </a:bodyPr>
          <a:lstStyle/>
          <a:p>
            <a:r>
              <a:rPr lang="en-US" sz="1400" dirty="0"/>
              <a:t>Block #6</a:t>
            </a:r>
          </a:p>
        </p:txBody>
      </p:sp>
      <p:sp>
        <p:nvSpPr>
          <p:cNvPr id="21" name="Rectangle 20"/>
          <p:cNvSpPr/>
          <p:nvPr/>
        </p:nvSpPr>
        <p:spPr>
          <a:xfrm>
            <a:off x="971600" y="4520394"/>
            <a:ext cx="7362204" cy="338554"/>
          </a:xfrm>
          <a:prstGeom prst="rect">
            <a:avLst/>
          </a:prstGeom>
        </p:spPr>
        <p:txBody>
          <a:bodyPr wrap="square">
            <a:spAutoFit/>
          </a:bodyPr>
          <a:lstStyle/>
          <a:p>
            <a:pPr lvl="1" eaLnBrk="1" hangingPunct="1"/>
            <a:r>
              <a:rPr lang="en-US" altLang="en-US" sz="1600" dirty="0"/>
              <a:t>Block access sequence: 0 (miss), 8 (miss), 0 (hit), 6 (miss)</a:t>
            </a:r>
          </a:p>
        </p:txBody>
      </p:sp>
      <p:sp>
        <p:nvSpPr>
          <p:cNvPr id="22" name="Rectangle 21"/>
          <p:cNvSpPr/>
          <p:nvPr/>
        </p:nvSpPr>
        <p:spPr bwMode="auto">
          <a:xfrm>
            <a:off x="3850071" y="2516688"/>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25" name="Rectangle 24"/>
          <p:cNvSpPr/>
          <p:nvPr/>
        </p:nvSpPr>
        <p:spPr bwMode="auto">
          <a:xfrm>
            <a:off x="4317763" y="2514859"/>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 #0</a:t>
            </a:r>
          </a:p>
        </p:txBody>
      </p:sp>
      <p:sp>
        <p:nvSpPr>
          <p:cNvPr id="26" name="TextBox 25"/>
          <p:cNvSpPr txBox="1"/>
          <p:nvPr/>
        </p:nvSpPr>
        <p:spPr>
          <a:xfrm>
            <a:off x="4783606" y="2220961"/>
            <a:ext cx="508473" cy="276999"/>
          </a:xfrm>
          <a:prstGeom prst="rect">
            <a:avLst/>
          </a:prstGeom>
          <a:noFill/>
        </p:spPr>
        <p:txBody>
          <a:bodyPr wrap="none" rtlCol="0">
            <a:spAutoFit/>
          </a:bodyPr>
          <a:lstStyle/>
          <a:p>
            <a:r>
              <a:rPr lang="en-US" sz="1200" dirty="0"/>
              <a:t>Data</a:t>
            </a:r>
          </a:p>
        </p:txBody>
      </p:sp>
      <p:sp>
        <p:nvSpPr>
          <p:cNvPr id="27" name="TextBox 26"/>
          <p:cNvSpPr txBox="1"/>
          <p:nvPr/>
        </p:nvSpPr>
        <p:spPr>
          <a:xfrm>
            <a:off x="3784691" y="2218828"/>
            <a:ext cx="432106" cy="276999"/>
          </a:xfrm>
          <a:prstGeom prst="rect">
            <a:avLst/>
          </a:prstGeom>
          <a:noFill/>
        </p:spPr>
        <p:txBody>
          <a:bodyPr wrap="none" rtlCol="0">
            <a:spAutoFit/>
          </a:bodyPr>
          <a:lstStyle/>
          <a:p>
            <a:r>
              <a:rPr lang="en-US" sz="1200" dirty="0"/>
              <a:t>Tag</a:t>
            </a:r>
          </a:p>
        </p:txBody>
      </p:sp>
      <p:sp>
        <p:nvSpPr>
          <p:cNvPr id="28" name="Rectangle 27"/>
          <p:cNvSpPr/>
          <p:nvPr/>
        </p:nvSpPr>
        <p:spPr bwMode="auto">
          <a:xfrm>
            <a:off x="3850071" y="2757140"/>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Rectangle 28"/>
          <p:cNvSpPr/>
          <p:nvPr/>
        </p:nvSpPr>
        <p:spPr bwMode="auto">
          <a:xfrm>
            <a:off x="4317763" y="2755311"/>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Rectangle 29"/>
          <p:cNvSpPr/>
          <p:nvPr/>
        </p:nvSpPr>
        <p:spPr bwMode="auto">
          <a:xfrm>
            <a:off x="5922896" y="2758969"/>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ectangle 30"/>
          <p:cNvSpPr/>
          <p:nvPr/>
        </p:nvSpPr>
        <p:spPr bwMode="auto">
          <a:xfrm>
            <a:off x="6390588" y="275714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Rectangle 31"/>
          <p:cNvSpPr/>
          <p:nvPr/>
        </p:nvSpPr>
        <p:spPr bwMode="auto">
          <a:xfrm>
            <a:off x="5923021" y="251724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Rectangle 32"/>
          <p:cNvSpPr/>
          <p:nvPr/>
        </p:nvSpPr>
        <p:spPr bwMode="auto">
          <a:xfrm>
            <a:off x="6390713" y="251668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a:t>         block #6</a:t>
            </a:r>
            <a:endParaRPr kumimoji="0" lang="en-US" sz="1000" b="0" i="0" u="none" strike="noStrike" cap="none" normalizeH="0" baseline="0" dirty="0">
              <a:ln>
                <a:noFill/>
              </a:ln>
              <a:solidFill>
                <a:schemeClr val="tx1"/>
              </a:solidFill>
              <a:effectLst/>
              <a:latin typeface="Arial" charset="0"/>
            </a:endParaRPr>
          </a:p>
        </p:txBody>
      </p:sp>
      <p:sp>
        <p:nvSpPr>
          <p:cNvPr id="34" name="TextBox 33"/>
          <p:cNvSpPr txBox="1"/>
          <p:nvPr/>
        </p:nvSpPr>
        <p:spPr>
          <a:xfrm>
            <a:off x="5858888" y="2190262"/>
            <a:ext cx="432106" cy="276999"/>
          </a:xfrm>
          <a:prstGeom prst="rect">
            <a:avLst/>
          </a:prstGeom>
          <a:noFill/>
        </p:spPr>
        <p:txBody>
          <a:bodyPr wrap="none" rtlCol="0">
            <a:spAutoFit/>
          </a:bodyPr>
          <a:lstStyle/>
          <a:p>
            <a:r>
              <a:rPr lang="en-US" sz="1200" dirty="0"/>
              <a:t>Tag</a:t>
            </a:r>
          </a:p>
        </p:txBody>
      </p:sp>
      <p:sp>
        <p:nvSpPr>
          <p:cNvPr id="35" name="TextBox 34"/>
          <p:cNvSpPr txBox="1"/>
          <p:nvPr/>
        </p:nvSpPr>
        <p:spPr>
          <a:xfrm>
            <a:off x="6769266" y="2234861"/>
            <a:ext cx="508473" cy="276999"/>
          </a:xfrm>
          <a:prstGeom prst="rect">
            <a:avLst/>
          </a:prstGeom>
          <a:noFill/>
        </p:spPr>
        <p:txBody>
          <a:bodyPr wrap="none" rtlCol="0">
            <a:spAutoFit/>
          </a:bodyPr>
          <a:lstStyle/>
          <a:p>
            <a:r>
              <a:rPr lang="en-US" sz="1200" dirty="0"/>
              <a:t>Data</a:t>
            </a:r>
          </a:p>
        </p:txBody>
      </p:sp>
      <p:sp>
        <p:nvSpPr>
          <p:cNvPr id="36" name="TextBox 35"/>
          <p:cNvSpPr txBox="1"/>
          <p:nvPr/>
        </p:nvSpPr>
        <p:spPr>
          <a:xfrm>
            <a:off x="4517500" y="3001505"/>
            <a:ext cx="614977" cy="276999"/>
          </a:xfrm>
          <a:prstGeom prst="rect">
            <a:avLst/>
          </a:prstGeom>
          <a:noFill/>
        </p:spPr>
        <p:txBody>
          <a:bodyPr wrap="none" rtlCol="0">
            <a:spAutoFit/>
          </a:bodyPr>
          <a:lstStyle/>
          <a:p>
            <a:r>
              <a:rPr lang="en-US" sz="1200" dirty="0"/>
              <a:t>Way 0</a:t>
            </a:r>
          </a:p>
        </p:txBody>
      </p:sp>
      <p:sp>
        <p:nvSpPr>
          <p:cNvPr id="37" name="TextBox 36"/>
          <p:cNvSpPr txBox="1"/>
          <p:nvPr/>
        </p:nvSpPr>
        <p:spPr>
          <a:xfrm>
            <a:off x="6716013" y="2997592"/>
            <a:ext cx="614977" cy="276999"/>
          </a:xfrm>
          <a:prstGeom prst="rect">
            <a:avLst/>
          </a:prstGeom>
          <a:noFill/>
        </p:spPr>
        <p:txBody>
          <a:bodyPr wrap="none" rtlCol="0">
            <a:spAutoFit/>
          </a:bodyPr>
          <a:lstStyle/>
          <a:p>
            <a:r>
              <a:rPr lang="en-US" sz="1200" dirty="0"/>
              <a:t>Way 1</a:t>
            </a:r>
          </a:p>
        </p:txBody>
      </p:sp>
      <p:sp>
        <p:nvSpPr>
          <p:cNvPr id="38" name="TextBox 37"/>
          <p:cNvSpPr txBox="1"/>
          <p:nvPr/>
        </p:nvSpPr>
        <p:spPr>
          <a:xfrm>
            <a:off x="3257391" y="2478117"/>
            <a:ext cx="543739" cy="276999"/>
          </a:xfrm>
          <a:prstGeom prst="rect">
            <a:avLst/>
          </a:prstGeom>
          <a:noFill/>
        </p:spPr>
        <p:txBody>
          <a:bodyPr wrap="none" rtlCol="0">
            <a:spAutoFit/>
          </a:bodyPr>
          <a:lstStyle/>
          <a:p>
            <a:r>
              <a:rPr lang="en-US" sz="1200" dirty="0"/>
              <a:t>Set 0</a:t>
            </a:r>
          </a:p>
        </p:txBody>
      </p:sp>
      <p:sp>
        <p:nvSpPr>
          <p:cNvPr id="39" name="TextBox 38"/>
          <p:cNvSpPr txBox="1"/>
          <p:nvPr/>
        </p:nvSpPr>
        <p:spPr>
          <a:xfrm>
            <a:off x="3281861" y="2755864"/>
            <a:ext cx="543739" cy="276999"/>
          </a:xfrm>
          <a:prstGeom prst="rect">
            <a:avLst/>
          </a:prstGeom>
          <a:noFill/>
        </p:spPr>
        <p:txBody>
          <a:bodyPr wrap="none" rtlCol="0">
            <a:spAutoFit/>
          </a:bodyPr>
          <a:lstStyle/>
          <a:p>
            <a:r>
              <a:rPr lang="en-US" sz="1200" dirty="0"/>
              <a:t>Set 1</a:t>
            </a:r>
          </a:p>
        </p:txBody>
      </p:sp>
      <p:cxnSp>
        <p:nvCxnSpPr>
          <p:cNvPr id="40" name="Straight Arrow Connector 39"/>
          <p:cNvCxnSpPr>
            <a:endCxn id="38" idx="1"/>
          </p:cNvCxnSpPr>
          <p:nvPr/>
        </p:nvCxnSpPr>
        <p:spPr bwMode="auto">
          <a:xfrm flipV="1">
            <a:off x="2229687" y="2616617"/>
            <a:ext cx="1027704" cy="8127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 name="TextBox 2"/>
          <p:cNvSpPr txBox="1"/>
          <p:nvPr/>
        </p:nvSpPr>
        <p:spPr>
          <a:xfrm>
            <a:off x="6228184" y="1544014"/>
            <a:ext cx="1965603" cy="523220"/>
          </a:xfrm>
          <a:prstGeom prst="rect">
            <a:avLst/>
          </a:prstGeom>
          <a:noFill/>
        </p:spPr>
        <p:txBody>
          <a:bodyPr wrap="none" rtlCol="0">
            <a:spAutoFit/>
          </a:bodyPr>
          <a:lstStyle/>
          <a:p>
            <a:r>
              <a:rPr lang="en-US" sz="1400" dirty="0">
                <a:solidFill>
                  <a:srgbClr val="FF0000"/>
                </a:solidFill>
              </a:rPr>
              <a:t>replaces least recently</a:t>
            </a:r>
          </a:p>
          <a:p>
            <a:r>
              <a:rPr lang="en-US" sz="1400" dirty="0">
                <a:solidFill>
                  <a:srgbClr val="FF0000"/>
                </a:solidFill>
              </a:rPr>
              <a:t>used</a:t>
            </a:r>
          </a:p>
        </p:txBody>
      </p:sp>
    </p:spTree>
    <p:extLst>
      <p:ext uri="{BB962C8B-B14F-4D97-AF65-F5344CB8AC3E}">
        <p14:creationId xmlns:p14="http://schemas.microsoft.com/office/powerpoint/2010/main" val="256205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5193C0C5-5FDD-4BFF-A3CE-669234D7D43C}" type="slidenum">
              <a:rPr lang="en-AU" altLang="en-US" sz="1400" smtClean="0"/>
              <a:pPr eaLnBrk="1" hangingPunct="1">
                <a:spcBef>
                  <a:spcPct val="0"/>
                </a:spcBef>
                <a:buClrTx/>
                <a:buSzTx/>
                <a:buFontTx/>
                <a:buNone/>
                <a:defRPr/>
              </a:pPr>
              <a:t>55</a:t>
            </a:fld>
            <a:endParaRPr lang="en-AU" altLang="en-US" sz="1400"/>
          </a:p>
        </p:txBody>
      </p:sp>
      <p:sp>
        <p:nvSpPr>
          <p:cNvPr id="14339" name="Rectangle 64"/>
          <p:cNvSpPr>
            <a:spLocks noGrp="1" noChangeArrowheads="1"/>
          </p:cNvSpPr>
          <p:nvPr>
            <p:ph type="title"/>
          </p:nvPr>
        </p:nvSpPr>
        <p:spPr/>
        <p:txBody>
          <a:bodyPr/>
          <a:lstStyle/>
          <a:p>
            <a:pPr eaLnBrk="1" hangingPunct="1"/>
            <a:r>
              <a:rPr lang="en-US" altLang="en-US"/>
              <a:t>Associativity Example</a:t>
            </a:r>
            <a:endParaRPr lang="en-AU" altLang="en-US"/>
          </a:p>
        </p:txBody>
      </p:sp>
      <p:sp>
        <p:nvSpPr>
          <p:cNvPr id="14340" name="Rectangle 65"/>
          <p:cNvSpPr>
            <a:spLocks noGrp="1" noChangeArrowheads="1"/>
          </p:cNvSpPr>
          <p:nvPr>
            <p:ph type="body" idx="1"/>
          </p:nvPr>
        </p:nvSpPr>
        <p:spPr>
          <a:xfrm>
            <a:off x="684213" y="1125539"/>
            <a:ext cx="8270875" cy="435785"/>
          </a:xfrm>
        </p:spPr>
        <p:txBody>
          <a:bodyPr/>
          <a:lstStyle/>
          <a:p>
            <a:pPr eaLnBrk="1" hangingPunct="1">
              <a:spcBef>
                <a:spcPct val="50000"/>
              </a:spcBef>
            </a:pPr>
            <a:r>
              <a:rPr lang="en-US" altLang="en-US" sz="2000" dirty="0"/>
              <a:t>2-Way Set Associative</a:t>
            </a:r>
          </a:p>
        </p:txBody>
      </p:sp>
      <p:sp>
        <p:nvSpPr>
          <p:cNvPr id="2" name="TextBox 1"/>
          <p:cNvSpPr txBox="1"/>
          <p:nvPr/>
        </p:nvSpPr>
        <p:spPr>
          <a:xfrm>
            <a:off x="1421427" y="2451192"/>
            <a:ext cx="872355" cy="307777"/>
          </a:xfrm>
          <a:prstGeom prst="rect">
            <a:avLst/>
          </a:prstGeom>
          <a:noFill/>
        </p:spPr>
        <p:txBody>
          <a:bodyPr wrap="none" rtlCol="0">
            <a:spAutoFit/>
          </a:bodyPr>
          <a:lstStyle/>
          <a:p>
            <a:r>
              <a:rPr lang="en-US" sz="1400" dirty="0"/>
              <a:t>Block #0</a:t>
            </a:r>
          </a:p>
        </p:txBody>
      </p:sp>
      <p:cxnSp>
        <p:nvCxnSpPr>
          <p:cNvPr id="4" name="Straight Arrow Connector 3"/>
          <p:cNvCxnSpPr>
            <a:endCxn id="38" idx="1"/>
          </p:cNvCxnSpPr>
          <p:nvPr/>
        </p:nvCxnSpPr>
        <p:spPr bwMode="auto">
          <a:xfrm>
            <a:off x="2220850" y="2603670"/>
            <a:ext cx="1036541" cy="12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p:cNvSpPr txBox="1"/>
          <p:nvPr/>
        </p:nvSpPr>
        <p:spPr>
          <a:xfrm>
            <a:off x="1432731" y="2859202"/>
            <a:ext cx="872355" cy="307777"/>
          </a:xfrm>
          <a:prstGeom prst="rect">
            <a:avLst/>
          </a:prstGeom>
          <a:noFill/>
        </p:spPr>
        <p:txBody>
          <a:bodyPr wrap="none" rtlCol="0">
            <a:spAutoFit/>
          </a:bodyPr>
          <a:lstStyle/>
          <a:p>
            <a:r>
              <a:rPr lang="en-US" sz="1400" dirty="0"/>
              <a:t>Block #8</a:t>
            </a:r>
          </a:p>
        </p:txBody>
      </p:sp>
      <p:cxnSp>
        <p:nvCxnSpPr>
          <p:cNvPr id="20" name="Straight Arrow Connector 19"/>
          <p:cNvCxnSpPr>
            <a:stCxn id="19" idx="3"/>
            <a:endCxn id="38" idx="1"/>
          </p:cNvCxnSpPr>
          <p:nvPr/>
        </p:nvCxnSpPr>
        <p:spPr bwMode="auto">
          <a:xfrm flipV="1">
            <a:off x="2305086" y="2616617"/>
            <a:ext cx="952305" cy="3964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p:cNvSpPr txBox="1"/>
          <p:nvPr/>
        </p:nvSpPr>
        <p:spPr>
          <a:xfrm>
            <a:off x="1458249" y="3313709"/>
            <a:ext cx="872355" cy="307777"/>
          </a:xfrm>
          <a:prstGeom prst="rect">
            <a:avLst/>
          </a:prstGeom>
          <a:noFill/>
        </p:spPr>
        <p:txBody>
          <a:bodyPr wrap="none" rtlCol="0">
            <a:spAutoFit/>
          </a:bodyPr>
          <a:lstStyle/>
          <a:p>
            <a:r>
              <a:rPr lang="en-US" sz="1400" dirty="0"/>
              <a:t>Block #6</a:t>
            </a:r>
          </a:p>
        </p:txBody>
      </p:sp>
      <p:sp>
        <p:nvSpPr>
          <p:cNvPr id="21" name="Rectangle 20"/>
          <p:cNvSpPr/>
          <p:nvPr/>
        </p:nvSpPr>
        <p:spPr>
          <a:xfrm>
            <a:off x="971600" y="4520394"/>
            <a:ext cx="7362204" cy="338554"/>
          </a:xfrm>
          <a:prstGeom prst="rect">
            <a:avLst/>
          </a:prstGeom>
        </p:spPr>
        <p:txBody>
          <a:bodyPr wrap="square">
            <a:spAutoFit/>
          </a:bodyPr>
          <a:lstStyle/>
          <a:p>
            <a:pPr lvl="1" eaLnBrk="1" hangingPunct="1"/>
            <a:r>
              <a:rPr lang="en-US" altLang="en-US" sz="1600" dirty="0"/>
              <a:t>Block access sequence: 0 (miss), 8 (miss), 0 (hit), 6 (miss), 8(miss)</a:t>
            </a:r>
          </a:p>
        </p:txBody>
      </p:sp>
      <p:sp>
        <p:nvSpPr>
          <p:cNvPr id="22" name="Rectangle 21"/>
          <p:cNvSpPr/>
          <p:nvPr/>
        </p:nvSpPr>
        <p:spPr bwMode="auto">
          <a:xfrm>
            <a:off x="3850071" y="2516688"/>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0000"/>
              </a:solidFill>
              <a:effectLst/>
              <a:latin typeface="Arial" charset="0"/>
            </a:endParaRPr>
          </a:p>
        </p:txBody>
      </p:sp>
      <p:sp>
        <p:nvSpPr>
          <p:cNvPr id="25" name="Rectangle 24"/>
          <p:cNvSpPr/>
          <p:nvPr/>
        </p:nvSpPr>
        <p:spPr bwMode="auto">
          <a:xfrm>
            <a:off x="4317763" y="2514859"/>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 #</a:t>
            </a:r>
            <a:r>
              <a:rPr lang="en-US" sz="1000" dirty="0"/>
              <a:t>8</a:t>
            </a:r>
            <a:endParaRPr kumimoji="0" lang="en-US" sz="1000" b="0" i="0" u="none" strike="noStrike" cap="none" normalizeH="0" baseline="0" dirty="0">
              <a:ln>
                <a:noFill/>
              </a:ln>
              <a:effectLst/>
              <a:latin typeface="Arial" charset="0"/>
            </a:endParaRPr>
          </a:p>
        </p:txBody>
      </p:sp>
      <p:sp>
        <p:nvSpPr>
          <p:cNvPr id="26" name="TextBox 25"/>
          <p:cNvSpPr txBox="1"/>
          <p:nvPr/>
        </p:nvSpPr>
        <p:spPr>
          <a:xfrm>
            <a:off x="4783606" y="2220961"/>
            <a:ext cx="508473" cy="276999"/>
          </a:xfrm>
          <a:prstGeom prst="rect">
            <a:avLst/>
          </a:prstGeom>
          <a:noFill/>
        </p:spPr>
        <p:txBody>
          <a:bodyPr wrap="none" rtlCol="0">
            <a:spAutoFit/>
          </a:bodyPr>
          <a:lstStyle/>
          <a:p>
            <a:r>
              <a:rPr lang="en-US" sz="1200" dirty="0"/>
              <a:t>Data</a:t>
            </a:r>
          </a:p>
        </p:txBody>
      </p:sp>
      <p:sp>
        <p:nvSpPr>
          <p:cNvPr id="27" name="TextBox 26"/>
          <p:cNvSpPr txBox="1"/>
          <p:nvPr/>
        </p:nvSpPr>
        <p:spPr>
          <a:xfrm>
            <a:off x="3784691" y="2218828"/>
            <a:ext cx="432106" cy="276999"/>
          </a:xfrm>
          <a:prstGeom prst="rect">
            <a:avLst/>
          </a:prstGeom>
          <a:noFill/>
        </p:spPr>
        <p:txBody>
          <a:bodyPr wrap="none" rtlCol="0">
            <a:spAutoFit/>
          </a:bodyPr>
          <a:lstStyle/>
          <a:p>
            <a:r>
              <a:rPr lang="en-US" sz="1200" dirty="0"/>
              <a:t>Tag</a:t>
            </a:r>
          </a:p>
        </p:txBody>
      </p:sp>
      <p:sp>
        <p:nvSpPr>
          <p:cNvPr id="28" name="Rectangle 27"/>
          <p:cNvSpPr/>
          <p:nvPr/>
        </p:nvSpPr>
        <p:spPr bwMode="auto">
          <a:xfrm>
            <a:off x="3850071" y="2757140"/>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Rectangle 28"/>
          <p:cNvSpPr/>
          <p:nvPr/>
        </p:nvSpPr>
        <p:spPr bwMode="auto">
          <a:xfrm>
            <a:off x="4317763" y="2755311"/>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Rectangle 29"/>
          <p:cNvSpPr/>
          <p:nvPr/>
        </p:nvSpPr>
        <p:spPr bwMode="auto">
          <a:xfrm>
            <a:off x="5922896" y="2758969"/>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Rectangle 30"/>
          <p:cNvSpPr/>
          <p:nvPr/>
        </p:nvSpPr>
        <p:spPr bwMode="auto">
          <a:xfrm>
            <a:off x="6390588" y="275714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Rectangle 31"/>
          <p:cNvSpPr/>
          <p:nvPr/>
        </p:nvSpPr>
        <p:spPr bwMode="auto">
          <a:xfrm>
            <a:off x="5923021" y="2517241"/>
            <a:ext cx="467692"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Rectangle 32"/>
          <p:cNvSpPr/>
          <p:nvPr/>
        </p:nvSpPr>
        <p:spPr bwMode="auto">
          <a:xfrm>
            <a:off x="6390713" y="251668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a:t>         block #6</a:t>
            </a:r>
            <a:endParaRPr kumimoji="0" lang="en-US" sz="1000" b="0" i="0" u="none" strike="noStrike" cap="none" normalizeH="0" baseline="0" dirty="0">
              <a:ln>
                <a:noFill/>
              </a:ln>
              <a:solidFill>
                <a:schemeClr val="tx1"/>
              </a:solidFill>
              <a:effectLst/>
              <a:latin typeface="Arial" charset="0"/>
            </a:endParaRPr>
          </a:p>
        </p:txBody>
      </p:sp>
      <p:sp>
        <p:nvSpPr>
          <p:cNvPr id="34" name="TextBox 33"/>
          <p:cNvSpPr txBox="1"/>
          <p:nvPr/>
        </p:nvSpPr>
        <p:spPr>
          <a:xfrm>
            <a:off x="5858888" y="2190262"/>
            <a:ext cx="432106" cy="276999"/>
          </a:xfrm>
          <a:prstGeom prst="rect">
            <a:avLst/>
          </a:prstGeom>
          <a:noFill/>
        </p:spPr>
        <p:txBody>
          <a:bodyPr wrap="none" rtlCol="0">
            <a:spAutoFit/>
          </a:bodyPr>
          <a:lstStyle/>
          <a:p>
            <a:r>
              <a:rPr lang="en-US" sz="1200" dirty="0"/>
              <a:t>Tag</a:t>
            </a:r>
          </a:p>
        </p:txBody>
      </p:sp>
      <p:sp>
        <p:nvSpPr>
          <p:cNvPr id="35" name="TextBox 34"/>
          <p:cNvSpPr txBox="1"/>
          <p:nvPr/>
        </p:nvSpPr>
        <p:spPr>
          <a:xfrm>
            <a:off x="6769266" y="2234861"/>
            <a:ext cx="508473" cy="276999"/>
          </a:xfrm>
          <a:prstGeom prst="rect">
            <a:avLst/>
          </a:prstGeom>
          <a:noFill/>
        </p:spPr>
        <p:txBody>
          <a:bodyPr wrap="none" rtlCol="0">
            <a:spAutoFit/>
          </a:bodyPr>
          <a:lstStyle/>
          <a:p>
            <a:r>
              <a:rPr lang="en-US" sz="1200" dirty="0"/>
              <a:t>Data</a:t>
            </a:r>
          </a:p>
        </p:txBody>
      </p:sp>
      <p:sp>
        <p:nvSpPr>
          <p:cNvPr id="36" name="TextBox 35"/>
          <p:cNvSpPr txBox="1"/>
          <p:nvPr/>
        </p:nvSpPr>
        <p:spPr>
          <a:xfrm>
            <a:off x="4517500" y="3001505"/>
            <a:ext cx="614977" cy="276999"/>
          </a:xfrm>
          <a:prstGeom prst="rect">
            <a:avLst/>
          </a:prstGeom>
          <a:noFill/>
        </p:spPr>
        <p:txBody>
          <a:bodyPr wrap="none" rtlCol="0">
            <a:spAutoFit/>
          </a:bodyPr>
          <a:lstStyle/>
          <a:p>
            <a:r>
              <a:rPr lang="en-US" sz="1200" dirty="0"/>
              <a:t>Way 0</a:t>
            </a:r>
          </a:p>
        </p:txBody>
      </p:sp>
      <p:sp>
        <p:nvSpPr>
          <p:cNvPr id="37" name="TextBox 36"/>
          <p:cNvSpPr txBox="1"/>
          <p:nvPr/>
        </p:nvSpPr>
        <p:spPr>
          <a:xfrm>
            <a:off x="6716013" y="2997592"/>
            <a:ext cx="614977" cy="276999"/>
          </a:xfrm>
          <a:prstGeom prst="rect">
            <a:avLst/>
          </a:prstGeom>
          <a:noFill/>
        </p:spPr>
        <p:txBody>
          <a:bodyPr wrap="none" rtlCol="0">
            <a:spAutoFit/>
          </a:bodyPr>
          <a:lstStyle/>
          <a:p>
            <a:r>
              <a:rPr lang="en-US" sz="1200" dirty="0"/>
              <a:t>Way 1</a:t>
            </a:r>
          </a:p>
        </p:txBody>
      </p:sp>
      <p:sp>
        <p:nvSpPr>
          <p:cNvPr id="38" name="TextBox 37"/>
          <p:cNvSpPr txBox="1"/>
          <p:nvPr/>
        </p:nvSpPr>
        <p:spPr>
          <a:xfrm>
            <a:off x="3257391" y="2478117"/>
            <a:ext cx="543739" cy="276999"/>
          </a:xfrm>
          <a:prstGeom prst="rect">
            <a:avLst/>
          </a:prstGeom>
          <a:noFill/>
        </p:spPr>
        <p:txBody>
          <a:bodyPr wrap="none" rtlCol="0">
            <a:spAutoFit/>
          </a:bodyPr>
          <a:lstStyle/>
          <a:p>
            <a:r>
              <a:rPr lang="en-US" sz="1200" dirty="0"/>
              <a:t>Set 0</a:t>
            </a:r>
          </a:p>
        </p:txBody>
      </p:sp>
      <p:sp>
        <p:nvSpPr>
          <p:cNvPr id="39" name="TextBox 38"/>
          <p:cNvSpPr txBox="1"/>
          <p:nvPr/>
        </p:nvSpPr>
        <p:spPr>
          <a:xfrm>
            <a:off x="3281861" y="2755864"/>
            <a:ext cx="543739" cy="276999"/>
          </a:xfrm>
          <a:prstGeom prst="rect">
            <a:avLst/>
          </a:prstGeom>
          <a:noFill/>
        </p:spPr>
        <p:txBody>
          <a:bodyPr wrap="none" rtlCol="0">
            <a:spAutoFit/>
          </a:bodyPr>
          <a:lstStyle/>
          <a:p>
            <a:r>
              <a:rPr lang="en-US" sz="1200" dirty="0"/>
              <a:t>Set 1</a:t>
            </a:r>
          </a:p>
        </p:txBody>
      </p:sp>
      <p:cxnSp>
        <p:nvCxnSpPr>
          <p:cNvPr id="40" name="Straight Arrow Connector 39"/>
          <p:cNvCxnSpPr>
            <a:endCxn id="38" idx="1"/>
          </p:cNvCxnSpPr>
          <p:nvPr/>
        </p:nvCxnSpPr>
        <p:spPr bwMode="auto">
          <a:xfrm flipV="1">
            <a:off x="2229687" y="2616617"/>
            <a:ext cx="1027704" cy="8127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 name="TextBox 2"/>
          <p:cNvSpPr txBox="1"/>
          <p:nvPr/>
        </p:nvSpPr>
        <p:spPr>
          <a:xfrm>
            <a:off x="4237042" y="1758110"/>
            <a:ext cx="1965603" cy="523220"/>
          </a:xfrm>
          <a:prstGeom prst="rect">
            <a:avLst/>
          </a:prstGeom>
          <a:noFill/>
        </p:spPr>
        <p:txBody>
          <a:bodyPr wrap="none" rtlCol="0">
            <a:spAutoFit/>
          </a:bodyPr>
          <a:lstStyle/>
          <a:p>
            <a:r>
              <a:rPr lang="en-US" sz="1400" dirty="0">
                <a:solidFill>
                  <a:srgbClr val="FF0000"/>
                </a:solidFill>
              </a:rPr>
              <a:t>replaces least recently</a:t>
            </a:r>
          </a:p>
          <a:p>
            <a:r>
              <a:rPr lang="en-US" sz="1400" dirty="0">
                <a:solidFill>
                  <a:srgbClr val="FF0000"/>
                </a:solidFill>
              </a:rPr>
              <a:t>used</a:t>
            </a:r>
          </a:p>
        </p:txBody>
      </p:sp>
    </p:spTree>
    <p:extLst>
      <p:ext uri="{BB962C8B-B14F-4D97-AF65-F5344CB8AC3E}">
        <p14:creationId xmlns:p14="http://schemas.microsoft.com/office/powerpoint/2010/main" val="3029988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5193C0C5-5FDD-4BFF-A3CE-669234D7D43C}" type="slidenum">
              <a:rPr lang="en-AU" altLang="en-US" sz="1400" smtClean="0"/>
              <a:pPr eaLnBrk="1" hangingPunct="1">
                <a:spcBef>
                  <a:spcPct val="0"/>
                </a:spcBef>
                <a:buClrTx/>
                <a:buSzTx/>
                <a:buFontTx/>
                <a:buNone/>
                <a:defRPr/>
              </a:pPr>
              <a:t>56</a:t>
            </a:fld>
            <a:endParaRPr lang="en-AU" altLang="en-US" sz="1400"/>
          </a:p>
        </p:txBody>
      </p:sp>
      <p:sp>
        <p:nvSpPr>
          <p:cNvPr id="14339" name="Rectangle 64"/>
          <p:cNvSpPr>
            <a:spLocks noGrp="1" noChangeArrowheads="1"/>
          </p:cNvSpPr>
          <p:nvPr>
            <p:ph type="title"/>
          </p:nvPr>
        </p:nvSpPr>
        <p:spPr/>
        <p:txBody>
          <a:bodyPr/>
          <a:lstStyle/>
          <a:p>
            <a:pPr eaLnBrk="1" hangingPunct="1"/>
            <a:r>
              <a:rPr lang="en-US" altLang="en-US"/>
              <a:t>Associativity Example</a:t>
            </a:r>
            <a:endParaRPr lang="en-AU" altLang="en-US"/>
          </a:p>
        </p:txBody>
      </p:sp>
      <p:sp>
        <p:nvSpPr>
          <p:cNvPr id="14340" name="Rectangle 65"/>
          <p:cNvSpPr>
            <a:spLocks noGrp="1" noChangeArrowheads="1"/>
          </p:cNvSpPr>
          <p:nvPr>
            <p:ph type="body" idx="1"/>
          </p:nvPr>
        </p:nvSpPr>
        <p:spPr>
          <a:xfrm>
            <a:off x="684213" y="1125539"/>
            <a:ext cx="8270875" cy="339948"/>
          </a:xfrm>
        </p:spPr>
        <p:txBody>
          <a:bodyPr/>
          <a:lstStyle/>
          <a:p>
            <a:pPr eaLnBrk="1" hangingPunct="1">
              <a:spcBef>
                <a:spcPct val="50000"/>
              </a:spcBef>
            </a:pPr>
            <a:r>
              <a:rPr lang="en-US" altLang="en-US" sz="2000" dirty="0"/>
              <a:t>Fully Associative</a:t>
            </a:r>
          </a:p>
        </p:txBody>
      </p:sp>
      <p:sp>
        <p:nvSpPr>
          <p:cNvPr id="7" name="Rectangle 6"/>
          <p:cNvSpPr/>
          <p:nvPr/>
        </p:nvSpPr>
        <p:spPr bwMode="auto">
          <a:xfrm>
            <a:off x="4536356" y="2228016"/>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charset="0"/>
              </a:rPr>
              <a:t>Block #0</a:t>
            </a:r>
          </a:p>
        </p:txBody>
      </p:sp>
      <p:sp>
        <p:nvSpPr>
          <p:cNvPr id="8" name="TextBox 29"/>
          <p:cNvSpPr txBox="1"/>
          <p:nvPr/>
        </p:nvSpPr>
        <p:spPr>
          <a:xfrm>
            <a:off x="5002199" y="1934118"/>
            <a:ext cx="627095" cy="276999"/>
          </a:xfrm>
          <a:prstGeom prst="rect">
            <a:avLst/>
          </a:prstGeom>
          <a:noFill/>
        </p:spPr>
        <p:txBody>
          <a:bodyPr wrap="none" rtlCol="0">
            <a:spAutoFit/>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200" dirty="0"/>
              <a:t>Cache</a:t>
            </a:r>
          </a:p>
        </p:txBody>
      </p:sp>
      <p:sp>
        <p:nvSpPr>
          <p:cNvPr id="11" name="Rectangle 10"/>
          <p:cNvSpPr/>
          <p:nvPr/>
        </p:nvSpPr>
        <p:spPr bwMode="auto">
          <a:xfrm>
            <a:off x="4536356" y="2468468"/>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           Block</a:t>
            </a:r>
            <a:r>
              <a:rPr kumimoji="0" lang="en-US" sz="1000" b="0" i="0" u="none" strike="noStrike" cap="none" normalizeH="0" dirty="0">
                <a:ln>
                  <a:noFill/>
                </a:ln>
                <a:solidFill>
                  <a:schemeClr val="tx1"/>
                </a:solidFill>
                <a:effectLst/>
                <a:latin typeface="Arial" charset="0"/>
              </a:rPr>
              <a:t> #8</a:t>
            </a:r>
            <a:endParaRPr kumimoji="0" lang="en-US" sz="1000" b="0" i="0" u="none" strike="noStrike" cap="none" normalizeH="0" baseline="0" dirty="0">
              <a:ln>
                <a:noFill/>
              </a:ln>
              <a:solidFill>
                <a:schemeClr val="tx1"/>
              </a:solidFill>
              <a:effectLst/>
              <a:latin typeface="Arial" charset="0"/>
            </a:endParaRPr>
          </a:p>
        </p:txBody>
      </p:sp>
      <p:sp>
        <p:nvSpPr>
          <p:cNvPr id="13" name="Rectangle 12"/>
          <p:cNvSpPr/>
          <p:nvPr/>
        </p:nvSpPr>
        <p:spPr bwMode="auto">
          <a:xfrm>
            <a:off x="4536356" y="2708920"/>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           Block</a:t>
            </a:r>
            <a:r>
              <a:rPr kumimoji="0" lang="en-US" sz="1000" b="0" i="0" u="none" strike="noStrike" cap="none" normalizeH="0" dirty="0">
                <a:ln>
                  <a:noFill/>
                </a:ln>
                <a:solidFill>
                  <a:schemeClr val="tx1"/>
                </a:solidFill>
                <a:effectLst/>
                <a:latin typeface="Arial" charset="0"/>
              </a:rPr>
              <a:t> #6</a:t>
            </a:r>
            <a:endParaRPr kumimoji="0" lang="en-US" sz="1000" b="0" i="0" u="none" strike="noStrike" cap="none" normalizeH="0" baseline="0" dirty="0">
              <a:ln>
                <a:noFill/>
              </a:ln>
              <a:solidFill>
                <a:schemeClr val="tx1"/>
              </a:solidFill>
              <a:effectLst/>
              <a:latin typeface="Arial" charset="0"/>
            </a:endParaRPr>
          </a:p>
        </p:txBody>
      </p:sp>
      <p:sp>
        <p:nvSpPr>
          <p:cNvPr id="15" name="Rectangle 14"/>
          <p:cNvSpPr/>
          <p:nvPr/>
        </p:nvSpPr>
        <p:spPr bwMode="auto">
          <a:xfrm>
            <a:off x="4536356" y="2949372"/>
            <a:ext cx="1440160" cy="2386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extBox 1"/>
          <p:cNvSpPr txBox="1"/>
          <p:nvPr/>
        </p:nvSpPr>
        <p:spPr>
          <a:xfrm>
            <a:off x="2137610" y="2193438"/>
            <a:ext cx="872355" cy="307777"/>
          </a:xfrm>
          <a:prstGeom prst="rect">
            <a:avLst/>
          </a:prstGeom>
          <a:noFill/>
        </p:spPr>
        <p:txBody>
          <a:bodyPr wrap="none" rtlCol="0">
            <a:spAutoFit/>
          </a:bodyPr>
          <a:lstStyle/>
          <a:p>
            <a:r>
              <a:rPr lang="en-US" sz="1400" dirty="0"/>
              <a:t>Block #0</a:t>
            </a:r>
          </a:p>
        </p:txBody>
      </p:sp>
      <p:cxnSp>
        <p:nvCxnSpPr>
          <p:cNvPr id="4" name="Straight Arrow Connector 3"/>
          <p:cNvCxnSpPr/>
          <p:nvPr/>
        </p:nvCxnSpPr>
        <p:spPr bwMode="auto">
          <a:xfrm>
            <a:off x="3060552" y="2347327"/>
            <a:ext cx="1440160" cy="18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p:cNvSpPr txBox="1"/>
          <p:nvPr/>
        </p:nvSpPr>
        <p:spPr>
          <a:xfrm>
            <a:off x="2111296" y="2791487"/>
            <a:ext cx="872355" cy="307777"/>
          </a:xfrm>
          <a:prstGeom prst="rect">
            <a:avLst/>
          </a:prstGeom>
          <a:noFill/>
        </p:spPr>
        <p:txBody>
          <a:bodyPr wrap="none" rtlCol="0">
            <a:spAutoFit/>
          </a:bodyPr>
          <a:lstStyle/>
          <a:p>
            <a:r>
              <a:rPr lang="en-US" sz="1400" dirty="0"/>
              <a:t>Block #8</a:t>
            </a:r>
          </a:p>
        </p:txBody>
      </p:sp>
      <p:sp>
        <p:nvSpPr>
          <p:cNvPr id="23" name="TextBox 22"/>
          <p:cNvSpPr txBox="1"/>
          <p:nvPr/>
        </p:nvSpPr>
        <p:spPr>
          <a:xfrm>
            <a:off x="2111297" y="3229166"/>
            <a:ext cx="872355" cy="307777"/>
          </a:xfrm>
          <a:prstGeom prst="rect">
            <a:avLst/>
          </a:prstGeom>
          <a:noFill/>
        </p:spPr>
        <p:txBody>
          <a:bodyPr wrap="none" rtlCol="0">
            <a:spAutoFit/>
          </a:bodyPr>
          <a:lstStyle/>
          <a:p>
            <a:r>
              <a:rPr lang="en-US" sz="1400" dirty="0"/>
              <a:t>Block #6</a:t>
            </a:r>
          </a:p>
        </p:txBody>
      </p:sp>
      <p:cxnSp>
        <p:nvCxnSpPr>
          <p:cNvPr id="24" name="Straight Arrow Connector 23"/>
          <p:cNvCxnSpPr>
            <a:stCxn id="2" idx="3"/>
            <a:endCxn id="11" idx="1"/>
          </p:cNvCxnSpPr>
          <p:nvPr/>
        </p:nvCxnSpPr>
        <p:spPr bwMode="auto">
          <a:xfrm>
            <a:off x="3009965" y="2347327"/>
            <a:ext cx="1526391" cy="2404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Rectangle 20"/>
          <p:cNvSpPr/>
          <p:nvPr/>
        </p:nvSpPr>
        <p:spPr>
          <a:xfrm>
            <a:off x="1530276" y="5040819"/>
            <a:ext cx="7362204" cy="338554"/>
          </a:xfrm>
          <a:prstGeom prst="rect">
            <a:avLst/>
          </a:prstGeom>
        </p:spPr>
        <p:txBody>
          <a:bodyPr wrap="square">
            <a:spAutoFit/>
          </a:bodyPr>
          <a:lstStyle/>
          <a:p>
            <a:pPr lvl="1" eaLnBrk="1" hangingPunct="1"/>
            <a:r>
              <a:rPr lang="en-US" altLang="en-US" sz="1600" dirty="0"/>
              <a:t>Block access sequence: 0 (miss), 8 (miss), 0 (hit), 6 (miss), 8 (hit)</a:t>
            </a:r>
          </a:p>
        </p:txBody>
      </p:sp>
      <p:cxnSp>
        <p:nvCxnSpPr>
          <p:cNvPr id="22" name="Straight Arrow Connector 21"/>
          <p:cNvCxnSpPr/>
          <p:nvPr/>
        </p:nvCxnSpPr>
        <p:spPr bwMode="auto">
          <a:xfrm>
            <a:off x="3000031" y="2356889"/>
            <a:ext cx="1526390" cy="4719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p:cNvCxnSpPr>
            <a:stCxn id="2" idx="3"/>
          </p:cNvCxnSpPr>
          <p:nvPr/>
        </p:nvCxnSpPr>
        <p:spPr bwMode="auto">
          <a:xfrm>
            <a:off x="3009965" y="2347327"/>
            <a:ext cx="1526389" cy="753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Connector 11"/>
          <p:cNvCxnSpPr>
            <a:stCxn id="19" idx="3"/>
          </p:cNvCxnSpPr>
          <p:nvPr/>
        </p:nvCxnSpPr>
        <p:spPr bwMode="auto">
          <a:xfrm flipV="1">
            <a:off x="2983651" y="2791487"/>
            <a:ext cx="292205" cy="1538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19" idx="3"/>
          </p:cNvCxnSpPr>
          <p:nvPr/>
        </p:nvCxnSpPr>
        <p:spPr bwMode="auto">
          <a:xfrm flipV="1">
            <a:off x="2983651" y="2878052"/>
            <a:ext cx="364213" cy="673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19" idx="3"/>
          </p:cNvCxnSpPr>
          <p:nvPr/>
        </p:nvCxnSpPr>
        <p:spPr bwMode="auto">
          <a:xfrm>
            <a:off x="2983651" y="2945376"/>
            <a:ext cx="364213" cy="192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19" idx="3"/>
          </p:cNvCxnSpPr>
          <p:nvPr/>
        </p:nvCxnSpPr>
        <p:spPr bwMode="auto">
          <a:xfrm>
            <a:off x="2983651" y="2945376"/>
            <a:ext cx="364213" cy="865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flipV="1">
            <a:off x="2980803" y="3238558"/>
            <a:ext cx="292205" cy="1538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V="1">
            <a:off x="2980803" y="3325123"/>
            <a:ext cx="364213" cy="673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980803" y="3392447"/>
            <a:ext cx="364213" cy="192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980803" y="3392447"/>
            <a:ext cx="364213" cy="8656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44930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F235CEBA-8B97-41EC-975B-C0DB1E0E4B10}" type="slidenum">
              <a:rPr lang="en-AU" altLang="en-US" sz="1400" smtClean="0"/>
              <a:pPr eaLnBrk="1" hangingPunct="1">
                <a:spcBef>
                  <a:spcPct val="0"/>
                </a:spcBef>
                <a:buClrTx/>
                <a:buSzTx/>
                <a:buFontTx/>
                <a:buNone/>
                <a:defRPr/>
              </a:pPr>
              <a:t>57</a:t>
            </a:fld>
            <a:endParaRPr lang="en-AU" altLang="en-US" sz="1400"/>
          </a:p>
        </p:txBody>
      </p:sp>
      <p:sp>
        <p:nvSpPr>
          <p:cNvPr id="16387" name="Rectangle 4"/>
          <p:cNvSpPr>
            <a:spLocks noGrp="1" noChangeArrowheads="1"/>
          </p:cNvSpPr>
          <p:nvPr>
            <p:ph type="title"/>
          </p:nvPr>
        </p:nvSpPr>
        <p:spPr/>
        <p:txBody>
          <a:bodyPr/>
          <a:lstStyle/>
          <a:p>
            <a:pPr eaLnBrk="1" hangingPunct="1"/>
            <a:r>
              <a:rPr lang="en-US" altLang="en-US"/>
              <a:t>How Much Associativity</a:t>
            </a:r>
            <a:endParaRPr lang="en-AU" altLang="en-US"/>
          </a:p>
        </p:txBody>
      </p:sp>
      <p:sp>
        <p:nvSpPr>
          <p:cNvPr id="16388" name="Rectangle 5"/>
          <p:cNvSpPr>
            <a:spLocks noGrp="1" noChangeArrowheads="1"/>
          </p:cNvSpPr>
          <p:nvPr>
            <p:ph type="body" idx="1"/>
          </p:nvPr>
        </p:nvSpPr>
        <p:spPr/>
        <p:txBody>
          <a:bodyPr/>
          <a:lstStyle/>
          <a:p>
            <a:pPr eaLnBrk="1" hangingPunct="1"/>
            <a:r>
              <a:rPr lang="en-US" altLang="en-US"/>
              <a:t>Increased associativity decreases miss rate</a:t>
            </a:r>
          </a:p>
          <a:p>
            <a:pPr lvl="1" eaLnBrk="1" hangingPunct="1"/>
            <a:r>
              <a:rPr lang="en-US" altLang="en-US"/>
              <a:t>But with diminishing returns</a:t>
            </a:r>
          </a:p>
          <a:p>
            <a:pPr eaLnBrk="1" hangingPunct="1"/>
            <a:r>
              <a:rPr lang="en-US" altLang="en-US"/>
              <a:t>Simulation of a system with 64KB</a:t>
            </a:r>
            <a:br>
              <a:rPr lang="en-US" altLang="en-US"/>
            </a:br>
            <a:r>
              <a:rPr lang="en-US" altLang="en-US"/>
              <a:t>D-cache, 16-word blocks, SPEC2000</a:t>
            </a:r>
          </a:p>
          <a:p>
            <a:pPr lvl="1" eaLnBrk="1" hangingPunct="1"/>
            <a:r>
              <a:rPr lang="en-US" altLang="en-US"/>
              <a:t>1-way: 10.3%</a:t>
            </a:r>
          </a:p>
          <a:p>
            <a:pPr lvl="1" eaLnBrk="1" hangingPunct="1"/>
            <a:r>
              <a:rPr lang="en-US" altLang="en-US"/>
              <a:t>2-way: 8.6%</a:t>
            </a:r>
          </a:p>
          <a:p>
            <a:pPr lvl="1" eaLnBrk="1" hangingPunct="1"/>
            <a:r>
              <a:rPr lang="en-US" altLang="en-US"/>
              <a:t>4-way: 8.3%</a:t>
            </a:r>
          </a:p>
          <a:p>
            <a:pPr lvl="1" eaLnBrk="1" hangingPunct="1"/>
            <a:r>
              <a:rPr lang="en-US" altLang="en-US"/>
              <a:t>8-way: 8.1%</a:t>
            </a:r>
            <a:endParaRPr lang="en-AU" altLang="en-US"/>
          </a:p>
        </p:txBody>
      </p:sp>
    </p:spTree>
    <p:extLst>
      <p:ext uri="{BB962C8B-B14F-4D97-AF65-F5344CB8AC3E}">
        <p14:creationId xmlns:p14="http://schemas.microsoft.com/office/powerpoint/2010/main" val="3101610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47A085FE-812C-497E-97A5-1E51E82B2C72}" type="slidenum">
              <a:rPr lang="en-AU" altLang="en-US" sz="1400" smtClean="0"/>
              <a:pPr eaLnBrk="1" hangingPunct="1">
                <a:spcBef>
                  <a:spcPct val="0"/>
                </a:spcBef>
                <a:buClrTx/>
                <a:buSzTx/>
                <a:buFontTx/>
                <a:buNone/>
                <a:defRPr/>
              </a:pPr>
              <a:t>58</a:t>
            </a:fld>
            <a:endParaRPr lang="en-AU" altLang="en-US" sz="1400"/>
          </a:p>
        </p:txBody>
      </p:sp>
      <p:sp>
        <p:nvSpPr>
          <p:cNvPr id="17411" name="Rectangle 2"/>
          <p:cNvSpPr>
            <a:spLocks noGrp="1" noChangeArrowheads="1"/>
          </p:cNvSpPr>
          <p:nvPr>
            <p:ph type="title"/>
          </p:nvPr>
        </p:nvSpPr>
        <p:spPr/>
        <p:txBody>
          <a:bodyPr/>
          <a:lstStyle/>
          <a:p>
            <a:pPr eaLnBrk="1" hangingPunct="1"/>
            <a:r>
              <a:rPr lang="en-US" altLang="en-US" sz="3600"/>
              <a:t>Set Associative Cache Organization</a:t>
            </a:r>
            <a:endParaRPr lang="en-AU" altLang="en-US" sz="3600"/>
          </a:p>
        </p:txBody>
      </p:sp>
      <p:pic>
        <p:nvPicPr>
          <p:cNvPr id="17412" name="Picture 4" descr="f05-1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196975"/>
            <a:ext cx="60610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868144" y="1268413"/>
            <a:ext cx="3275856" cy="646331"/>
          </a:xfrm>
          <a:prstGeom prst="rect">
            <a:avLst/>
          </a:prstGeom>
          <a:noFill/>
        </p:spPr>
        <p:txBody>
          <a:bodyPr wrap="square" rtlCol="0">
            <a:spAutoFit/>
          </a:bodyPr>
          <a:lstStyle/>
          <a:p>
            <a:r>
              <a:rPr lang="en-US" sz="1200" dirty="0"/>
              <a:t>32-bit memory address</a:t>
            </a:r>
          </a:p>
          <a:p>
            <a:r>
              <a:rPr lang="en-US" sz="1200" dirty="0"/>
              <a:t>4-Way Associative with a total of 1024 blocks</a:t>
            </a:r>
          </a:p>
          <a:p>
            <a:r>
              <a:rPr lang="en-US" sz="1200" dirty="0"/>
              <a:t>1 block = 1 Word = 4 bytes</a:t>
            </a:r>
          </a:p>
        </p:txBody>
      </p:sp>
    </p:spTree>
    <p:extLst>
      <p:ext uri="{BB962C8B-B14F-4D97-AF65-F5344CB8AC3E}">
        <p14:creationId xmlns:p14="http://schemas.microsoft.com/office/powerpoint/2010/main" val="3700664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spcBef>
                <a:spcPct val="0"/>
              </a:spcBef>
              <a:buClrTx/>
              <a:buSzTx/>
              <a:buFontTx/>
              <a:buNone/>
              <a:defRPr/>
            </a:pPr>
            <a:r>
              <a:rPr lang="en-AU" altLang="en-US" sz="1400"/>
              <a:t>Chapter 5 — Large and Fast: Exploiting Memory Hierarchy — </a:t>
            </a:r>
            <a:fld id="{67748C29-C0A7-4CB1-AB0F-277F3BF418C4}" type="slidenum">
              <a:rPr lang="en-AU" altLang="en-US" sz="1400" smtClean="0"/>
              <a:pPr eaLnBrk="1" hangingPunct="1">
                <a:spcBef>
                  <a:spcPct val="0"/>
                </a:spcBef>
                <a:buClrTx/>
                <a:buSzTx/>
                <a:buFontTx/>
                <a:buNone/>
                <a:defRPr/>
              </a:pPr>
              <a:t>59</a:t>
            </a:fld>
            <a:endParaRPr lang="en-AU" altLang="en-US" sz="1400"/>
          </a:p>
        </p:txBody>
      </p:sp>
      <p:sp>
        <p:nvSpPr>
          <p:cNvPr id="18435" name="Rectangle 4"/>
          <p:cNvSpPr>
            <a:spLocks noGrp="1" noChangeArrowheads="1"/>
          </p:cNvSpPr>
          <p:nvPr>
            <p:ph type="title"/>
          </p:nvPr>
        </p:nvSpPr>
        <p:spPr/>
        <p:txBody>
          <a:bodyPr/>
          <a:lstStyle/>
          <a:p>
            <a:pPr eaLnBrk="1" hangingPunct="1"/>
            <a:r>
              <a:rPr lang="en-US" altLang="en-US"/>
              <a:t>Replacement Policy</a:t>
            </a:r>
            <a:endParaRPr lang="en-AU" altLang="en-US"/>
          </a:p>
        </p:txBody>
      </p:sp>
      <p:sp>
        <p:nvSpPr>
          <p:cNvPr id="18436" name="Rectangle 5"/>
          <p:cNvSpPr>
            <a:spLocks noGrp="1" noChangeArrowheads="1"/>
          </p:cNvSpPr>
          <p:nvPr>
            <p:ph type="body" idx="1"/>
          </p:nvPr>
        </p:nvSpPr>
        <p:spPr/>
        <p:txBody>
          <a:bodyPr/>
          <a:lstStyle/>
          <a:p>
            <a:pPr eaLnBrk="1" hangingPunct="1">
              <a:lnSpc>
                <a:spcPct val="80000"/>
              </a:lnSpc>
            </a:pPr>
            <a:r>
              <a:rPr lang="en-US" altLang="en-US"/>
              <a:t>Direct mapped: no choice</a:t>
            </a:r>
          </a:p>
          <a:p>
            <a:pPr eaLnBrk="1" hangingPunct="1">
              <a:lnSpc>
                <a:spcPct val="80000"/>
              </a:lnSpc>
            </a:pPr>
            <a:r>
              <a:rPr lang="en-US" altLang="en-US"/>
              <a:t>Set associative</a:t>
            </a:r>
          </a:p>
          <a:p>
            <a:pPr lvl="1" eaLnBrk="1" hangingPunct="1">
              <a:lnSpc>
                <a:spcPct val="80000"/>
              </a:lnSpc>
            </a:pPr>
            <a:r>
              <a:rPr lang="en-US" altLang="en-US"/>
              <a:t>Prefer non-valid entry, if there is one</a:t>
            </a:r>
          </a:p>
          <a:p>
            <a:pPr lvl="1" eaLnBrk="1" hangingPunct="1">
              <a:lnSpc>
                <a:spcPct val="80000"/>
              </a:lnSpc>
            </a:pPr>
            <a:r>
              <a:rPr lang="en-US" altLang="en-US"/>
              <a:t>Otherwise, choose among entries in the set</a:t>
            </a:r>
          </a:p>
          <a:p>
            <a:pPr eaLnBrk="1" hangingPunct="1">
              <a:lnSpc>
                <a:spcPct val="80000"/>
              </a:lnSpc>
            </a:pPr>
            <a:r>
              <a:rPr lang="en-US" altLang="en-US"/>
              <a:t>Least-recently used (LRU)</a:t>
            </a:r>
          </a:p>
          <a:p>
            <a:pPr lvl="1" eaLnBrk="1" hangingPunct="1">
              <a:lnSpc>
                <a:spcPct val="80000"/>
              </a:lnSpc>
            </a:pPr>
            <a:r>
              <a:rPr lang="en-US" altLang="en-US"/>
              <a:t>Choose the one unused for the longest time</a:t>
            </a:r>
          </a:p>
          <a:p>
            <a:pPr lvl="2" eaLnBrk="1" hangingPunct="1">
              <a:lnSpc>
                <a:spcPct val="80000"/>
              </a:lnSpc>
            </a:pPr>
            <a:r>
              <a:rPr lang="en-US" altLang="en-US"/>
              <a:t>Simple for 2-way, manageable for 4-way, too hard beyond that</a:t>
            </a:r>
          </a:p>
          <a:p>
            <a:pPr eaLnBrk="1" hangingPunct="1">
              <a:lnSpc>
                <a:spcPct val="80000"/>
              </a:lnSpc>
            </a:pPr>
            <a:r>
              <a:rPr lang="en-US" altLang="en-US"/>
              <a:t>Random</a:t>
            </a:r>
          </a:p>
          <a:p>
            <a:pPr lvl="1" eaLnBrk="1" hangingPunct="1">
              <a:lnSpc>
                <a:spcPct val="80000"/>
              </a:lnSpc>
            </a:pPr>
            <a:r>
              <a:rPr lang="en-US" altLang="en-US"/>
              <a:t>Gives approximately the same performance as LRU for high associativity</a:t>
            </a:r>
            <a:endParaRPr lang="en-AU" altLang="en-US"/>
          </a:p>
        </p:txBody>
      </p:sp>
    </p:spTree>
    <p:extLst>
      <p:ext uri="{BB962C8B-B14F-4D97-AF65-F5344CB8AC3E}">
        <p14:creationId xmlns:p14="http://schemas.microsoft.com/office/powerpoint/2010/main" val="220042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DA13A98C-DBCC-480B-865B-D7CC55BCC700}" type="slidenum">
              <a:rPr lang="en-AU" altLang="en-US" smtClean="0"/>
              <a:pPr/>
              <a:t>6</a:t>
            </a:fld>
            <a:endParaRPr lang="en-AU" altLang="en-US"/>
          </a:p>
        </p:txBody>
      </p:sp>
      <p:sp>
        <p:nvSpPr>
          <p:cNvPr id="7171" name="Rectangle 4"/>
          <p:cNvSpPr>
            <a:spLocks noGrp="1" noChangeArrowheads="1"/>
          </p:cNvSpPr>
          <p:nvPr>
            <p:ph type="title"/>
          </p:nvPr>
        </p:nvSpPr>
        <p:spPr>
          <a:xfrm>
            <a:off x="684213" y="138609"/>
            <a:ext cx="8259762" cy="769441"/>
          </a:xfrm>
        </p:spPr>
        <p:txBody>
          <a:bodyPr/>
          <a:lstStyle/>
          <a:p>
            <a:pPr eaLnBrk="1" hangingPunct="1"/>
            <a:r>
              <a:rPr lang="en-US" altLang="en-US" dirty="0"/>
              <a:t>Temporal Locality</a:t>
            </a:r>
            <a:endParaRPr lang="en-AU" altLang="en-US" dirty="0"/>
          </a:p>
        </p:txBody>
      </p:sp>
      <p:sp>
        <p:nvSpPr>
          <p:cNvPr id="3" name="Rectangle 2"/>
          <p:cNvSpPr/>
          <p:nvPr/>
        </p:nvSpPr>
        <p:spPr bwMode="auto">
          <a:xfrm>
            <a:off x="1472228" y="1628800"/>
            <a:ext cx="1296144" cy="39604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4" name="Group 3"/>
          <p:cNvGrpSpPr/>
          <p:nvPr/>
        </p:nvGrpSpPr>
        <p:grpSpPr>
          <a:xfrm>
            <a:off x="1472228" y="2492896"/>
            <a:ext cx="1299572" cy="830560"/>
            <a:chOff x="1472228" y="2492896"/>
            <a:chExt cx="1299572" cy="830560"/>
          </a:xfrm>
        </p:grpSpPr>
        <p:sp>
          <p:nvSpPr>
            <p:cNvPr id="7" name="Rectangle 6"/>
            <p:cNvSpPr/>
            <p:nvPr/>
          </p:nvSpPr>
          <p:spPr bwMode="auto">
            <a:xfrm>
              <a:off x="1475656" y="249289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1472228" y="2908176"/>
              <a:ext cx="1296144" cy="20764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472228" y="311581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 name="Left Brace 4"/>
          <p:cNvSpPr/>
          <p:nvPr/>
        </p:nvSpPr>
        <p:spPr bwMode="auto">
          <a:xfrm>
            <a:off x="1082306" y="2492896"/>
            <a:ext cx="249334" cy="864096"/>
          </a:xfrm>
          <a:prstGeom prst="leftBrace">
            <a:avLst>
              <a:gd name="adj1" fmla="val 8333"/>
              <a:gd name="adj2" fmla="val 4268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TextBox 5"/>
          <p:cNvSpPr txBox="1"/>
          <p:nvPr/>
        </p:nvSpPr>
        <p:spPr>
          <a:xfrm>
            <a:off x="216161" y="2677343"/>
            <a:ext cx="936104" cy="461665"/>
          </a:xfrm>
          <a:prstGeom prst="rect">
            <a:avLst/>
          </a:prstGeom>
          <a:noFill/>
        </p:spPr>
        <p:txBody>
          <a:bodyPr wrap="square" rtlCol="0">
            <a:spAutoFit/>
          </a:bodyPr>
          <a:lstStyle/>
          <a:p>
            <a:r>
              <a:rPr lang="en-US" sz="1200" dirty="0"/>
              <a:t>a block of 4 words</a:t>
            </a:r>
          </a:p>
        </p:txBody>
      </p:sp>
      <p:sp>
        <p:nvSpPr>
          <p:cNvPr id="14" name="Rectangle 13"/>
          <p:cNvSpPr/>
          <p:nvPr/>
        </p:nvSpPr>
        <p:spPr bwMode="auto">
          <a:xfrm>
            <a:off x="4032300" y="2492896"/>
            <a:ext cx="1296144" cy="8640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4032300" y="3356992"/>
            <a:ext cx="1296144" cy="8640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TextBox 15"/>
          <p:cNvSpPr txBox="1"/>
          <p:nvPr/>
        </p:nvSpPr>
        <p:spPr>
          <a:xfrm>
            <a:off x="4019972" y="4276807"/>
            <a:ext cx="1704156" cy="646331"/>
          </a:xfrm>
          <a:prstGeom prst="rect">
            <a:avLst/>
          </a:prstGeom>
          <a:noFill/>
        </p:spPr>
        <p:txBody>
          <a:bodyPr wrap="square" rtlCol="0">
            <a:spAutoFit/>
          </a:bodyPr>
          <a:lstStyle/>
          <a:p>
            <a:r>
              <a:rPr lang="en-US" sz="1200" dirty="0"/>
              <a:t>cache that can accommodate a max of 2 blocks at a time</a:t>
            </a:r>
          </a:p>
        </p:txBody>
      </p:sp>
      <p:sp>
        <p:nvSpPr>
          <p:cNvPr id="11" name="Rounded Rectangle 10"/>
          <p:cNvSpPr/>
          <p:nvPr/>
        </p:nvSpPr>
        <p:spPr bwMode="auto">
          <a:xfrm>
            <a:off x="6876256" y="2924944"/>
            <a:ext cx="1152128" cy="79208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CPU</a:t>
            </a:r>
          </a:p>
        </p:txBody>
      </p:sp>
      <p:grpSp>
        <p:nvGrpSpPr>
          <p:cNvPr id="25" name="Group 24"/>
          <p:cNvGrpSpPr/>
          <p:nvPr/>
        </p:nvGrpSpPr>
        <p:grpSpPr>
          <a:xfrm>
            <a:off x="4032300" y="2492896"/>
            <a:ext cx="1299572" cy="864096"/>
            <a:chOff x="1472228" y="2492896"/>
            <a:chExt cx="1299572" cy="830560"/>
          </a:xfrm>
        </p:grpSpPr>
        <p:sp>
          <p:nvSpPr>
            <p:cNvPr id="26" name="Rectangle 25"/>
            <p:cNvSpPr/>
            <p:nvPr/>
          </p:nvSpPr>
          <p:spPr bwMode="auto">
            <a:xfrm>
              <a:off x="1475656" y="249289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Rectangle 26"/>
            <p:cNvSpPr/>
            <p:nvPr/>
          </p:nvSpPr>
          <p:spPr bwMode="auto">
            <a:xfrm>
              <a:off x="1472228" y="2908176"/>
              <a:ext cx="1296144" cy="20764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8" name="Rectangle 27"/>
            <p:cNvSpPr/>
            <p:nvPr/>
          </p:nvSpPr>
          <p:spPr bwMode="auto">
            <a:xfrm>
              <a:off x="1472228" y="311581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8" name="Freeform 7"/>
          <p:cNvSpPr/>
          <p:nvPr/>
        </p:nvSpPr>
        <p:spPr bwMode="auto">
          <a:xfrm>
            <a:off x="5349240" y="2842135"/>
            <a:ext cx="1503680" cy="459865"/>
          </a:xfrm>
          <a:custGeom>
            <a:avLst/>
            <a:gdLst>
              <a:gd name="connsiteX0" fmla="*/ 0 w 1503680"/>
              <a:gd name="connsiteY0" fmla="*/ 165225 h 459865"/>
              <a:gd name="connsiteX1" fmla="*/ 650240 w 1503680"/>
              <a:gd name="connsiteY1" fmla="*/ 12825 h 459865"/>
              <a:gd name="connsiteX2" fmla="*/ 1503680 w 1503680"/>
              <a:gd name="connsiteY2" fmla="*/ 459865 h 459865"/>
            </a:gdLst>
            <a:ahLst/>
            <a:cxnLst>
              <a:cxn ang="0">
                <a:pos x="connsiteX0" y="connsiteY0"/>
              </a:cxn>
              <a:cxn ang="0">
                <a:pos x="connsiteX1" y="connsiteY1"/>
              </a:cxn>
              <a:cxn ang="0">
                <a:pos x="connsiteX2" y="connsiteY2"/>
              </a:cxn>
            </a:cxnLst>
            <a:rect l="l" t="t" r="r" b="b"/>
            <a:pathLst>
              <a:path w="1503680" h="459865">
                <a:moveTo>
                  <a:pt x="0" y="165225"/>
                </a:moveTo>
                <a:cubicBezTo>
                  <a:pt x="199813" y="64471"/>
                  <a:pt x="399627" y="-36282"/>
                  <a:pt x="650240" y="12825"/>
                </a:cubicBezTo>
                <a:cubicBezTo>
                  <a:pt x="900853" y="61932"/>
                  <a:pt x="1202266" y="260898"/>
                  <a:pt x="1503680" y="459865"/>
                </a:cubicBezTo>
              </a:path>
            </a:pathLst>
          </a:custGeom>
          <a:noFill/>
          <a:ln w="1587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TextBox 20"/>
          <p:cNvSpPr txBox="1"/>
          <p:nvPr/>
        </p:nvSpPr>
        <p:spPr>
          <a:xfrm>
            <a:off x="5508104" y="2171864"/>
            <a:ext cx="1704156" cy="461665"/>
          </a:xfrm>
          <a:prstGeom prst="rect">
            <a:avLst/>
          </a:prstGeom>
          <a:noFill/>
        </p:spPr>
        <p:txBody>
          <a:bodyPr wrap="square" rtlCol="0">
            <a:spAutoFit/>
          </a:bodyPr>
          <a:lstStyle/>
          <a:p>
            <a:r>
              <a:rPr lang="en-US" sz="1200" dirty="0" err="1"/>
              <a:t>cpu</a:t>
            </a:r>
            <a:r>
              <a:rPr lang="en-US" sz="1200" dirty="0"/>
              <a:t> repeatedly access word#2 of the block</a:t>
            </a:r>
          </a:p>
        </p:txBody>
      </p:sp>
    </p:spTree>
    <p:extLst>
      <p:ext uri="{BB962C8B-B14F-4D97-AF65-F5344CB8AC3E}">
        <p14:creationId xmlns:p14="http://schemas.microsoft.com/office/powerpoint/2010/main" val="370108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749AF713-4DD6-4D89-94EC-0F8357050692}" type="slidenum">
              <a:rPr lang="en-AU" altLang="en-US" smtClean="0"/>
              <a:pPr/>
              <a:t>60</a:t>
            </a:fld>
            <a:endParaRPr lang="en-AU" altLang="en-US"/>
          </a:p>
        </p:txBody>
      </p:sp>
      <p:sp>
        <p:nvSpPr>
          <p:cNvPr id="31747" name="Rectangle 4"/>
          <p:cNvSpPr>
            <a:spLocks noGrp="1" noChangeArrowheads="1"/>
          </p:cNvSpPr>
          <p:nvPr>
            <p:ph type="title"/>
          </p:nvPr>
        </p:nvSpPr>
        <p:spPr/>
        <p:txBody>
          <a:bodyPr/>
          <a:lstStyle/>
          <a:p>
            <a:pPr eaLnBrk="1" hangingPunct="1"/>
            <a:r>
              <a:rPr lang="en-US" altLang="en-US"/>
              <a:t>Block Size Considerations</a:t>
            </a:r>
            <a:endParaRPr lang="en-AU" altLang="en-US"/>
          </a:p>
        </p:txBody>
      </p:sp>
      <p:sp>
        <p:nvSpPr>
          <p:cNvPr id="31748" name="Rectangle 5"/>
          <p:cNvSpPr>
            <a:spLocks noGrp="1" noChangeArrowheads="1"/>
          </p:cNvSpPr>
          <p:nvPr>
            <p:ph type="body" idx="1"/>
          </p:nvPr>
        </p:nvSpPr>
        <p:spPr/>
        <p:txBody>
          <a:bodyPr/>
          <a:lstStyle/>
          <a:p>
            <a:pPr eaLnBrk="1" hangingPunct="1"/>
            <a:r>
              <a:rPr lang="en-US" altLang="en-US" dirty="0"/>
              <a:t>Larger blocks should reduce miss rate</a:t>
            </a:r>
          </a:p>
          <a:p>
            <a:pPr lvl="1" eaLnBrk="1" hangingPunct="1"/>
            <a:r>
              <a:rPr lang="en-US" altLang="en-US" dirty="0"/>
              <a:t>Due to spatial locality</a:t>
            </a:r>
          </a:p>
          <a:p>
            <a:pPr eaLnBrk="1" hangingPunct="1"/>
            <a:r>
              <a:rPr lang="en-US" altLang="en-US" dirty="0"/>
              <a:t>But in a fixed-sized cache</a:t>
            </a:r>
          </a:p>
          <a:p>
            <a:pPr lvl="1" eaLnBrk="1" hangingPunct="1"/>
            <a:r>
              <a:rPr lang="en-US" altLang="en-US" dirty="0"/>
              <a:t>Larger blocks </a:t>
            </a:r>
            <a:r>
              <a:rPr lang="en-US" altLang="en-US" dirty="0">
                <a:sym typeface="Symbol" pitchFamily="18" charset="2"/>
              </a:rPr>
              <a:t> fewer of them</a:t>
            </a:r>
          </a:p>
          <a:p>
            <a:pPr lvl="2" eaLnBrk="1" hangingPunct="1"/>
            <a:r>
              <a:rPr lang="en-US" altLang="en-US" dirty="0">
                <a:sym typeface="Symbol" pitchFamily="18" charset="2"/>
              </a:rPr>
              <a:t>More competition  increased miss rate</a:t>
            </a:r>
          </a:p>
          <a:p>
            <a:pPr eaLnBrk="1" hangingPunct="1"/>
            <a:r>
              <a:rPr lang="en-US" altLang="en-US" dirty="0">
                <a:sym typeface="Symbol" pitchFamily="18" charset="2"/>
              </a:rPr>
              <a:t>Larger miss penalty</a:t>
            </a:r>
          </a:p>
          <a:p>
            <a:pPr lvl="1" eaLnBrk="1" hangingPunct="1"/>
            <a:r>
              <a:rPr lang="en-US" altLang="en-US" dirty="0">
                <a:sym typeface="Symbol" pitchFamily="18" charset="2"/>
              </a:rPr>
              <a:t>Can override benefit of reduced miss rate</a:t>
            </a:r>
          </a:p>
          <a:p>
            <a:pPr lvl="1" eaLnBrk="1" hangingPunct="1"/>
            <a:r>
              <a:rPr lang="en-US" altLang="en-US" dirty="0">
                <a:sym typeface="Symbol" pitchFamily="18" charset="2"/>
              </a:rPr>
              <a:t>Early restart and critical-word-first can help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3C6AB7CC-E791-44B5-9366-F6822DB50577}" type="slidenum">
              <a:rPr lang="en-AU" altLang="en-US" smtClean="0"/>
              <a:pPr/>
              <a:t>61</a:t>
            </a:fld>
            <a:endParaRPr lang="en-AU" altLang="en-US"/>
          </a:p>
        </p:txBody>
      </p:sp>
      <p:sp>
        <p:nvSpPr>
          <p:cNvPr id="32771" name="Rectangle 4"/>
          <p:cNvSpPr>
            <a:spLocks noGrp="1" noChangeArrowheads="1"/>
          </p:cNvSpPr>
          <p:nvPr>
            <p:ph type="title"/>
          </p:nvPr>
        </p:nvSpPr>
        <p:spPr/>
        <p:txBody>
          <a:bodyPr/>
          <a:lstStyle/>
          <a:p>
            <a:pPr eaLnBrk="1" hangingPunct="1"/>
            <a:r>
              <a:rPr lang="en-US" altLang="en-US"/>
              <a:t>Cache Misses</a:t>
            </a:r>
            <a:endParaRPr lang="en-AU" altLang="en-US"/>
          </a:p>
        </p:txBody>
      </p:sp>
      <p:sp>
        <p:nvSpPr>
          <p:cNvPr id="32772" name="Rectangle 5"/>
          <p:cNvSpPr>
            <a:spLocks noGrp="1" noChangeArrowheads="1"/>
          </p:cNvSpPr>
          <p:nvPr>
            <p:ph type="body" idx="1"/>
          </p:nvPr>
        </p:nvSpPr>
        <p:spPr/>
        <p:txBody>
          <a:bodyPr/>
          <a:lstStyle/>
          <a:p>
            <a:pPr eaLnBrk="1" hangingPunct="1"/>
            <a:r>
              <a:rPr lang="en-US" altLang="en-US"/>
              <a:t>On cache hit, CPU proceeds normally</a:t>
            </a:r>
          </a:p>
          <a:p>
            <a:pPr eaLnBrk="1" hangingPunct="1"/>
            <a:r>
              <a:rPr lang="en-US" altLang="en-US"/>
              <a:t>On cache miss</a:t>
            </a:r>
          </a:p>
          <a:p>
            <a:pPr lvl="1" eaLnBrk="1" hangingPunct="1"/>
            <a:r>
              <a:rPr lang="en-US" altLang="en-US"/>
              <a:t>Stall the CPU pipeline</a:t>
            </a:r>
          </a:p>
          <a:p>
            <a:pPr lvl="1" eaLnBrk="1" hangingPunct="1"/>
            <a:r>
              <a:rPr lang="en-US" altLang="en-US"/>
              <a:t>Fetch block from next level of hierarchy</a:t>
            </a:r>
          </a:p>
          <a:p>
            <a:pPr lvl="1" eaLnBrk="1" hangingPunct="1"/>
            <a:r>
              <a:rPr lang="en-US" altLang="en-US"/>
              <a:t>Instruction cache miss</a:t>
            </a:r>
          </a:p>
          <a:p>
            <a:pPr lvl="2" eaLnBrk="1" hangingPunct="1"/>
            <a:r>
              <a:rPr lang="en-US" altLang="en-US"/>
              <a:t>Restart instruction fetch</a:t>
            </a:r>
          </a:p>
          <a:p>
            <a:pPr lvl="1" eaLnBrk="1" hangingPunct="1"/>
            <a:r>
              <a:rPr lang="en-US" altLang="en-US"/>
              <a:t>Data cache miss</a:t>
            </a:r>
          </a:p>
          <a:p>
            <a:pPr lvl="2" eaLnBrk="1" hangingPunct="1"/>
            <a:r>
              <a:rPr lang="en-US" altLang="en-US"/>
              <a:t>Complete data access</a:t>
            </a:r>
            <a:endParaRPr lang="en-AU"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3C6AB7CC-E791-44B5-9366-F6822DB50577}" type="slidenum">
              <a:rPr lang="en-AU" altLang="en-US" smtClean="0"/>
              <a:pPr/>
              <a:t>62</a:t>
            </a:fld>
            <a:endParaRPr lang="en-AU" altLang="en-US"/>
          </a:p>
        </p:txBody>
      </p:sp>
      <p:sp>
        <p:nvSpPr>
          <p:cNvPr id="32771" name="Rectangle 4"/>
          <p:cNvSpPr>
            <a:spLocks noGrp="1" noChangeArrowheads="1"/>
          </p:cNvSpPr>
          <p:nvPr>
            <p:ph type="title"/>
          </p:nvPr>
        </p:nvSpPr>
        <p:spPr>
          <a:xfrm>
            <a:off x="684213" y="138609"/>
            <a:ext cx="8259762" cy="769441"/>
          </a:xfrm>
        </p:spPr>
        <p:txBody>
          <a:bodyPr/>
          <a:lstStyle/>
          <a:p>
            <a:pPr eaLnBrk="1" hangingPunct="1"/>
            <a:r>
              <a:rPr lang="en-US" altLang="en-US" dirty="0"/>
              <a:t>Write to Memory</a:t>
            </a:r>
            <a:endParaRPr lang="en-AU" altLang="en-US" dirty="0"/>
          </a:p>
        </p:txBody>
      </p:sp>
      <p:sp>
        <p:nvSpPr>
          <p:cNvPr id="32772" name="Rectangle 5"/>
          <p:cNvSpPr>
            <a:spLocks noGrp="1" noChangeArrowheads="1"/>
          </p:cNvSpPr>
          <p:nvPr>
            <p:ph type="body" idx="1"/>
          </p:nvPr>
        </p:nvSpPr>
        <p:spPr/>
        <p:txBody>
          <a:bodyPr/>
          <a:lstStyle/>
          <a:p>
            <a:pPr eaLnBrk="1" hangingPunct="1"/>
            <a:r>
              <a:rPr lang="en-US" altLang="en-US" dirty="0"/>
              <a:t>Two types of policies exist in current architectures</a:t>
            </a:r>
          </a:p>
          <a:p>
            <a:pPr eaLnBrk="1" hangingPunct="1"/>
            <a:endParaRPr lang="en-US" altLang="en-US" dirty="0"/>
          </a:p>
          <a:p>
            <a:pPr lvl="1" eaLnBrk="1" hangingPunct="1"/>
            <a:r>
              <a:rPr lang="en-US" altLang="en-US" dirty="0"/>
              <a:t>Write Through</a:t>
            </a:r>
          </a:p>
          <a:p>
            <a:pPr lvl="2" eaLnBrk="1" hangingPunct="1"/>
            <a:r>
              <a:rPr lang="en-US" altLang="en-US" dirty="0"/>
              <a:t>What happens in case of a hit?</a:t>
            </a:r>
          </a:p>
          <a:p>
            <a:pPr lvl="2" eaLnBrk="1" hangingPunct="1"/>
            <a:r>
              <a:rPr lang="en-US" altLang="en-US" dirty="0"/>
              <a:t>What happens in case of a miss?</a:t>
            </a:r>
          </a:p>
          <a:p>
            <a:pPr marL="457200" lvl="1" indent="0" eaLnBrk="1" hangingPunct="1">
              <a:buNone/>
            </a:pPr>
            <a:endParaRPr lang="en-US" altLang="en-US" dirty="0"/>
          </a:p>
          <a:p>
            <a:pPr lvl="1" eaLnBrk="1" hangingPunct="1"/>
            <a:r>
              <a:rPr lang="en-US" altLang="en-US" dirty="0"/>
              <a:t>Write Back</a:t>
            </a:r>
          </a:p>
          <a:p>
            <a:pPr lvl="2" eaLnBrk="1" hangingPunct="1"/>
            <a:r>
              <a:rPr lang="en-US" altLang="en-US" dirty="0"/>
              <a:t>What happens in case of a hit?</a:t>
            </a:r>
          </a:p>
          <a:p>
            <a:pPr lvl="2" eaLnBrk="1" hangingPunct="1"/>
            <a:r>
              <a:rPr lang="en-US" altLang="en-US" dirty="0"/>
              <a:t>What happens in case of a miss?</a:t>
            </a:r>
          </a:p>
          <a:p>
            <a:pPr lvl="1" eaLnBrk="1" hangingPunct="1"/>
            <a:endParaRPr lang="en-AU" altLang="en-US" dirty="0"/>
          </a:p>
        </p:txBody>
      </p:sp>
    </p:spTree>
    <p:extLst>
      <p:ext uri="{BB962C8B-B14F-4D97-AF65-F5344CB8AC3E}">
        <p14:creationId xmlns:p14="http://schemas.microsoft.com/office/powerpoint/2010/main" val="35280936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4E1136E4-88EB-477B-800E-C5121D4E14C8}" type="slidenum">
              <a:rPr lang="en-AU" altLang="en-US" smtClean="0"/>
              <a:pPr/>
              <a:t>63</a:t>
            </a:fld>
            <a:endParaRPr lang="en-AU" altLang="en-US"/>
          </a:p>
        </p:txBody>
      </p:sp>
      <p:sp>
        <p:nvSpPr>
          <p:cNvPr id="33795" name="Rectangle 4"/>
          <p:cNvSpPr>
            <a:spLocks noGrp="1" noChangeArrowheads="1"/>
          </p:cNvSpPr>
          <p:nvPr>
            <p:ph type="title"/>
          </p:nvPr>
        </p:nvSpPr>
        <p:spPr/>
        <p:txBody>
          <a:bodyPr/>
          <a:lstStyle/>
          <a:p>
            <a:pPr eaLnBrk="1" hangingPunct="1"/>
            <a:r>
              <a:rPr lang="en-US" altLang="en-US" dirty="0"/>
              <a:t>Hit : Write-Through</a:t>
            </a:r>
            <a:endParaRPr lang="en-AU" altLang="en-US" dirty="0"/>
          </a:p>
        </p:txBody>
      </p:sp>
      <p:sp>
        <p:nvSpPr>
          <p:cNvPr id="33796" name="Rectangle 5"/>
          <p:cNvSpPr>
            <a:spLocks noGrp="1" noChangeArrowheads="1"/>
          </p:cNvSpPr>
          <p:nvPr>
            <p:ph type="body" idx="1"/>
          </p:nvPr>
        </p:nvSpPr>
        <p:spPr/>
        <p:txBody>
          <a:bodyPr/>
          <a:lstStyle/>
          <a:p>
            <a:pPr eaLnBrk="1" hangingPunct="1">
              <a:lnSpc>
                <a:spcPct val="90000"/>
              </a:lnSpc>
            </a:pPr>
            <a:r>
              <a:rPr lang="en-US" altLang="en-US" sz="2800"/>
              <a:t>On data-write hit, could just update the block in cache</a:t>
            </a:r>
          </a:p>
          <a:p>
            <a:pPr lvl="1" eaLnBrk="1" hangingPunct="1">
              <a:lnSpc>
                <a:spcPct val="90000"/>
              </a:lnSpc>
            </a:pPr>
            <a:r>
              <a:rPr lang="en-US" altLang="en-US" sz="2400"/>
              <a:t>But then cache and memory would be inconsistent</a:t>
            </a:r>
          </a:p>
          <a:p>
            <a:pPr eaLnBrk="1" hangingPunct="1">
              <a:lnSpc>
                <a:spcPct val="90000"/>
              </a:lnSpc>
            </a:pPr>
            <a:r>
              <a:rPr lang="en-US" altLang="en-US" sz="2800"/>
              <a:t>Write through: also update memory</a:t>
            </a:r>
          </a:p>
          <a:p>
            <a:pPr eaLnBrk="1" hangingPunct="1">
              <a:lnSpc>
                <a:spcPct val="90000"/>
              </a:lnSpc>
            </a:pPr>
            <a:r>
              <a:rPr lang="en-US" altLang="en-US" sz="2800"/>
              <a:t>But makes writes take longer</a:t>
            </a:r>
          </a:p>
          <a:p>
            <a:pPr lvl="1" eaLnBrk="1" hangingPunct="1">
              <a:lnSpc>
                <a:spcPct val="90000"/>
              </a:lnSpc>
            </a:pPr>
            <a:r>
              <a:rPr lang="en-US" altLang="en-US" sz="2400"/>
              <a:t>e.g., if base CPI = 1, 10% of instructions are stores, write to memory takes 100 cycles</a:t>
            </a:r>
          </a:p>
          <a:p>
            <a:pPr lvl="2" eaLnBrk="1" hangingPunct="1">
              <a:lnSpc>
                <a:spcPct val="90000"/>
              </a:lnSpc>
            </a:pPr>
            <a:r>
              <a:rPr lang="en-US" altLang="en-US" sz="2000"/>
              <a:t> Effective CPI = 1 + 0.1×100 = 11</a:t>
            </a:r>
          </a:p>
          <a:p>
            <a:pPr eaLnBrk="1" hangingPunct="1">
              <a:lnSpc>
                <a:spcPct val="90000"/>
              </a:lnSpc>
            </a:pPr>
            <a:r>
              <a:rPr lang="en-US" altLang="en-US" sz="2800"/>
              <a:t>Solution: write buffer</a:t>
            </a:r>
          </a:p>
          <a:p>
            <a:pPr lvl="1" eaLnBrk="1" hangingPunct="1">
              <a:lnSpc>
                <a:spcPct val="90000"/>
              </a:lnSpc>
            </a:pPr>
            <a:r>
              <a:rPr lang="en-US" altLang="en-US" sz="2400"/>
              <a:t>Holds data waiting to be written to memory</a:t>
            </a:r>
          </a:p>
          <a:p>
            <a:pPr lvl="1" eaLnBrk="1" hangingPunct="1">
              <a:lnSpc>
                <a:spcPct val="90000"/>
              </a:lnSpc>
            </a:pPr>
            <a:r>
              <a:rPr lang="en-US" altLang="en-US" sz="2400"/>
              <a:t>CPU continues immediately</a:t>
            </a:r>
          </a:p>
          <a:p>
            <a:pPr lvl="2" eaLnBrk="1" hangingPunct="1">
              <a:lnSpc>
                <a:spcPct val="90000"/>
              </a:lnSpc>
            </a:pPr>
            <a:r>
              <a:rPr lang="en-US" altLang="en-US" sz="2000"/>
              <a:t>Only stalls on write if write buffer is already full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3C95A05F-EF20-48B9-A819-2B87D28DD1F6}" type="slidenum">
              <a:rPr lang="en-AU" altLang="en-US" smtClean="0"/>
              <a:pPr/>
              <a:t>64</a:t>
            </a:fld>
            <a:endParaRPr lang="en-AU" altLang="en-US"/>
          </a:p>
        </p:txBody>
      </p:sp>
      <p:sp>
        <p:nvSpPr>
          <p:cNvPr id="34819" name="Rectangle 4"/>
          <p:cNvSpPr>
            <a:spLocks noGrp="1" noChangeArrowheads="1"/>
          </p:cNvSpPr>
          <p:nvPr>
            <p:ph type="title"/>
          </p:nvPr>
        </p:nvSpPr>
        <p:spPr/>
        <p:txBody>
          <a:bodyPr/>
          <a:lstStyle/>
          <a:p>
            <a:pPr eaLnBrk="1" hangingPunct="1"/>
            <a:r>
              <a:rPr lang="en-US" altLang="en-US" dirty="0"/>
              <a:t>Hit: Write-Back</a:t>
            </a:r>
            <a:endParaRPr lang="en-AU" altLang="en-US" dirty="0"/>
          </a:p>
        </p:txBody>
      </p:sp>
      <p:sp>
        <p:nvSpPr>
          <p:cNvPr id="34820" name="Rectangle 5"/>
          <p:cNvSpPr>
            <a:spLocks noGrp="1" noChangeArrowheads="1"/>
          </p:cNvSpPr>
          <p:nvPr>
            <p:ph type="body" idx="1"/>
          </p:nvPr>
        </p:nvSpPr>
        <p:spPr/>
        <p:txBody>
          <a:bodyPr/>
          <a:lstStyle/>
          <a:p>
            <a:pPr eaLnBrk="1" hangingPunct="1"/>
            <a:r>
              <a:rPr lang="en-US" altLang="en-US"/>
              <a:t>Alternative: On data-write hit, just update the block in cache</a:t>
            </a:r>
          </a:p>
          <a:p>
            <a:pPr lvl="1" eaLnBrk="1" hangingPunct="1"/>
            <a:r>
              <a:rPr lang="en-US" altLang="en-US"/>
              <a:t>Keep track of whether each block is dirty</a:t>
            </a:r>
          </a:p>
          <a:p>
            <a:pPr eaLnBrk="1" hangingPunct="1"/>
            <a:r>
              <a:rPr lang="en-US" altLang="en-US"/>
              <a:t>When a dirty block is replaced</a:t>
            </a:r>
          </a:p>
          <a:p>
            <a:pPr lvl="1" eaLnBrk="1" hangingPunct="1"/>
            <a:r>
              <a:rPr lang="en-US" altLang="en-US"/>
              <a:t>Write it back to memory</a:t>
            </a:r>
          </a:p>
          <a:p>
            <a:pPr lvl="1" eaLnBrk="1" hangingPunct="1"/>
            <a:r>
              <a:rPr lang="en-US" altLang="en-US"/>
              <a:t>Can use a write buffer to allow replacing block to be read first</a:t>
            </a:r>
            <a:endParaRPr lang="en-AU"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03D32F31-B696-4150-82A3-A559A395DBBD}" type="slidenum">
              <a:rPr lang="en-AU" altLang="en-US" smtClean="0"/>
              <a:pPr/>
              <a:t>65</a:t>
            </a:fld>
            <a:endParaRPr lang="en-AU" altLang="en-US"/>
          </a:p>
        </p:txBody>
      </p:sp>
      <p:sp>
        <p:nvSpPr>
          <p:cNvPr id="35843" name="Rectangle 4"/>
          <p:cNvSpPr>
            <a:spLocks noGrp="1" noChangeArrowheads="1"/>
          </p:cNvSpPr>
          <p:nvPr>
            <p:ph type="title"/>
          </p:nvPr>
        </p:nvSpPr>
        <p:spPr/>
        <p:txBody>
          <a:bodyPr/>
          <a:lstStyle/>
          <a:p>
            <a:pPr eaLnBrk="1" hangingPunct="1"/>
            <a:r>
              <a:rPr lang="en-US" altLang="en-US" dirty="0"/>
              <a:t>Miss</a:t>
            </a:r>
            <a:endParaRPr lang="en-AU" altLang="en-US" dirty="0"/>
          </a:p>
        </p:txBody>
      </p:sp>
      <p:sp>
        <p:nvSpPr>
          <p:cNvPr id="35844" name="Rectangle 5"/>
          <p:cNvSpPr>
            <a:spLocks noGrp="1" noChangeArrowheads="1"/>
          </p:cNvSpPr>
          <p:nvPr>
            <p:ph type="body" idx="1"/>
          </p:nvPr>
        </p:nvSpPr>
        <p:spPr/>
        <p:txBody>
          <a:bodyPr/>
          <a:lstStyle/>
          <a:p>
            <a:pPr eaLnBrk="1" hangingPunct="1"/>
            <a:r>
              <a:rPr lang="en-US" altLang="en-US" dirty="0"/>
              <a:t>Write-Through</a:t>
            </a:r>
          </a:p>
          <a:p>
            <a:pPr lvl="1" eaLnBrk="1" hangingPunct="1"/>
            <a:r>
              <a:rPr lang="en-US" altLang="en-US" dirty="0"/>
              <a:t>Allocate on miss: fetch the block</a:t>
            </a:r>
          </a:p>
          <a:p>
            <a:pPr lvl="2" eaLnBrk="1" hangingPunct="1"/>
            <a:r>
              <a:rPr lang="en-US" altLang="en-US" dirty="0"/>
              <a:t>After the block is fetched and placed into cache , we can overwrite the word that caused the miss into the cache block. We also write the word to the main memory </a:t>
            </a:r>
          </a:p>
          <a:p>
            <a:pPr eaLnBrk="1" hangingPunct="1"/>
            <a:r>
              <a:rPr lang="en-US" altLang="en-US" dirty="0"/>
              <a:t>Write-Back</a:t>
            </a:r>
          </a:p>
          <a:p>
            <a:pPr lvl="1" eaLnBrk="1" hangingPunct="1"/>
            <a:r>
              <a:rPr lang="en-US" altLang="en-US" dirty="0"/>
              <a:t>Fetch the block</a:t>
            </a:r>
            <a:endParaRPr lang="en-AU"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DA13A98C-DBCC-480B-865B-D7CC55BCC700}" type="slidenum">
              <a:rPr lang="en-AU" altLang="en-US" smtClean="0"/>
              <a:pPr/>
              <a:t>7</a:t>
            </a:fld>
            <a:endParaRPr lang="en-AU" altLang="en-US"/>
          </a:p>
        </p:txBody>
      </p:sp>
      <p:sp>
        <p:nvSpPr>
          <p:cNvPr id="7171" name="Rectangle 4"/>
          <p:cNvSpPr>
            <a:spLocks noGrp="1" noChangeArrowheads="1"/>
          </p:cNvSpPr>
          <p:nvPr>
            <p:ph type="title"/>
          </p:nvPr>
        </p:nvSpPr>
        <p:spPr>
          <a:xfrm>
            <a:off x="684213" y="138609"/>
            <a:ext cx="8259762" cy="769441"/>
          </a:xfrm>
        </p:spPr>
        <p:txBody>
          <a:bodyPr/>
          <a:lstStyle/>
          <a:p>
            <a:pPr eaLnBrk="1" hangingPunct="1"/>
            <a:r>
              <a:rPr lang="en-US" altLang="en-US" dirty="0"/>
              <a:t>Spatial Locality</a:t>
            </a:r>
            <a:endParaRPr lang="en-AU" altLang="en-US" dirty="0"/>
          </a:p>
        </p:txBody>
      </p:sp>
      <p:sp>
        <p:nvSpPr>
          <p:cNvPr id="3" name="Rectangle 2"/>
          <p:cNvSpPr/>
          <p:nvPr/>
        </p:nvSpPr>
        <p:spPr bwMode="auto">
          <a:xfrm>
            <a:off x="1472228" y="1628800"/>
            <a:ext cx="1296144" cy="39604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4" name="Group 3"/>
          <p:cNvGrpSpPr/>
          <p:nvPr/>
        </p:nvGrpSpPr>
        <p:grpSpPr>
          <a:xfrm>
            <a:off x="1472228" y="2492896"/>
            <a:ext cx="1299572" cy="830560"/>
            <a:chOff x="1472228" y="2492896"/>
            <a:chExt cx="1299572" cy="830560"/>
          </a:xfrm>
        </p:grpSpPr>
        <p:sp>
          <p:nvSpPr>
            <p:cNvPr id="7" name="Rectangle 6"/>
            <p:cNvSpPr/>
            <p:nvPr/>
          </p:nvSpPr>
          <p:spPr bwMode="auto">
            <a:xfrm>
              <a:off x="1475656" y="249289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1472228" y="2908176"/>
              <a:ext cx="1296144" cy="20764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472228" y="311581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 name="Left Brace 4"/>
          <p:cNvSpPr/>
          <p:nvPr/>
        </p:nvSpPr>
        <p:spPr bwMode="auto">
          <a:xfrm>
            <a:off x="1082306" y="2492896"/>
            <a:ext cx="249334" cy="864096"/>
          </a:xfrm>
          <a:prstGeom prst="leftBrace">
            <a:avLst>
              <a:gd name="adj1" fmla="val 8333"/>
              <a:gd name="adj2" fmla="val 4268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TextBox 5"/>
          <p:cNvSpPr txBox="1"/>
          <p:nvPr/>
        </p:nvSpPr>
        <p:spPr>
          <a:xfrm>
            <a:off x="216161" y="2677343"/>
            <a:ext cx="936104" cy="461665"/>
          </a:xfrm>
          <a:prstGeom prst="rect">
            <a:avLst/>
          </a:prstGeom>
          <a:noFill/>
        </p:spPr>
        <p:txBody>
          <a:bodyPr wrap="square" rtlCol="0">
            <a:spAutoFit/>
          </a:bodyPr>
          <a:lstStyle/>
          <a:p>
            <a:r>
              <a:rPr lang="en-US" sz="1200" dirty="0"/>
              <a:t>a block of 4 words</a:t>
            </a:r>
          </a:p>
        </p:txBody>
      </p:sp>
      <p:sp>
        <p:nvSpPr>
          <p:cNvPr id="14" name="Rectangle 13"/>
          <p:cNvSpPr/>
          <p:nvPr/>
        </p:nvSpPr>
        <p:spPr bwMode="auto">
          <a:xfrm>
            <a:off x="4032300" y="2492896"/>
            <a:ext cx="1296144" cy="8640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4032300" y="3356992"/>
            <a:ext cx="1296144" cy="8640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TextBox 15"/>
          <p:cNvSpPr txBox="1"/>
          <p:nvPr/>
        </p:nvSpPr>
        <p:spPr>
          <a:xfrm>
            <a:off x="4019972" y="4276807"/>
            <a:ext cx="1704156" cy="646331"/>
          </a:xfrm>
          <a:prstGeom prst="rect">
            <a:avLst/>
          </a:prstGeom>
          <a:noFill/>
        </p:spPr>
        <p:txBody>
          <a:bodyPr wrap="square" rtlCol="0">
            <a:spAutoFit/>
          </a:bodyPr>
          <a:lstStyle/>
          <a:p>
            <a:r>
              <a:rPr lang="en-US" sz="1200" dirty="0"/>
              <a:t>cache that can accommodate a max of 2 blocks at a time</a:t>
            </a:r>
          </a:p>
        </p:txBody>
      </p:sp>
      <p:sp>
        <p:nvSpPr>
          <p:cNvPr id="11" name="Rounded Rectangle 10"/>
          <p:cNvSpPr/>
          <p:nvPr/>
        </p:nvSpPr>
        <p:spPr bwMode="auto">
          <a:xfrm>
            <a:off x="6876256" y="2924944"/>
            <a:ext cx="1152128" cy="79208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CPU</a:t>
            </a:r>
          </a:p>
        </p:txBody>
      </p:sp>
      <p:grpSp>
        <p:nvGrpSpPr>
          <p:cNvPr id="25" name="Group 24"/>
          <p:cNvGrpSpPr/>
          <p:nvPr/>
        </p:nvGrpSpPr>
        <p:grpSpPr>
          <a:xfrm>
            <a:off x="4032300" y="2492896"/>
            <a:ext cx="1299572" cy="864096"/>
            <a:chOff x="1472228" y="2492896"/>
            <a:chExt cx="1299572" cy="830560"/>
          </a:xfrm>
        </p:grpSpPr>
        <p:sp>
          <p:nvSpPr>
            <p:cNvPr id="26" name="Rectangle 25"/>
            <p:cNvSpPr/>
            <p:nvPr/>
          </p:nvSpPr>
          <p:spPr bwMode="auto">
            <a:xfrm>
              <a:off x="1475656" y="249289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Rectangle 26"/>
            <p:cNvSpPr/>
            <p:nvPr/>
          </p:nvSpPr>
          <p:spPr bwMode="auto">
            <a:xfrm>
              <a:off x="1472228" y="2908176"/>
              <a:ext cx="1296144" cy="20764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8" name="Rectangle 27"/>
            <p:cNvSpPr/>
            <p:nvPr/>
          </p:nvSpPr>
          <p:spPr bwMode="auto">
            <a:xfrm>
              <a:off x="1472228" y="3115816"/>
              <a:ext cx="1296144" cy="2076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8" name="Freeform 7"/>
          <p:cNvSpPr/>
          <p:nvPr/>
        </p:nvSpPr>
        <p:spPr bwMode="auto">
          <a:xfrm>
            <a:off x="5328444" y="2570671"/>
            <a:ext cx="1540956" cy="675010"/>
          </a:xfrm>
          <a:custGeom>
            <a:avLst/>
            <a:gdLst>
              <a:gd name="connsiteX0" fmla="*/ 0 w 1503680"/>
              <a:gd name="connsiteY0" fmla="*/ 165225 h 459865"/>
              <a:gd name="connsiteX1" fmla="*/ 650240 w 1503680"/>
              <a:gd name="connsiteY1" fmla="*/ 12825 h 459865"/>
              <a:gd name="connsiteX2" fmla="*/ 1503680 w 1503680"/>
              <a:gd name="connsiteY2" fmla="*/ 459865 h 459865"/>
            </a:gdLst>
            <a:ahLst/>
            <a:cxnLst>
              <a:cxn ang="0">
                <a:pos x="connsiteX0" y="connsiteY0"/>
              </a:cxn>
              <a:cxn ang="0">
                <a:pos x="connsiteX1" y="connsiteY1"/>
              </a:cxn>
              <a:cxn ang="0">
                <a:pos x="connsiteX2" y="connsiteY2"/>
              </a:cxn>
            </a:cxnLst>
            <a:rect l="l" t="t" r="r" b="b"/>
            <a:pathLst>
              <a:path w="1503680" h="459865">
                <a:moveTo>
                  <a:pt x="0" y="165225"/>
                </a:moveTo>
                <a:cubicBezTo>
                  <a:pt x="199813" y="64471"/>
                  <a:pt x="399627" y="-36282"/>
                  <a:pt x="650240" y="12825"/>
                </a:cubicBezTo>
                <a:cubicBezTo>
                  <a:pt x="900853" y="61932"/>
                  <a:pt x="1202266" y="260898"/>
                  <a:pt x="1503680" y="459865"/>
                </a:cubicBezTo>
              </a:path>
            </a:pathLst>
          </a:custGeom>
          <a:noFill/>
          <a:ln w="1587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TextBox 20"/>
          <p:cNvSpPr txBox="1"/>
          <p:nvPr/>
        </p:nvSpPr>
        <p:spPr>
          <a:xfrm>
            <a:off x="5508104" y="1854136"/>
            <a:ext cx="1704156" cy="461665"/>
          </a:xfrm>
          <a:prstGeom prst="rect">
            <a:avLst/>
          </a:prstGeom>
          <a:noFill/>
        </p:spPr>
        <p:txBody>
          <a:bodyPr wrap="square" rtlCol="0">
            <a:spAutoFit/>
          </a:bodyPr>
          <a:lstStyle/>
          <a:p>
            <a:r>
              <a:rPr lang="en-US" sz="1200" dirty="0" err="1"/>
              <a:t>cpu</a:t>
            </a:r>
            <a:r>
              <a:rPr lang="en-US" sz="1200" dirty="0"/>
              <a:t> next time access  word#1 of the block</a:t>
            </a:r>
          </a:p>
        </p:txBody>
      </p:sp>
    </p:spTree>
    <p:extLst>
      <p:ext uri="{BB962C8B-B14F-4D97-AF65-F5344CB8AC3E}">
        <p14:creationId xmlns:p14="http://schemas.microsoft.com/office/powerpoint/2010/main" val="170383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38AEA15F-8DF4-4AE3-9B8E-81D678CD39E0}" type="slidenum">
              <a:rPr lang="en-AU" altLang="en-US" smtClean="0"/>
              <a:pPr/>
              <a:t>8</a:t>
            </a:fld>
            <a:endParaRPr lang="en-AU" altLang="en-US"/>
          </a:p>
        </p:txBody>
      </p:sp>
      <p:pic>
        <p:nvPicPr>
          <p:cNvPr id="8195" name="Picture 6" descr="f05-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2224088"/>
            <a:ext cx="32162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2"/>
          <p:cNvSpPr>
            <a:spLocks noGrp="1" noChangeArrowheads="1"/>
          </p:cNvSpPr>
          <p:nvPr>
            <p:ph type="title"/>
          </p:nvPr>
        </p:nvSpPr>
        <p:spPr/>
        <p:txBody>
          <a:bodyPr/>
          <a:lstStyle/>
          <a:p>
            <a:pPr eaLnBrk="1" hangingPunct="1"/>
            <a:r>
              <a:rPr lang="en-US" altLang="en-US"/>
              <a:t>Memory Hierarchy Levels</a:t>
            </a:r>
            <a:endParaRPr lang="en-AU" altLang="en-US"/>
          </a:p>
        </p:txBody>
      </p:sp>
      <p:sp>
        <p:nvSpPr>
          <p:cNvPr id="8197" name="Rectangle 3"/>
          <p:cNvSpPr>
            <a:spLocks noGrp="1" noChangeArrowheads="1"/>
          </p:cNvSpPr>
          <p:nvPr>
            <p:ph type="body" sz="half" idx="2"/>
          </p:nvPr>
        </p:nvSpPr>
        <p:spPr>
          <a:xfrm>
            <a:off x="3678238" y="1125538"/>
            <a:ext cx="5276850" cy="5111750"/>
          </a:xfrm>
        </p:spPr>
        <p:txBody>
          <a:bodyPr/>
          <a:lstStyle/>
          <a:p>
            <a:pPr eaLnBrk="1" hangingPunct="1"/>
            <a:r>
              <a:rPr lang="en-US" altLang="en-US" sz="2400" dirty="0"/>
              <a:t>Block (aka line): unit of copying</a:t>
            </a:r>
          </a:p>
          <a:p>
            <a:pPr lvl="1" eaLnBrk="1" hangingPunct="1"/>
            <a:r>
              <a:rPr lang="en-US" altLang="en-US" sz="2000" dirty="0"/>
              <a:t>May be multiple words</a:t>
            </a:r>
          </a:p>
          <a:p>
            <a:pPr eaLnBrk="1" hangingPunct="1"/>
            <a:r>
              <a:rPr lang="en-US" altLang="en-US" sz="2400" dirty="0"/>
              <a:t>If accessed data is present in upper level</a:t>
            </a:r>
          </a:p>
          <a:p>
            <a:pPr lvl="1" eaLnBrk="1" hangingPunct="1"/>
            <a:r>
              <a:rPr lang="en-US" altLang="en-US" sz="2000" dirty="0"/>
              <a:t>Hit: access satisfied by upper level</a:t>
            </a:r>
          </a:p>
          <a:p>
            <a:pPr lvl="2" eaLnBrk="1" hangingPunct="1"/>
            <a:r>
              <a:rPr lang="en-US" altLang="en-US" sz="1800" dirty="0"/>
              <a:t>Hit ratio: hits/accesses</a:t>
            </a:r>
          </a:p>
          <a:p>
            <a:pPr eaLnBrk="1" hangingPunct="1"/>
            <a:r>
              <a:rPr lang="en-US" altLang="en-US" sz="2400" dirty="0"/>
              <a:t>If accessed data is absent</a:t>
            </a:r>
          </a:p>
          <a:p>
            <a:pPr lvl="1" eaLnBrk="1" hangingPunct="1"/>
            <a:r>
              <a:rPr lang="en-US" altLang="en-US" sz="2000" dirty="0"/>
              <a:t>Miss: block copied from lower level</a:t>
            </a:r>
          </a:p>
          <a:p>
            <a:pPr lvl="2" eaLnBrk="1" hangingPunct="1"/>
            <a:r>
              <a:rPr lang="en-US" altLang="en-US" sz="1800" dirty="0"/>
              <a:t>Time taken: miss penalty</a:t>
            </a:r>
          </a:p>
          <a:p>
            <a:pPr lvl="2" eaLnBrk="1" hangingPunct="1"/>
            <a:r>
              <a:rPr lang="en-US" altLang="en-US" sz="1800" dirty="0"/>
              <a:t>Miss ratio: misses/accesses</a:t>
            </a:r>
            <a:br>
              <a:rPr lang="en-US" altLang="en-US" sz="1800" dirty="0"/>
            </a:br>
            <a:r>
              <a:rPr lang="en-US" altLang="en-US" sz="1800" dirty="0"/>
              <a:t>= 1 – hit ratio</a:t>
            </a:r>
          </a:p>
          <a:p>
            <a:pPr lvl="1" eaLnBrk="1" hangingPunct="1"/>
            <a:r>
              <a:rPr lang="en-US" altLang="en-US" sz="2000" dirty="0"/>
              <a:t>Then accessed data supplied from upper level</a:t>
            </a:r>
            <a:endParaRPr lang="en-AU"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0B19B8DD-B323-4A9E-9F2D-9A6733CB46E7}" type="slidenum">
              <a:rPr lang="en-AU" altLang="en-US" smtClean="0"/>
              <a:pPr/>
              <a:t>9</a:t>
            </a:fld>
            <a:endParaRPr lang="en-AU" altLang="en-US"/>
          </a:p>
        </p:txBody>
      </p:sp>
      <p:sp>
        <p:nvSpPr>
          <p:cNvPr id="9219" name="Rectangle 5"/>
          <p:cNvSpPr>
            <a:spLocks noGrp="1" noChangeArrowheads="1"/>
          </p:cNvSpPr>
          <p:nvPr>
            <p:ph type="title"/>
          </p:nvPr>
        </p:nvSpPr>
        <p:spPr/>
        <p:txBody>
          <a:bodyPr/>
          <a:lstStyle/>
          <a:p>
            <a:pPr eaLnBrk="1" hangingPunct="1"/>
            <a:r>
              <a:rPr lang="en-US" altLang="en-US"/>
              <a:t>Memory Technology</a:t>
            </a:r>
            <a:endParaRPr lang="en-AU" altLang="en-US"/>
          </a:p>
        </p:txBody>
      </p:sp>
      <p:sp>
        <p:nvSpPr>
          <p:cNvPr id="9220" name="Rectangle 6"/>
          <p:cNvSpPr>
            <a:spLocks noGrp="1" noChangeArrowheads="1"/>
          </p:cNvSpPr>
          <p:nvPr>
            <p:ph type="body" idx="1"/>
          </p:nvPr>
        </p:nvSpPr>
        <p:spPr/>
        <p:txBody>
          <a:bodyPr/>
          <a:lstStyle/>
          <a:p>
            <a:pPr eaLnBrk="1" hangingPunct="1"/>
            <a:r>
              <a:rPr lang="en-US" altLang="en-US"/>
              <a:t>Static RAM (SRAM)</a:t>
            </a:r>
          </a:p>
          <a:p>
            <a:pPr lvl="1" eaLnBrk="1" hangingPunct="1"/>
            <a:r>
              <a:rPr lang="en-US" altLang="en-US"/>
              <a:t>0.5ns – 2.5ns, $2000 – $5000 per GB</a:t>
            </a:r>
          </a:p>
          <a:p>
            <a:pPr eaLnBrk="1" hangingPunct="1"/>
            <a:r>
              <a:rPr lang="en-US" altLang="en-US"/>
              <a:t>Dynamic RAM (DRAM)</a:t>
            </a:r>
          </a:p>
          <a:p>
            <a:pPr lvl="1" eaLnBrk="1" hangingPunct="1"/>
            <a:r>
              <a:rPr lang="en-US" altLang="en-US"/>
              <a:t>50ns – 70ns, $20 – $75 per GB</a:t>
            </a:r>
          </a:p>
          <a:p>
            <a:pPr eaLnBrk="1" hangingPunct="1"/>
            <a:r>
              <a:rPr lang="en-US" altLang="en-US"/>
              <a:t>Magnetic disk</a:t>
            </a:r>
          </a:p>
          <a:p>
            <a:pPr lvl="1" eaLnBrk="1" hangingPunct="1"/>
            <a:r>
              <a:rPr lang="en-US" altLang="en-US"/>
              <a:t>5ms – 20ms, $0.20 – $2 per GB</a:t>
            </a:r>
          </a:p>
          <a:p>
            <a:pPr eaLnBrk="1" hangingPunct="1"/>
            <a:r>
              <a:rPr lang="en-US" altLang="en-US"/>
              <a:t>Ideal memory</a:t>
            </a:r>
          </a:p>
          <a:p>
            <a:pPr lvl="1" eaLnBrk="1" hangingPunct="1"/>
            <a:r>
              <a:rPr lang="en-US" altLang="en-US"/>
              <a:t>Access time of SRAM</a:t>
            </a:r>
          </a:p>
          <a:p>
            <a:pPr lvl="1" eaLnBrk="1" hangingPunct="1"/>
            <a:r>
              <a:rPr lang="en-US" altLang="en-US"/>
              <a:t>Capacity and cost/GB of disk</a:t>
            </a:r>
          </a:p>
        </p:txBody>
      </p:sp>
      <p:sp>
        <p:nvSpPr>
          <p:cNvPr id="9221" name="Text Box 4"/>
          <p:cNvSpPr txBox="1">
            <a:spLocks noChangeArrowheads="1"/>
          </p:cNvSpPr>
          <p:nvPr/>
        </p:nvSpPr>
        <p:spPr bwMode="auto">
          <a:xfrm rot="5400000">
            <a:off x="7491412" y="1281113"/>
            <a:ext cx="29384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§5.2 Memory Technologies</a:t>
            </a:r>
          </a:p>
        </p:txBody>
      </p:sp>
    </p:spTree>
  </p:cSld>
  <p:clrMapOvr>
    <a:masterClrMapping/>
  </p:clrMapOvr>
</p:sld>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12502</TotalTime>
  <Words>5618</Words>
  <Application>Microsoft Office PowerPoint</Application>
  <PresentationFormat>On-screen Show (4:3)</PresentationFormat>
  <Paragraphs>1265</Paragraphs>
  <Slides>65</Slides>
  <Notes>65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Arial Black</vt:lpstr>
      <vt:lpstr>Arial Unicode MS</vt:lpstr>
      <vt:lpstr>Cambria Math</vt:lpstr>
      <vt:lpstr>Corbel</vt:lpstr>
      <vt:lpstr>Symbol</vt:lpstr>
      <vt:lpstr>Times New Roman</vt:lpstr>
      <vt:lpstr>Wingdings</vt:lpstr>
      <vt:lpstr>cod4e</vt:lpstr>
      <vt:lpstr>Chapter 5</vt:lpstr>
      <vt:lpstr>Principle of Locality</vt:lpstr>
      <vt:lpstr>Taking Advantage of Locality</vt:lpstr>
      <vt:lpstr>Taking Advantage of Locality</vt:lpstr>
      <vt:lpstr>Taking Advantage of Locality</vt:lpstr>
      <vt:lpstr>Temporal Locality</vt:lpstr>
      <vt:lpstr>Spatial Locality</vt:lpstr>
      <vt:lpstr>Memory Hierarchy Levels</vt:lpstr>
      <vt:lpstr>Memory Technology</vt:lpstr>
      <vt:lpstr>Memory Addressing Basics</vt:lpstr>
      <vt:lpstr>Byte, Word, Block Addresses</vt:lpstr>
      <vt:lpstr>Byte, Word, Block Addresses</vt:lpstr>
      <vt:lpstr>Byte, Word, Block Addresses</vt:lpstr>
      <vt:lpstr>Byte, Word, Block Addresses</vt:lpstr>
      <vt:lpstr>Cache Memory</vt:lpstr>
      <vt:lpstr>Associative Caches</vt:lpstr>
      <vt:lpstr>Associative Caches</vt:lpstr>
      <vt:lpstr>Associative Caches</vt:lpstr>
      <vt:lpstr>Associative Caches</vt:lpstr>
      <vt:lpstr>Associative Caches</vt:lpstr>
      <vt:lpstr>Direct Mapped Caches</vt:lpstr>
      <vt:lpstr>Direct Mapped Caches</vt:lpstr>
      <vt:lpstr>Direct Mapped Caches</vt:lpstr>
      <vt:lpstr>Direct Mapped Caches</vt:lpstr>
      <vt:lpstr>Direct Mapped Caches</vt:lpstr>
      <vt:lpstr>Direct Mapped Caches</vt:lpstr>
      <vt:lpstr>Direct Mapped Caches</vt:lpstr>
      <vt:lpstr>Direct Mapped Caches</vt:lpstr>
      <vt:lpstr>Direct Mapped Caches</vt:lpstr>
      <vt:lpstr>Direct Mapped Caches</vt:lpstr>
      <vt:lpstr>Direct Mapped Caches</vt:lpstr>
      <vt:lpstr>Direct Mapped Caches</vt:lpstr>
      <vt:lpstr>Direct Mapped Caches</vt:lpstr>
      <vt:lpstr>Direct Mapped Caches</vt:lpstr>
      <vt:lpstr>Direct Mapped Caches</vt:lpstr>
      <vt:lpstr>Direct Mapped Caches</vt:lpstr>
      <vt:lpstr>Tags  Bits</vt:lpstr>
      <vt:lpstr> Valid Bits</vt:lpstr>
      <vt:lpstr>Cache Example</vt:lpstr>
      <vt:lpstr>Cache Example</vt:lpstr>
      <vt:lpstr>Cache Example</vt:lpstr>
      <vt:lpstr>Cache Example</vt:lpstr>
      <vt:lpstr>Cache Example</vt:lpstr>
      <vt:lpstr>Address Subdivision</vt:lpstr>
      <vt:lpstr>Example: Larger Block Size</vt:lpstr>
      <vt:lpstr>Set Associative Caches</vt:lpstr>
      <vt:lpstr>2-Way Set Associative</vt:lpstr>
      <vt:lpstr>2-Way Set Associative</vt:lpstr>
      <vt:lpstr>Spectrum of Associativity</vt:lpstr>
      <vt:lpstr>Associativity Example</vt:lpstr>
      <vt:lpstr>Associativity Example</vt:lpstr>
      <vt:lpstr>Associativity Example</vt:lpstr>
      <vt:lpstr>Associativity Example</vt:lpstr>
      <vt:lpstr>Associativity Example</vt:lpstr>
      <vt:lpstr>Associativity Example</vt:lpstr>
      <vt:lpstr>Associativity Example</vt:lpstr>
      <vt:lpstr>How Much Associativity</vt:lpstr>
      <vt:lpstr>Set Associative Cache Organization</vt:lpstr>
      <vt:lpstr>Replacement Policy</vt:lpstr>
      <vt:lpstr>Block Size Considerations</vt:lpstr>
      <vt:lpstr>Cache Misses</vt:lpstr>
      <vt:lpstr>Write to Memory</vt:lpstr>
      <vt:lpstr>Hit : Write-Through</vt:lpstr>
      <vt:lpstr>Hit: Write-Back</vt:lpstr>
      <vt:lpstr>Miss</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Peter Ashenden</dc:creator>
  <cp:lastModifiedBy>Anton Rasmussen</cp:lastModifiedBy>
  <cp:revision>131</cp:revision>
  <cp:lastPrinted>2014-10-28T19:32:13Z</cp:lastPrinted>
  <dcterms:created xsi:type="dcterms:W3CDTF">2008-08-25T10:09:57Z</dcterms:created>
  <dcterms:modified xsi:type="dcterms:W3CDTF">2017-12-06T02:25:52Z</dcterms:modified>
</cp:coreProperties>
</file>