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70" r:id="rId2"/>
    <p:sldId id="295" r:id="rId3"/>
    <p:sldId id="296" r:id="rId4"/>
    <p:sldId id="337" r:id="rId5"/>
    <p:sldId id="338" r:id="rId6"/>
    <p:sldId id="339" r:id="rId7"/>
    <p:sldId id="336" r:id="rId8"/>
    <p:sldId id="298" r:id="rId9"/>
    <p:sldId id="307" r:id="rId10"/>
    <p:sldId id="308" r:id="rId11"/>
    <p:sldId id="309" r:id="rId12"/>
    <p:sldId id="310" r:id="rId13"/>
  </p:sldIdLst>
  <p:sldSz cx="9144000" cy="6858000" type="screen4x3"/>
  <p:notesSz cx="7102475" cy="93884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 snapToObjects="1">
      <p:cViewPr varScale="1">
        <p:scale>
          <a:sx n="108" d="100"/>
          <a:sy n="108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4036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8475" y="0"/>
            <a:ext cx="15240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18187DF-013D-4B52-BBE2-C990D686091F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0163"/>
            <a:ext cx="544036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8475" y="8920163"/>
            <a:ext cx="15240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E332468-32E9-47D8-81F2-8D9B1A069F7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93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F5FF97A-DDE6-46AF-B23C-B4E284A2AEB4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4850"/>
            <a:ext cx="4695825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60875"/>
            <a:ext cx="52101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163"/>
            <a:ext cx="307816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920163"/>
            <a:ext cx="30781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E83AD7B-AD44-41F1-A785-775D89AF91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70614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F79B229-F16E-43F1-AC38-5FB0FAD8A56A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5F39040-6BF9-4E9A-A0CD-14E8E0C35FE6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76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BD6EBE1-8298-4DDD-B5B0-21DA113018C0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90EA57E-46F9-46EF-B4D6-04A0935FC9D1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45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F0B4FB7-D37F-465F-9ED3-1A92F9A6563E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374D270-60CC-4FAA-A9E6-E8B937990592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11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591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282104E-C516-4BD0-BA9B-0A08ABA03363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D8693C4-171A-4E2A-AF97-F01341C5ECF3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5DAAA11-1AB3-44D6-853A-8E207778174C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B97B30E-7BCE-4079-AAD6-0378970B5CD5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98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4431340-4A6D-4028-9050-7DDE1C79E7FE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CB749B5-985A-4BAC-BDEE-299D5206045A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65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4431340-4A6D-4028-9050-7DDE1C79E7FE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2CE9224-C37E-4F62-9274-43170EA6DFC5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59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6CE4B15-ECF4-4B56-B205-1044EB9704D5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BDF8A31-815E-495C-9B7C-5280DAC95E62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90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6CE4B15-ECF4-4B56-B205-1044EB9704D5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7B66DFF-EDB2-4F75-859D-351E53B4EED1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91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63A0566-195B-4413-BDFE-36991665B07D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CCBB90D-747F-4192-AD60-76159A2C650B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9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08FEDFE-3E08-4428-BC99-33D87A2192A3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FEBEA1D-CB9F-463D-A85A-9F3B1D7DE33C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75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5928563-D033-4069-90E6-0EE6BD262B14}" type="datetime3">
              <a:rPr lang="en-AU" altLang="en-US" smtClean="0">
                <a:latin typeface="Times New Roman" pitchFamily="18" charset="0"/>
              </a:rPr>
              <a:pPr>
                <a:defRPr/>
              </a:pPr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2414B5C-C3BC-45DE-9CA3-206E296CD9A7}" type="slidenum">
              <a:rPr lang="en-AU" alt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6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  <a:cs typeface="+mn-cs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alt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844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9E3F51F5-3446-472B-B0B6-5BBA0F4674C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46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F6FFB34C-E02B-47B6-BD33-D057E9DDD7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15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AC858CD2-1C7C-4E1E-82DD-18F464F36E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71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23340EDC-BD20-4B26-9250-29887BCB9E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C787CC28-8797-4AB2-95E3-8F3231FC6E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05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48165AEB-E9B8-4A58-919C-60C0287949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8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C1660912-627C-41B9-B0C6-E0BF8F32B1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9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4A6A218E-F790-4FAC-9C4F-C1847F8353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85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D8ABA201-56EE-4A5E-9777-47ADD7AB43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04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AF8AB8E9-7F8F-4BF3-8051-B072E1D098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7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1828E220-9B6E-4E27-9AA0-41DC722C54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0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CECF1C0A-1905-46F3-A891-8846C92F06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5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554163"/>
          </a:xfrm>
        </p:spPr>
        <p:txBody>
          <a:bodyPr/>
          <a:lstStyle/>
          <a:p>
            <a:pPr eaLnBrk="1" hangingPunct="1"/>
            <a:r>
              <a:rPr lang="en-AU" altLang="en-US"/>
              <a:t>Large and Fast: Exploiting Memory Hierarchy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1944BDFE-000F-4A22-881D-957919A3B64E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AU" altLang="en-US" sz="140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</a:t>
            </a:r>
          </a:p>
          <a:p>
            <a:pPr lvl="1" eaLnBrk="1" hangingPunct="1"/>
            <a:r>
              <a:rPr lang="en-US" altLang="en-US"/>
              <a:t>CPU base CPI = 1, clock rate = 4GHz</a:t>
            </a:r>
          </a:p>
          <a:p>
            <a:pPr lvl="1" eaLnBrk="1" hangingPunct="1"/>
            <a:r>
              <a:rPr lang="en-US" altLang="en-US"/>
              <a:t>Miss rate/instruction = 2%</a:t>
            </a:r>
          </a:p>
          <a:p>
            <a:pPr lvl="1" eaLnBrk="1" hangingPunct="1"/>
            <a:r>
              <a:rPr lang="en-US" altLang="en-US"/>
              <a:t>Main memory access time = 100ns</a:t>
            </a:r>
          </a:p>
          <a:p>
            <a:pPr eaLnBrk="1" hangingPunct="1"/>
            <a:r>
              <a:rPr lang="en-US" altLang="en-US"/>
              <a:t>With just primary cache</a:t>
            </a:r>
          </a:p>
          <a:p>
            <a:pPr lvl="1" eaLnBrk="1" hangingPunct="1"/>
            <a:r>
              <a:rPr lang="en-US" altLang="en-US"/>
              <a:t>Miss penalty = 100ns/0.25ns = 400 cycles</a:t>
            </a:r>
          </a:p>
          <a:p>
            <a:pPr lvl="1" eaLnBrk="1" hangingPunct="1"/>
            <a:r>
              <a:rPr lang="en-US" altLang="en-US"/>
              <a:t>Effective CPI = 1 + 0.02 × 400 =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F691F9AC-3E85-4887-9ACE-C76CDD06198A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AU" altLang="en-US" sz="140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add L-2 cache</a:t>
            </a:r>
          </a:p>
          <a:p>
            <a:pPr lvl="1" eaLnBrk="1" hangingPunct="1"/>
            <a:r>
              <a:rPr lang="en-US" altLang="en-US"/>
              <a:t>Access time = 5ns</a:t>
            </a:r>
          </a:p>
          <a:p>
            <a:pPr lvl="1" eaLnBrk="1" hangingPunct="1"/>
            <a:r>
              <a:rPr lang="en-US" altLang="en-US"/>
              <a:t>Global miss rate to main memory = 0.5%</a:t>
            </a:r>
          </a:p>
          <a:p>
            <a:pPr eaLnBrk="1" hangingPunct="1"/>
            <a:r>
              <a:rPr lang="en-US" altLang="en-US"/>
              <a:t>Primary miss with L-2 hit</a:t>
            </a:r>
          </a:p>
          <a:p>
            <a:pPr lvl="1" eaLnBrk="1" hangingPunct="1"/>
            <a:r>
              <a:rPr lang="en-US" altLang="en-US"/>
              <a:t>Penalty = 5ns/0.25ns = 20 cycles</a:t>
            </a:r>
          </a:p>
          <a:p>
            <a:pPr eaLnBrk="1" hangingPunct="1"/>
            <a:r>
              <a:rPr lang="en-US" altLang="en-US"/>
              <a:t>Primary miss with L-2 miss</a:t>
            </a:r>
          </a:p>
          <a:p>
            <a:pPr lvl="1" eaLnBrk="1" hangingPunct="1"/>
            <a:r>
              <a:rPr lang="en-US" altLang="en-US"/>
              <a:t>Extra penalty = 500 cycles</a:t>
            </a:r>
          </a:p>
          <a:p>
            <a:pPr eaLnBrk="1" hangingPunct="1"/>
            <a:r>
              <a:rPr lang="en-US" altLang="en-US"/>
              <a:t>CPI = 1 + 0.02 × 20 + 0.005 × 400 = 3.4</a:t>
            </a:r>
          </a:p>
          <a:p>
            <a:pPr eaLnBrk="1" hangingPunct="1"/>
            <a:r>
              <a:rPr lang="en-US" altLang="en-US"/>
              <a:t>Performance ratio = 9/3.4 = 2.6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87EA5B3C-9024-48AE-A8D8-E564B6AF2FBF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AU" altLang="en-US" sz="140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</a:t>
            </a:r>
          </a:p>
          <a:p>
            <a:pPr lvl="1" eaLnBrk="1" hangingPunct="1"/>
            <a:r>
              <a:rPr lang="en-US" altLang="en-US"/>
              <a:t>Focus on minimal hit time</a:t>
            </a:r>
          </a:p>
          <a:p>
            <a:pPr eaLnBrk="1" hangingPunct="1"/>
            <a:r>
              <a:rPr lang="en-US" altLang="en-US"/>
              <a:t>L-2 cache</a:t>
            </a:r>
          </a:p>
          <a:p>
            <a:pPr lvl="1" eaLnBrk="1" hangingPunct="1"/>
            <a:r>
              <a:rPr lang="en-US" altLang="en-US"/>
              <a:t>Focus on low miss rate to avoid main memory access</a:t>
            </a:r>
          </a:p>
          <a:p>
            <a:pPr lvl="1" eaLnBrk="1" hangingPunct="1"/>
            <a:r>
              <a:rPr lang="en-US" altLang="en-US"/>
              <a:t>Hit time has less overall impact</a:t>
            </a:r>
          </a:p>
          <a:p>
            <a:pPr eaLnBrk="1" hangingPunct="1"/>
            <a:r>
              <a:rPr lang="en-US" altLang="en-US"/>
              <a:t>Results</a:t>
            </a:r>
          </a:p>
          <a:p>
            <a:pPr lvl="1" eaLnBrk="1" hangingPunct="1"/>
            <a:r>
              <a:rPr lang="en-US" altLang="en-US"/>
              <a:t>L-1 cache usually smaller than a single cache</a:t>
            </a:r>
          </a:p>
          <a:p>
            <a:pPr lvl="1" eaLnBrk="1" hangingPunct="1"/>
            <a:r>
              <a:rPr lang="en-US" altLang="en-US"/>
              <a:t>L-1 block size smaller than L-2 block size</a:t>
            </a:r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D2B390EA-C526-423F-A57F-BB125A0CAAA8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AU" altLang="en-US" sz="1400"/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4102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29EFA169-0B61-47CC-8784-1EF3AB947609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AU" altLang="en-US" sz="140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How much faster a processor would run with a perfect cache that never missed?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BF3BD0F4-E712-46F0-B573-FBC50DF9DE8E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AU" altLang="en-US" sz="140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CPU time with stalls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x CPI_stall x Clock Cycle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CPU time with perfect cache</a:t>
            </a:r>
          </a:p>
          <a:p>
            <a:pPr marL="742950" lvl="2" indent="-342900" eaLnBrk="1" hangingPunct="1">
              <a:lnSpc>
                <a:spcPct val="80000"/>
              </a:lnSpc>
              <a:buSzPct val="60000"/>
            </a:pPr>
            <a:r>
              <a:rPr lang="en-US" altLang="en-US"/>
              <a:t>I x CPI_perfect x Clock Cycle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How much faster?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CPU time with stalls/CPU time with perfect cache = CPI_stall/ CPI_perfect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BD2B772A-781E-4FAD-9A44-529E897FC3D4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AU" altLang="en-US" sz="140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(CPI_stall) = 2 + 2 + 1.44 = 5.44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6E8FB5D8-B4DA-4C2E-9191-88F5558CE6DB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AU" altLang="en-US" sz="140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How much faster a processor would run with a perfect cache in the previous example, </a:t>
            </a:r>
            <a:r>
              <a:rPr lang="en-AU" altLang="en-US" sz="2400" dirty="0"/>
              <a:t>if we reduce the CPI from 2 to 1 without changing the clock rate?</a:t>
            </a:r>
          </a:p>
          <a:p>
            <a:pPr eaLnBrk="1" hangingPunct="1">
              <a:lnSpc>
                <a:spcPct val="80000"/>
              </a:lnSpc>
            </a:pPr>
            <a:endParaRPr lang="en-AU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 err="1"/>
              <a:t>CPI_Stall</a:t>
            </a:r>
            <a:r>
              <a:rPr lang="en-AU" altLang="en-US" sz="2000" dirty="0"/>
              <a:t> = 1 + 2 + 1.44 = 4.44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 err="1"/>
              <a:t>CPI_Ideal</a:t>
            </a:r>
            <a:r>
              <a:rPr lang="en-AU" altLang="en-US" sz="2000" dirty="0"/>
              <a:t> (with perfect cache) = 1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Speed up = 4.44/1 = 4.44</a:t>
            </a:r>
          </a:p>
          <a:p>
            <a:pPr eaLnBrk="1" hangingPunct="1">
              <a:lnSpc>
                <a:spcPct val="80000"/>
              </a:lnSpc>
            </a:pPr>
            <a:endParaRPr lang="en-AU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AU" altLang="en-US" sz="2400" dirty="0"/>
              <a:t>What happens to the amount of time spent on memory stalls in the two cases?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Fraction of time spent on memory in first case (CPI = 2): 3.44/5.44 = 63%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000" dirty="0"/>
              <a:t>Fraction of time spent on memory in first case (CPI = 1): 3.44/4.44 = 77%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0F11A868-36DA-434A-B328-08B84EFDC72D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AU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cs typeface="Arial" charset="0"/>
              </a:rPr>
              <a:t>2 cycles per instruction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DFCF5551-92D2-4FFB-9774-7A533C71BC11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AU" altLang="en-US" sz="14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When CPU performance increased</a:t>
            </a:r>
          </a:p>
          <a:p>
            <a:pPr lvl="1" eaLnBrk="1" hangingPunct="1"/>
            <a:r>
              <a:rPr lang="en-US" altLang="en-US" sz="2400" dirty="0"/>
              <a:t>Miss penalty becomes more significant</a:t>
            </a:r>
          </a:p>
          <a:p>
            <a:pPr eaLnBrk="1" hangingPunct="1"/>
            <a:r>
              <a:rPr lang="en-US" altLang="en-US" sz="2400" dirty="0"/>
              <a:t>Decreasing base CPI</a:t>
            </a:r>
          </a:p>
          <a:p>
            <a:pPr lvl="1" eaLnBrk="1" hangingPunct="1"/>
            <a:r>
              <a:rPr lang="en-US" altLang="en-US" sz="2400" dirty="0"/>
              <a:t>Greater proportion of time spent on memory stalls</a:t>
            </a:r>
          </a:p>
          <a:p>
            <a:pPr eaLnBrk="1" hangingPunct="1"/>
            <a:r>
              <a:rPr lang="en-US" altLang="en-US" sz="2400" dirty="0"/>
              <a:t>Increasing clock rate</a:t>
            </a:r>
          </a:p>
          <a:p>
            <a:pPr lvl="1" eaLnBrk="1" hangingPunct="1"/>
            <a:r>
              <a:rPr lang="en-US" altLang="en-US" sz="2400" dirty="0"/>
              <a:t>Memory stalls account for more CPU cycles</a:t>
            </a:r>
          </a:p>
          <a:p>
            <a:pPr lvl="2" eaLnBrk="1" hangingPunct="1"/>
            <a:r>
              <a:rPr lang="en-US" altLang="en-US" sz="2000" dirty="0"/>
              <a:t>Miss Cycle Penalty 100 cycles for 1 GHz Clock</a:t>
            </a:r>
          </a:p>
          <a:p>
            <a:pPr lvl="2" eaLnBrk="1" hangingPunct="1"/>
            <a:r>
              <a:rPr lang="en-US" altLang="en-US" sz="2000" dirty="0"/>
              <a:t>For same memory but increase clock rate to 2 GHz, miss penalty is </a:t>
            </a:r>
            <a:r>
              <a:rPr lang="en-US" altLang="en-US" sz="2000"/>
              <a:t>200 cycles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Can’t neglect cache behavior when evaluating system performance</a:t>
            </a:r>
            <a:endParaRPr lang="en-AU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400"/>
              <a:t>Chapter 5 — Large and Fast: Exploiting Memory Hierarchy — </a:t>
            </a:r>
            <a:fld id="{6673775C-885B-45EB-877A-9A0FD84DE7AE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AU" altLang="en-US" sz="140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 attached to CPU</a:t>
            </a:r>
          </a:p>
          <a:p>
            <a:pPr lvl="1" eaLnBrk="1" hangingPunct="1"/>
            <a:r>
              <a:rPr lang="en-US" altLang="en-US"/>
              <a:t>Small, but fast</a:t>
            </a:r>
          </a:p>
          <a:p>
            <a:pPr eaLnBrk="1" hangingPunct="1"/>
            <a:r>
              <a:rPr lang="en-US" altLang="en-US"/>
              <a:t>Level-2 cache services misses from primary cache</a:t>
            </a:r>
          </a:p>
          <a:p>
            <a:pPr lvl="1" eaLnBrk="1" hangingPunct="1"/>
            <a:r>
              <a:rPr lang="en-US" altLang="en-US"/>
              <a:t>Larger, slower, but still faster than main memory</a:t>
            </a:r>
          </a:p>
          <a:p>
            <a:pPr eaLnBrk="1" hangingPunct="1"/>
            <a:r>
              <a:rPr lang="en-US" altLang="en-US"/>
              <a:t>Main memory services L-2 cache misses</a:t>
            </a:r>
          </a:p>
          <a:p>
            <a:pPr eaLnBrk="1" hangingPunct="1"/>
            <a:r>
              <a:rPr lang="en-US" altLang="en-US"/>
              <a:t>Some high-end systems include L-3 cache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16082</TotalTime>
  <Words>941</Words>
  <Application>Microsoft Office PowerPoint</Application>
  <PresentationFormat>On-screen Show (4:3)</PresentationFormat>
  <Paragraphs>158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Corbel</vt:lpstr>
      <vt:lpstr>Times New Roman</vt:lpstr>
      <vt:lpstr>Wingdings</vt:lpstr>
      <vt:lpstr>cod4e</vt:lpstr>
      <vt:lpstr>Equation</vt:lpstr>
      <vt:lpstr>Chapter 5</vt:lpstr>
      <vt:lpstr>Measuring Cache Performance</vt:lpstr>
      <vt:lpstr>Cache Performance Example</vt:lpstr>
      <vt:lpstr>Cache Performance Example</vt:lpstr>
      <vt:lpstr>Cache Performance Example</vt:lpstr>
      <vt:lpstr>Cache Performance Example</vt:lpstr>
      <vt:lpstr>Average Access Time</vt:lpstr>
      <vt:lpstr>Performance Summary</vt:lpstr>
      <vt:lpstr>Multilevel Caches</vt:lpstr>
      <vt:lpstr>Multilevel Cache Example</vt:lpstr>
      <vt:lpstr>Example (cont.)</vt:lpstr>
      <vt:lpstr>Multilevel Cache Considerations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Anton Rasmussen</cp:lastModifiedBy>
  <cp:revision>64</cp:revision>
  <cp:lastPrinted>2014-10-28T19:48:05Z</cp:lastPrinted>
  <dcterms:created xsi:type="dcterms:W3CDTF">2008-08-25T10:09:57Z</dcterms:created>
  <dcterms:modified xsi:type="dcterms:W3CDTF">2017-12-05T21:01:31Z</dcterms:modified>
</cp:coreProperties>
</file>