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7102475" cy="9388475"/>
  <p:defaultTextStyle>
    <a:defPPr lvl="0">
      <a:defRPr lang="en-AU"/>
    </a:defPPr>
    <a:lvl1pPr lvl="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lvl="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lvl="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lvl="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lvl="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3E3F0F7-8027-4C52-B2D3-A3CD29BAE8AD}" type="datetime3">
              <a:rPr lang="en-AU"/>
              <a:pPr>
                <a:defRPr/>
              </a:pPr>
              <a:t>5 December,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4850"/>
            <a:ext cx="4695825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60875"/>
            <a:ext cx="5210175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163"/>
            <a:ext cx="3078163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920163"/>
            <a:ext cx="30781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35900C6-EC49-4C37-A649-86D67CA6F4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53652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F88A44-2378-4CD0-A20D-A5B4B2DEA9AC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39377F-FDCA-4003-B659-9B526B3E23A2}" type="slidenum">
              <a:rPr lang="en-AU" altLang="en-US" smtClean="0">
                <a:latin typeface="Times New Roman" pitchFamily="18" charset="0"/>
              </a:rPr>
              <a:pPr/>
              <a:t>1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92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95C6EE-817F-4F3E-8716-0A8083982D05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9D558B-F048-45C1-BADD-4B22D9514D17}" type="slidenum">
              <a:rPr lang="en-AU" altLang="en-US" smtClean="0">
                <a:latin typeface="Times New Roman" pitchFamily="18" charset="0"/>
              </a:rPr>
              <a:pPr/>
              <a:t>29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218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F42FD7-7613-4804-84A1-825DA126A22E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F1BCD7-33CC-4BD8-8902-AB5C8D2FCFB2}" type="slidenum">
              <a:rPr lang="en-AU" altLang="en-US" smtClean="0">
                <a:latin typeface="Times New Roman" pitchFamily="18" charset="0"/>
              </a:rPr>
              <a:pPr/>
              <a:t>30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4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C69FA1-288D-4F90-BFF2-14AE70ECB97D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6A1DAA-0E4C-49D7-84E9-A6660957A5E6}" type="slidenum">
              <a:rPr lang="en-AU" altLang="en-US" smtClean="0">
                <a:latin typeface="Times New Roman" pitchFamily="18" charset="0"/>
              </a:rPr>
              <a:pPr/>
              <a:t>31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574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AF9640B-FB64-45F0-B8FD-95F0F97F83DE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294C1-2365-4CD5-AF3C-0A49E4022B89}" type="slidenum">
              <a:rPr lang="en-AU" altLang="en-US" smtClean="0">
                <a:latin typeface="Times New Roman" pitchFamily="18" charset="0"/>
              </a:rPr>
              <a:pPr/>
              <a:t>32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41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ED79AB-B06B-4419-B016-01BE42C09347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6137CC-74BA-4539-BD77-CD9B587F3C84}" type="slidenum">
              <a:rPr lang="en-AU" altLang="en-US" smtClean="0">
                <a:latin typeface="Times New Roman" pitchFamily="18" charset="0"/>
              </a:rPr>
              <a:pPr/>
              <a:t>33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07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F09017-DE6E-4FB7-95BF-1CF835E07E88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33DED0-6F73-4E3D-870D-3BB6A3C7781F}" type="slidenum">
              <a:rPr lang="en-AU" altLang="en-US" smtClean="0">
                <a:latin typeface="Times New Roman" pitchFamily="18" charset="0"/>
              </a:rPr>
              <a:pPr/>
              <a:t>6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7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2ADAFB-1A67-466E-A051-1404F31C0B09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D112A9-F438-4270-B283-4224CBD5BC26}" type="slidenum">
              <a:rPr lang="en-AU" altLang="en-US" smtClean="0">
                <a:latin typeface="Times New Roman" pitchFamily="18" charset="0"/>
              </a:rPr>
              <a:pPr/>
              <a:t>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87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206E55-804E-425C-8F30-7766FAAB6B14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EBB060-2293-42D6-986E-B916C68A5ACC}" type="slidenum">
              <a:rPr lang="en-AU" altLang="en-US" smtClean="0">
                <a:latin typeface="Times New Roman" pitchFamily="18" charset="0"/>
              </a:rPr>
              <a:pPr/>
              <a:t>9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9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F3CB2F-F22A-442C-9673-321A2C1FF5B8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55E63A4-24F8-441F-BEE6-D142A2A1AE3A}" type="slidenum">
              <a:rPr lang="en-AU" altLang="en-US" smtClean="0">
                <a:latin typeface="Times New Roman" pitchFamily="18" charset="0"/>
              </a:rPr>
              <a:pPr/>
              <a:t>10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41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B5E46E-DC42-449F-865D-F056E6B775AC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CC807D-EA42-4559-A41F-94436C1208A1}" type="slidenum">
              <a:rPr lang="en-AU" altLang="en-US" smtClean="0">
                <a:latin typeface="Times New Roman" pitchFamily="18" charset="0"/>
              </a:rPr>
              <a:pPr/>
              <a:t>24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154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DD0C4F-3C52-4F38-93DE-03F3C40A5547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6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6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F05ABF-BAD5-4906-91C7-0764980CDF54}" type="slidenum">
              <a:rPr lang="en-AU" altLang="en-US" smtClean="0">
                <a:latin typeface="Times New Roman" pitchFamily="18" charset="0"/>
              </a:rPr>
              <a:pPr/>
              <a:t>25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61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92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1A6F830-82FF-4D3C-B27F-D54F2B9C98C4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3D7E1A-CB3A-4982-B618-6CF8AEE074DC}" type="slidenum">
              <a:rPr lang="en-AU" altLang="en-US" smtClean="0">
                <a:latin typeface="Times New Roman" pitchFamily="18" charset="0"/>
              </a:rPr>
              <a:pPr/>
              <a:t>26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74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EE6203-0E51-4255-99B0-CF2ACF137C97}" type="datetime3">
              <a:rPr lang="en-AU" altLang="en-US" smtClean="0">
                <a:latin typeface="Times New Roman" pitchFamily="18" charset="0"/>
              </a:rPr>
              <a:pPr/>
              <a:t>5 December, 2017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E926C2-90B5-461C-8ACA-E0C4C263A450}" type="slidenum">
              <a:rPr lang="en-AU" altLang="en-US" smtClean="0">
                <a:latin typeface="Times New Roman" pitchFamily="18" charset="0"/>
              </a:rPr>
              <a:pPr/>
              <a:t>27</a:t>
            </a:fld>
            <a:endParaRPr lang="en-AU" altLang="en-US">
              <a:latin typeface="Times New Roman" pitchFamily="18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3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  <a:cs typeface="+mn-cs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347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A52993AB-DEC3-4AD9-8983-1E5949B8E33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84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7608891D-9B6B-4228-BF86-25B133AE48B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98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7901B54F-4DCC-4F5C-8396-3E5ED16578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4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A41246F3-F459-45E2-9460-C2CE6151138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97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0CAB7549-4493-41AB-8DAF-2549166E0B7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2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D04680CC-632F-415F-ADE2-CBD83299D8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28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7BB67FF2-4790-4B3E-806D-903026B54D3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68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5085360A-38F6-492F-B5E9-A8F0AB0E3AE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6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3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0AB8A291-E95C-4AC7-AF5E-52AAE043446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5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3F09DF06-A3CF-4A1E-BAF3-2AECC4A0D2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61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 — </a:t>
            </a:r>
            <a:fld id="{A1F860DB-A4DF-409D-9FBB-9C6C7CA04C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5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569660"/>
          </a:xfrm>
        </p:spPr>
        <p:txBody>
          <a:bodyPr/>
          <a:lstStyle/>
          <a:p>
            <a:pPr eaLnBrk="1" hangingPunct="1"/>
            <a:r>
              <a:rPr lang="en-AU" altLang="en-US"/>
              <a:t>Large and Fast: Exploiting Memory Hierarchy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D1116B16-4976-4C3C-B168-DDF43E9F6FFB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Mapping Pages to Storage</a:t>
            </a:r>
            <a:endParaRPr lang="en-AU" altLang="en-US"/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7684576" cy="47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4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66406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6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82" y="4041057"/>
            <a:ext cx="2090434" cy="1911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375" y="956185"/>
            <a:ext cx="3067756" cy="2829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2658" y="1543665"/>
            <a:ext cx="35958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Number of physical pages (frames): </a:t>
            </a:r>
          </a:p>
          <a:p>
            <a:endParaRPr lang="en-US" sz="1600" dirty="0"/>
          </a:p>
          <a:p>
            <a:r>
              <a:rPr lang="en-US" sz="1600" dirty="0"/>
              <a:t>128/32 = 4</a:t>
            </a:r>
          </a:p>
          <a:p>
            <a:endParaRPr lang="en-US" sz="1600" dirty="0"/>
          </a:p>
          <a:p>
            <a:r>
              <a:rPr lang="en-US" sz="1600" dirty="0"/>
              <a:t>So a physical page#4 is not a </a:t>
            </a:r>
          </a:p>
          <a:p>
            <a:r>
              <a:rPr lang="en-US" sz="1600" dirty="0"/>
              <a:t>correct option.</a:t>
            </a:r>
          </a:p>
          <a:p>
            <a:endParaRPr lang="en-US" sz="1600" dirty="0"/>
          </a:p>
          <a:p>
            <a:r>
              <a:rPr lang="en-US" sz="1600" dirty="0"/>
              <a:t>What if physical memory is 256 Bytes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9973" y="4331110"/>
            <a:ext cx="2993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replacement policy not mentioned, this is a valid option. </a:t>
            </a:r>
          </a:p>
          <a:p>
            <a:endParaRPr lang="en-US" sz="1400" dirty="0"/>
          </a:p>
          <a:p>
            <a:r>
              <a:rPr lang="en-US" sz="1400" dirty="0"/>
              <a:t>Assumption:  Virtual page #1 in frame #2 is replaced by the new page.</a:t>
            </a:r>
          </a:p>
        </p:txBody>
      </p:sp>
    </p:spTree>
    <p:extLst>
      <p:ext uri="{BB962C8B-B14F-4D97-AF65-F5344CB8AC3E}">
        <p14:creationId xmlns:p14="http://schemas.microsoft.com/office/powerpoint/2010/main" val="333078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58476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address:	54 bits</a:t>
            </a:r>
          </a:p>
          <a:p>
            <a:r>
              <a:rPr lang="en-US" sz="1200" dirty="0"/>
              <a:t>Page size:		16 </a:t>
            </a:r>
            <a:r>
              <a:rPr lang="en-US" sz="1200" dirty="0" err="1"/>
              <a:t>KBytes</a:t>
            </a:r>
            <a:endParaRPr lang="en-US" sz="1200" dirty="0"/>
          </a:p>
          <a:p>
            <a:r>
              <a:rPr lang="en-US" sz="1200" dirty="0"/>
              <a:t>Page Table Entry            4 Bytes</a:t>
            </a:r>
          </a:p>
          <a:p>
            <a:r>
              <a:rPr lang="en-US" sz="1200" dirty="0"/>
              <a:t>(PTE)</a:t>
            </a:r>
          </a:p>
          <a:p>
            <a:endParaRPr lang="en-US" sz="1200" dirty="0"/>
          </a:p>
          <a:p>
            <a:r>
              <a:rPr lang="en-US" sz="1200" dirty="0"/>
              <a:t>( a )  Assume 8-bits of PTE are reserved for operating system. Calculate the largest</a:t>
            </a:r>
          </a:p>
          <a:p>
            <a:r>
              <a:rPr lang="en-US" sz="1200" dirty="0"/>
              <a:t>physical memory allowed by this PTE format.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99592" y="3501008"/>
            <a:ext cx="936104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8 - bits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35696" y="3496972"/>
            <a:ext cx="2232248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24-bits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5736" y="3866564"/>
            <a:ext cx="168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physical page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912730"/>
            <a:ext cx="79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reserved for OS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951820" y="4221088"/>
            <a:ext cx="111612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5664" y="4821651"/>
                <a:ext cx="397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64" y="4821651"/>
                <a:ext cx="39748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308" t="-2222" r="-461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500865" y="4821650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physical pages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5463200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of physical memory: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39992" y="5459204"/>
                <a:ext cx="900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992" y="5459204"/>
                <a:ext cx="90063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784" t="-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52199" y="547710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Bytes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3203848" y="5754099"/>
            <a:ext cx="720080" cy="2671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23928" y="5878609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page size 16 KB </a:t>
            </a:r>
          </a:p>
        </p:txBody>
      </p:sp>
    </p:spTree>
    <p:extLst>
      <p:ext uri="{BB962C8B-B14F-4D97-AF65-F5344CB8AC3E}">
        <p14:creationId xmlns:p14="http://schemas.microsoft.com/office/powerpoint/2010/main" val="385118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3103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address:	54 bits</a:t>
            </a:r>
          </a:p>
          <a:p>
            <a:r>
              <a:rPr lang="en-US" sz="1200" dirty="0"/>
              <a:t>Page size:		16 </a:t>
            </a:r>
            <a:r>
              <a:rPr lang="en-US" sz="1200" dirty="0" err="1"/>
              <a:t>KBytes</a:t>
            </a:r>
            <a:endParaRPr lang="en-US" sz="1200" dirty="0"/>
          </a:p>
          <a:p>
            <a:r>
              <a:rPr lang="en-US" sz="1200" dirty="0"/>
              <a:t>Page Table Entry            4 Bytes</a:t>
            </a:r>
          </a:p>
          <a:p>
            <a:r>
              <a:rPr lang="en-US" sz="1200" dirty="0"/>
              <a:t>(PTE)</a:t>
            </a:r>
          </a:p>
          <a:p>
            <a:endParaRPr lang="en-US" sz="1200" dirty="0"/>
          </a:p>
          <a:p>
            <a:r>
              <a:rPr lang="en-US" sz="1200" dirty="0"/>
              <a:t>( b )  How large in bytes is the page table?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3928" y="5878609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page size 16 KB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2" y="3284984"/>
            <a:ext cx="4412804" cy="16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9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8" name="Shape 206858"/>
          <p:cNvSpPr txBox="1">
            <a:spLocks noGrp="1"/>
          </p:cNvSpPr>
          <p:nvPr>
            <p:ph type="ftr" idx="10"/>
          </p:nvPr>
        </p:nvSpPr>
        <p:spPr>
          <a:xfrm>
            <a:off x="1692275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/>
              <a:t>Chapter 5 — Large and Fast: Exploiting Memory Hierarchy — </a:t>
            </a:r>
            <a:fld id="{00000000-1234-1234-1234-123412341234}" type="slidenum">
              <a:rPr lang="en-AU"/>
              <a:t>16</a:t>
            </a:fld>
            <a:endParaRPr lang="en-AU"/>
          </a:p>
        </p:txBody>
      </p:sp>
      <p:sp>
        <p:nvSpPr>
          <p:cNvPr id="206859" name="Shape 206859"/>
          <p:cNvSpPr/>
          <p:nvPr/>
        </p:nvSpPr>
        <p:spPr>
          <a:xfrm>
            <a:off x="1404552" y="1226070"/>
            <a:ext cx="8158800" cy="415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Q. Consider a processor with the following memory specifications: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address:  5 bits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address:  4 bits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size:   4 bytes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PTE Size:  1  byte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Table Register: 1000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process in the system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Show the content of the physical memory after each of the virtual memory access (use LRU policy for replacement):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20    ,        8,           3,           11,        11,        15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101 00,   010 00,  000 11,  010 11,  010 11, 111 11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first look at the page table.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size is 8 bytes.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accommodate in the memory it needs two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 of physical memory (one page is 4 bytes)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683568" y="1124744"/>
            <a:ext cx="6691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Batang"/>
              </a:rPr>
              <a:t>Now let us first look at the physical memory.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Batang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Batang"/>
              </a:rPr>
              <a:t>Physical memory consists of 16 bytes or  4 physical pages (frames). Note that the page size is 4 bytes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879812" y="2407292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79812" y="2623316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79812" y="2839340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79812" y="3055364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79812" y="3271388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79812" y="3487412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79812" y="3703436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79812" y="4139411"/>
            <a:ext cx="1656184" cy="17387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79812" y="5661423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9732" y="2438650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2438650"/>
                <a:ext cx="38311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7937" r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59732" y="2654674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2654674"/>
                <a:ext cx="383117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7937" r="-952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169809" y="2870698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09" y="2870698"/>
                <a:ext cx="383117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7937" r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59732" y="3086722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3086722"/>
                <a:ext cx="383117" cy="184666"/>
              </a:xfrm>
              <a:prstGeom prst="rect">
                <a:avLst/>
              </a:prstGeom>
              <a:blipFill rotWithShape="0">
                <a:blip r:embed="rId5"/>
                <a:stretch>
                  <a:fillRect l="-7937" r="-952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59732" y="3302746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3302746"/>
                <a:ext cx="383117" cy="184666"/>
              </a:xfrm>
              <a:prstGeom prst="rect">
                <a:avLst/>
              </a:prstGeom>
              <a:blipFill rotWithShape="0">
                <a:blip r:embed="rId6"/>
                <a:stretch>
                  <a:fillRect l="-7937" r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72659" y="5664026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659" y="5664026"/>
                <a:ext cx="383117" cy="184666"/>
              </a:xfrm>
              <a:prstGeom prst="rect">
                <a:avLst/>
              </a:prstGeom>
              <a:blipFill rotWithShape="0">
                <a:blip r:embed="rId7"/>
                <a:stretch>
                  <a:fillRect l="-7937" r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 bwMode="auto">
          <a:xfrm>
            <a:off x="2879812" y="2119260"/>
            <a:ext cx="16561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383868" y="181283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Byte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879812" y="5013599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23728" y="4976630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976630"/>
                <a:ext cx="383117" cy="184666"/>
              </a:xfrm>
              <a:prstGeom prst="rect">
                <a:avLst/>
              </a:prstGeom>
              <a:blipFill rotWithShape="0">
                <a:blip r:embed="rId8"/>
                <a:stretch>
                  <a:fillRect l="-7937" r="-952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 bwMode="auto">
          <a:xfrm>
            <a:off x="2879812" y="3919460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879812" y="5440352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59732" y="3950818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3950818"/>
                <a:ext cx="383117" cy="184666"/>
              </a:xfrm>
              <a:prstGeom prst="rect">
                <a:avLst/>
              </a:prstGeom>
              <a:blipFill rotWithShape="0">
                <a:blip r:embed="rId9"/>
                <a:stretch>
                  <a:fillRect l="-7937" r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/>
          <p:cNvSpPr/>
          <p:nvPr/>
        </p:nvSpPr>
        <p:spPr bwMode="auto">
          <a:xfrm>
            <a:off x="1943708" y="2479300"/>
            <a:ext cx="144016" cy="79208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Left Brace 29"/>
          <p:cNvSpPr/>
          <p:nvPr/>
        </p:nvSpPr>
        <p:spPr bwMode="auto">
          <a:xfrm>
            <a:off x="1942569" y="3324484"/>
            <a:ext cx="144016" cy="79208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eft Brace 30"/>
          <p:cNvSpPr/>
          <p:nvPr/>
        </p:nvSpPr>
        <p:spPr bwMode="auto">
          <a:xfrm>
            <a:off x="1909142" y="5013599"/>
            <a:ext cx="144016" cy="79208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0109" y="2731328"/>
            <a:ext cx="83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 #0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7618" y="3564936"/>
            <a:ext cx="83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 #1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127" y="5301852"/>
            <a:ext cx="83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 #3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879812" y="4795052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79812" y="4576505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79812" y="4357958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79812" y="4139411"/>
            <a:ext cx="1656184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50105" y="4139206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05" y="4139206"/>
                <a:ext cx="383117" cy="184666"/>
              </a:xfrm>
              <a:prstGeom prst="rect">
                <a:avLst/>
              </a:prstGeom>
              <a:blipFill rotWithShape="0">
                <a:blip r:embed="rId10"/>
                <a:stretch>
                  <a:fillRect l="-7937" r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50105" y="4787278"/>
                <a:ext cx="3831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105" y="4787278"/>
                <a:ext cx="383117" cy="184666"/>
              </a:xfrm>
              <a:prstGeom prst="rect">
                <a:avLst/>
              </a:prstGeom>
              <a:blipFill rotWithShape="0">
                <a:blip r:embed="rId11"/>
                <a:stretch>
                  <a:fillRect l="-7937" r="-952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 Brace 49"/>
          <p:cNvSpPr/>
          <p:nvPr/>
        </p:nvSpPr>
        <p:spPr bwMode="auto">
          <a:xfrm>
            <a:off x="1932942" y="4160944"/>
            <a:ext cx="144016" cy="79208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7991" y="4401396"/>
            <a:ext cx="83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 #2</a:t>
            </a:r>
          </a:p>
        </p:txBody>
      </p:sp>
      <p:sp>
        <p:nvSpPr>
          <p:cNvPr id="52" name="Left Brace 51"/>
          <p:cNvSpPr/>
          <p:nvPr/>
        </p:nvSpPr>
        <p:spPr bwMode="auto">
          <a:xfrm flipH="1">
            <a:off x="4703231" y="4142493"/>
            <a:ext cx="169727" cy="1735624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Left Brace 52"/>
          <p:cNvSpPr/>
          <p:nvPr/>
        </p:nvSpPr>
        <p:spPr bwMode="auto">
          <a:xfrm flipH="1">
            <a:off x="4693155" y="2363636"/>
            <a:ext cx="169727" cy="1735624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 flipV="1">
            <a:off x="4535996" y="4221088"/>
            <a:ext cx="1692188" cy="352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6300192" y="4576505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page table register pointing </a:t>
            </a:r>
          </a:p>
          <a:p>
            <a:r>
              <a:rPr lang="en-US" sz="1200" dirty="0"/>
              <a:t>to this location – starting address</a:t>
            </a:r>
          </a:p>
          <a:p>
            <a:r>
              <a:rPr lang="en-US" sz="1200" dirty="0"/>
              <a:t>of the page table.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08942" y="301976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available for the</a:t>
            </a:r>
          </a:p>
          <a:p>
            <a:r>
              <a:rPr lang="en-US" sz="1200" dirty="0"/>
              <a:t>process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72958" y="4795052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used by </a:t>
            </a:r>
          </a:p>
          <a:p>
            <a:r>
              <a:rPr lang="en-US" sz="1200" dirty="0"/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161016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62" name="Shape 206862"/>
          <p:cNvSpPr txBox="1">
            <a:spLocks noGrp="1"/>
          </p:cNvSpPr>
          <p:nvPr>
            <p:ph type="ftr" idx="10"/>
          </p:nvPr>
        </p:nvSpPr>
        <p:spPr>
          <a:xfrm>
            <a:off x="1692275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/>
              <a:t>Chapter 5 — Large and Fast: Exploiting Memory Hierarchy — </a:t>
            </a:r>
            <a:fld id="{00000000-1234-1234-1234-123412341234}" type="slidenum">
              <a:rPr lang="en-AU"/>
              <a:t>18</a:t>
            </a:fld>
            <a:endParaRPr lang="en-AU"/>
          </a:p>
        </p:txBody>
      </p:sp>
      <p:pic>
        <p:nvPicPr>
          <p:cNvPr id="206863" name="Shape 2068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7624" y="2132856"/>
            <a:ext cx="1524383" cy="2299894"/>
          </a:xfrm>
          <a:prstGeom prst="rect">
            <a:avLst/>
          </a:prstGeom>
          <a:noFill/>
          <a:ln>
            <a:noFill/>
          </a:ln>
        </p:spPr>
      </p:pic>
      <p:sp>
        <p:nvSpPr>
          <p:cNvPr id="206864" name="Shape 206864"/>
          <p:cNvSpPr txBox="1"/>
          <p:nvPr/>
        </p:nvSpPr>
        <p:spPr>
          <a:xfrm>
            <a:off x="899592" y="1536077"/>
            <a:ext cx="1988100" cy="2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state of the memory</a:t>
            </a:r>
          </a:p>
        </p:txBody>
      </p:sp>
      <p:sp>
        <p:nvSpPr>
          <p:cNvPr id="206865" name="Shape 206865"/>
          <p:cNvSpPr txBox="1"/>
          <p:nvPr/>
        </p:nvSpPr>
        <p:spPr>
          <a:xfrm>
            <a:off x="5750401" y="1547895"/>
            <a:ext cx="30702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access of virtual address 20 (101 00)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fault  </a:t>
            </a:r>
          </a:p>
        </p:txBody>
      </p:sp>
      <p:pic>
        <p:nvPicPr>
          <p:cNvPr id="206866" name="Shape 2068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8433" y="2115500"/>
            <a:ext cx="1524383" cy="2299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867" name="Shape 2068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9872" y="2133263"/>
            <a:ext cx="1524115" cy="2299487"/>
          </a:xfrm>
          <a:prstGeom prst="rect">
            <a:avLst/>
          </a:prstGeom>
          <a:noFill/>
          <a:ln>
            <a:noFill/>
          </a:ln>
        </p:spPr>
      </p:pic>
      <p:sp>
        <p:nvSpPr>
          <p:cNvPr id="206868" name="Shape 206868"/>
          <p:cNvSpPr txBox="1"/>
          <p:nvPr/>
        </p:nvSpPr>
        <p:spPr>
          <a:xfrm>
            <a:off x="3190084" y="1567074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page table for the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is initialized</a:t>
            </a:r>
          </a:p>
        </p:txBody>
      </p:sp>
      <p:sp>
        <p:nvSpPr>
          <p:cNvPr id="206869" name="Shape 206869"/>
          <p:cNvSpPr txBox="1"/>
          <p:nvPr/>
        </p:nvSpPr>
        <p:spPr>
          <a:xfrm>
            <a:off x="5870572" y="4521361"/>
            <a:ext cx="2829600" cy="147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Address: 20 (</a:t>
            </a:r>
            <a:r>
              <a:rPr lang="en-AU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00)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Page#: 5 (101) 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table entry 5 (101), which is at memory address 13 (1 101)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Note table starts at address 8, and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mem. address 13 (8+5) holds table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entry 5  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 page table entry 5 is updated, virtual page 5 maps to frame 0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827584" y="1637259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access of virtual address 20 (101 00)</a:t>
            </a:r>
          </a:p>
          <a:p>
            <a:r>
              <a:rPr lang="en-US" sz="1200" dirty="0"/>
              <a:t>Page fault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1528740" cy="2305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1632746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access of virtual address 8 (010 00) </a:t>
            </a:r>
          </a:p>
          <a:p>
            <a:r>
              <a:rPr lang="en-US" sz="1200" dirty="0"/>
              <a:t>Page fault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3" y="2204864"/>
            <a:ext cx="1512167" cy="24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9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Virtual Memory</a:t>
            </a:r>
            <a:endParaRPr lang="en-AU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1" y="1191807"/>
                <a:ext cx="7848872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Virtual memory is a technique that allows main memory to be used as cache for the secondary storage (hard disk).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In cache terminology:  view memory in blocks, smallest unit that move between memory and cache</a:t>
                </a:r>
              </a:p>
              <a:p>
                <a:r>
                  <a:rPr lang="en-US" sz="1200" dirty="0"/>
                  <a:t>In virtual memory terminology:  view addressable space by a process as pages on the hard disk, where a page is a smallest unit that moves between hard disk and main memory.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Motivation:  Enable a process that requires more memory than the amount of physical memory 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Example:  32-bit processor.  Addressable space (virtual memory)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p>
                    </m:sSup>
                  </m:oMath>
                </a14:m>
                <a:r>
                  <a:rPr lang="en-US" sz="1200" dirty="0"/>
                  <a:t>  = 4 </a:t>
                </a:r>
                <a:r>
                  <a:rPr lang="en-US" sz="1200" dirty="0" err="1"/>
                  <a:t>GBytes</a:t>
                </a:r>
                <a:endParaRPr lang="en-US" sz="1200" dirty="0"/>
              </a:p>
              <a:p>
                <a:r>
                  <a:rPr lang="en-US" sz="1200" dirty="0"/>
                  <a:t>                 Physical address size = 30 bits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sz="1200" dirty="0"/>
                  <a:t> = 1 </a:t>
                </a:r>
                <a:r>
                  <a:rPr lang="en-US" sz="1200" dirty="0" err="1"/>
                  <a:t>Gbytes</a:t>
                </a:r>
                <a:r>
                  <a:rPr lang="en-US" sz="1200" dirty="0"/>
                  <a:t> of physical memory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Virtual memory enables a process to use up to 4 </a:t>
                </a:r>
                <a:r>
                  <a:rPr lang="en-US" sz="1200" dirty="0" err="1"/>
                  <a:t>Gbytes</a:t>
                </a:r>
                <a:r>
                  <a:rPr lang="en-US" sz="1200" dirty="0"/>
                  <a:t> of addressable space.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Let us assume that a process P1 uses 4 </a:t>
                </a:r>
                <a:r>
                  <a:rPr lang="en-US" sz="1200" dirty="0" err="1"/>
                  <a:t>Gbytes</a:t>
                </a:r>
                <a:r>
                  <a:rPr lang="en-US" sz="1200" dirty="0"/>
                  <a:t> (process using large arrays).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When the process starts  4 </a:t>
                </a:r>
                <a:r>
                  <a:rPr lang="en-US" sz="1200" dirty="0" err="1"/>
                  <a:t>GBytes</a:t>
                </a:r>
                <a:r>
                  <a:rPr lang="en-US" sz="1200" dirty="0"/>
                  <a:t>  is  allocated on the hard disk. The 4 </a:t>
                </a:r>
                <a:r>
                  <a:rPr lang="en-US" sz="1200" dirty="0" err="1"/>
                  <a:t>GBytes</a:t>
                </a:r>
                <a:r>
                  <a:rPr lang="en-US" sz="1200" dirty="0"/>
                  <a:t> space is partitioned in to pages.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 As the process starts running the pages that are needed are brought in to the main memory.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1" y="1191807"/>
                <a:ext cx="7848872" cy="4339650"/>
              </a:xfrm>
              <a:prstGeom prst="rect">
                <a:avLst/>
              </a:prstGeom>
              <a:blipFill rotWithShape="0">
                <a:blip r:embed="rId2"/>
                <a:stretch>
                  <a:fillRect t="-281" b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9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895535" y="1632746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access of virtual address 8 (010 00) </a:t>
            </a:r>
          </a:p>
          <a:p>
            <a:r>
              <a:rPr lang="en-US" sz="1200" dirty="0"/>
              <a:t>Page fault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83" y="2204864"/>
            <a:ext cx="1528740" cy="23050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5975" y="1631922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access of virtual address 3 (000 11) </a:t>
            </a:r>
          </a:p>
          <a:p>
            <a:r>
              <a:rPr lang="en-US" sz="1200" dirty="0"/>
              <a:t>Page fault -  replaces virtual page# 5(101) in frame#0 (00)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164917"/>
            <a:ext cx="1473576" cy="23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0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5508104" y="1923900"/>
            <a:ext cx="309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access of virtual address 11 (010 11) </a:t>
            </a:r>
          </a:p>
          <a:p>
            <a:r>
              <a:rPr lang="en-US" sz="1200" dirty="0"/>
              <a:t>No Page fault (Page Hit)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099" y="1887280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access of virtual address 3 (000 11) </a:t>
            </a:r>
          </a:p>
          <a:p>
            <a:r>
              <a:rPr lang="en-US" sz="1200" dirty="0"/>
              <a:t>Page 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8" y="2780928"/>
            <a:ext cx="1907719" cy="2868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780928"/>
            <a:ext cx="1907719" cy="2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8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971600" y="1693067"/>
            <a:ext cx="309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access of virtual address 11 (010 11) </a:t>
            </a:r>
          </a:p>
          <a:p>
            <a:r>
              <a:rPr lang="en-US" sz="1200" dirty="0"/>
              <a:t>No Page fault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02" y="2708920"/>
            <a:ext cx="1907719" cy="2868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708920"/>
            <a:ext cx="1907719" cy="28683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444" y="1693066"/>
            <a:ext cx="356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repeat access of virtual address 11 (010 11) </a:t>
            </a:r>
          </a:p>
          <a:p>
            <a:r>
              <a:rPr lang="en-US" sz="1200" dirty="0"/>
              <a:t>No Page fault </a:t>
            </a:r>
          </a:p>
        </p:txBody>
      </p:sp>
    </p:spTree>
    <p:extLst>
      <p:ext uri="{BB962C8B-B14F-4D97-AF65-F5344CB8AC3E}">
        <p14:creationId xmlns:p14="http://schemas.microsoft.com/office/powerpoint/2010/main" val="105821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971600" y="1693067"/>
            <a:ext cx="309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access of virtual address 11 (010 11) </a:t>
            </a:r>
          </a:p>
          <a:p>
            <a:r>
              <a:rPr lang="en-US" sz="1200" dirty="0"/>
              <a:t>No Page fault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9" y="1600733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access of virtual address 31 (111 11) </a:t>
            </a:r>
          </a:p>
          <a:p>
            <a:r>
              <a:rPr lang="en-US" sz="1200" dirty="0"/>
              <a:t>Page fault -  replaces virtual page# 0(000) in frame#0 (00)</a:t>
            </a:r>
          </a:p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64904"/>
            <a:ext cx="1907719" cy="2868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606" y="2564904"/>
            <a:ext cx="1907719" cy="2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9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8A61695-813A-4DDF-AB0D-D0BB215DAB62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Fault Penalty</a:t>
            </a:r>
            <a:endParaRPr lang="en-AU" altLang="en-US"/>
          </a:p>
        </p:txBody>
      </p:sp>
      <p:sp>
        <p:nvSpPr>
          <p:cNvPr id="737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page fault, the page must be fetched from disk</a:t>
            </a:r>
          </a:p>
          <a:p>
            <a:pPr lvl="1" eaLnBrk="1" hangingPunct="1"/>
            <a:r>
              <a:rPr lang="en-US" altLang="en-US"/>
              <a:t>Takes millions of clock cycles</a:t>
            </a:r>
          </a:p>
          <a:p>
            <a:pPr lvl="1" eaLnBrk="1" hangingPunct="1"/>
            <a:r>
              <a:rPr lang="en-US" altLang="en-US"/>
              <a:t>Handled by OS code</a:t>
            </a:r>
          </a:p>
          <a:p>
            <a:pPr eaLnBrk="1" hangingPunct="1"/>
            <a:r>
              <a:rPr lang="en-US" altLang="en-US"/>
              <a:t>Try to minimize page fault rate</a:t>
            </a:r>
          </a:p>
          <a:p>
            <a:pPr lvl="1" eaLnBrk="1" hangingPunct="1"/>
            <a:r>
              <a:rPr lang="en-US" altLang="en-US"/>
              <a:t>Fully associative placement</a:t>
            </a:r>
          </a:p>
          <a:p>
            <a:pPr lvl="1" eaLnBrk="1" hangingPunct="1"/>
            <a:r>
              <a:rPr lang="en-US" altLang="en-US"/>
              <a:t>Smart replacement algorithms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B0B469CE-D8CB-425E-9DB9-02125243B5EC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and Writes</a:t>
            </a:r>
            <a:endParaRPr lang="en-AU" altLang="en-US"/>
          </a:p>
        </p:txBody>
      </p:sp>
      <p:sp>
        <p:nvSpPr>
          <p:cNvPr id="778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To reduce page fault rate, prefer least-recently used (LRU) 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Write through 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Dirty bit in PTE set when page is written</a:t>
            </a:r>
            <a:endParaRPr lang="en-A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2C721B63-4EC5-47D2-9C41-343D3D7E590E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Address translation would appear to require extra memory references</a:t>
            </a:r>
          </a:p>
          <a:p>
            <a:pPr lvl="1" eaLnBrk="1" hangingPunct="1"/>
            <a:r>
              <a:rPr lang="en-US" altLang="en-US" sz="2400"/>
              <a:t>One to access the PTE</a:t>
            </a:r>
          </a:p>
          <a:p>
            <a:pPr lvl="1" eaLnBrk="1" hangingPunct="1"/>
            <a:r>
              <a:rPr lang="en-US" altLang="en-US" sz="2400"/>
              <a:t>Then the actual memory access</a:t>
            </a:r>
          </a:p>
          <a:p>
            <a:pPr eaLnBrk="1" hangingPunct="1"/>
            <a:r>
              <a:rPr lang="en-US" altLang="en-US" sz="2800"/>
              <a:t>But access to page tables has good locality</a:t>
            </a:r>
          </a:p>
          <a:p>
            <a:pPr lvl="1" eaLnBrk="1" hangingPunct="1"/>
            <a:r>
              <a:rPr lang="en-US" altLang="en-US" sz="2400"/>
              <a:t>So use a fast cache of PTEs within the CPU</a:t>
            </a:r>
          </a:p>
          <a:p>
            <a:pPr lvl="1" eaLnBrk="1" hangingPunct="1"/>
            <a:r>
              <a:rPr lang="en-US" altLang="en-US" sz="2400"/>
              <a:t>Called a Translation Look-aside Buffer (TLB)</a:t>
            </a:r>
          </a:p>
          <a:p>
            <a:pPr lvl="1" eaLnBrk="1" hangingPunct="1"/>
            <a:r>
              <a:rPr lang="en-US" altLang="en-US" sz="240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altLang="en-US" sz="2400"/>
              <a:t>Misses could be handled by hardware or software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6C9514C4-900D-4351-90A2-A76F265F0B69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 Translation Using a TLB</a:t>
            </a:r>
            <a:endParaRPr lang="en-AU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678784" y="3717032"/>
            <a:ext cx="381047" cy="2158306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89287" y="1850026"/>
            <a:ext cx="360040" cy="1153729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4105846" cy="1318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40768"/>
            <a:ext cx="2664296" cy="2920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35" y="4539762"/>
            <a:ext cx="3733229" cy="1509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280119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assume last frame (#7) of memory is used for storing the page table.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3663683"/>
            <a:ext cx="2880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 happens if the process access virtual address 127?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27 = 011 11111 </a:t>
            </a:r>
          </a:p>
          <a:p>
            <a:endParaRPr lang="en-US" sz="1400" dirty="0"/>
          </a:p>
          <a:p>
            <a:r>
              <a:rPr lang="en-US" sz="1400" dirty="0"/>
              <a:t>Virtual Page #3 is on disk so page fault and also TLB miss</a:t>
            </a:r>
          </a:p>
        </p:txBody>
      </p:sp>
    </p:spTree>
    <p:extLst>
      <p:ext uri="{BB962C8B-B14F-4D97-AF65-F5344CB8AC3E}">
        <p14:creationId xmlns:p14="http://schemas.microsoft.com/office/powerpoint/2010/main" val="335710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269BEBE-0E5D-40B1-AA91-FBD65466767D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Misses</a:t>
            </a:r>
            <a:endParaRPr lang="en-AU" altLang="en-US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Could be handled in hardware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get complex for more complicated page table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in software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Raise a special exception, with optimized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OS handles fetching the page and updating the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Then restart the faulting instruction</a:t>
            </a:r>
            <a:endParaRPr lang="en-A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3</a:t>
            </a:fld>
            <a:endParaRPr lang="en-AU"/>
          </a:p>
        </p:txBody>
      </p:sp>
      <p:sp>
        <p:nvSpPr>
          <p:cNvPr id="3" name="Rectangle 2"/>
          <p:cNvSpPr/>
          <p:nvPr/>
        </p:nvSpPr>
        <p:spPr bwMode="auto">
          <a:xfrm>
            <a:off x="1403648" y="1772816"/>
            <a:ext cx="1584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Virtual Page 0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403648" y="1988840"/>
            <a:ext cx="1584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/>
              <a:t>Virtual Page 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03648" y="2204864"/>
            <a:ext cx="1584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Virtual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Pag</a:t>
            </a:r>
            <a:r>
              <a:rPr lang="en-US" sz="1000" dirty="0"/>
              <a:t>e 2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3648" y="2420888"/>
            <a:ext cx="1584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403648" y="2636912"/>
            <a:ext cx="1584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03648" y="2852936"/>
            <a:ext cx="1584176" cy="1327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03648" y="4149080"/>
            <a:ext cx="1584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03648" y="4365104"/>
            <a:ext cx="1584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03648" y="4581128"/>
            <a:ext cx="1584176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4629" y="120313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P1 addressable space</a:t>
            </a:r>
          </a:p>
        </p:txBody>
      </p:sp>
      <p:sp>
        <p:nvSpPr>
          <p:cNvPr id="13" name="Can 12"/>
          <p:cNvSpPr/>
          <p:nvPr/>
        </p:nvSpPr>
        <p:spPr bwMode="auto">
          <a:xfrm>
            <a:off x="5076056" y="3284984"/>
            <a:ext cx="1872208" cy="1512168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20072" y="1217947"/>
            <a:ext cx="172819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Frame 0 (Physical page 0)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220072" y="1412776"/>
            <a:ext cx="172819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Frame 1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220072" y="1628800"/>
            <a:ext cx="172819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Frame 2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220072" y="1844824"/>
            <a:ext cx="172819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Frame 3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20072" y="2060848"/>
            <a:ext cx="172819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Frame 4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220072" y="2276872"/>
            <a:ext cx="172819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Frame 5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220072" y="2492896"/>
            <a:ext cx="172819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Frame 6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220072" y="2708920"/>
            <a:ext cx="172819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Frame 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28628" y="5152572"/>
            <a:ext cx="54232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virtual page is much greater than the number of frames</a:t>
            </a:r>
          </a:p>
          <a:p>
            <a:r>
              <a:rPr lang="en-US" sz="1400" dirty="0"/>
              <a:t>OS keeps track of where a virtual page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Whether it is in the memory and where?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Whether it is on the disk and where?</a:t>
            </a:r>
          </a:p>
        </p:txBody>
      </p:sp>
      <p:cxnSp>
        <p:nvCxnSpPr>
          <p:cNvPr id="32" name="Straight Arrow Connector 31"/>
          <p:cNvCxnSpPr>
            <a:stCxn id="3" idx="3"/>
          </p:cNvCxnSpPr>
          <p:nvPr/>
        </p:nvCxnSpPr>
        <p:spPr bwMode="auto">
          <a:xfrm>
            <a:off x="2987824" y="1880828"/>
            <a:ext cx="2232248" cy="324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4" idx="3"/>
            <a:endCxn id="23" idx="1"/>
          </p:cNvCxnSpPr>
          <p:nvPr/>
        </p:nvCxnSpPr>
        <p:spPr bwMode="auto">
          <a:xfrm flipV="1">
            <a:off x="2987824" y="1520788"/>
            <a:ext cx="2232248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5" idx="3"/>
          </p:cNvCxnSpPr>
          <p:nvPr/>
        </p:nvCxnSpPr>
        <p:spPr bwMode="auto">
          <a:xfrm>
            <a:off x="2987824" y="2312876"/>
            <a:ext cx="2340620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6" idx="3"/>
            <a:endCxn id="27" idx="1"/>
          </p:cNvCxnSpPr>
          <p:nvPr/>
        </p:nvCxnSpPr>
        <p:spPr bwMode="auto">
          <a:xfrm flipV="1">
            <a:off x="2987824" y="2384884"/>
            <a:ext cx="2232248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stCxn id="9" idx="3"/>
            <a:endCxn id="24" idx="1"/>
          </p:cNvCxnSpPr>
          <p:nvPr/>
        </p:nvCxnSpPr>
        <p:spPr bwMode="auto">
          <a:xfrm flipV="1">
            <a:off x="2987824" y="1736812"/>
            <a:ext cx="2232248" cy="2520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10" idx="3"/>
          </p:cNvCxnSpPr>
          <p:nvPr/>
        </p:nvCxnSpPr>
        <p:spPr bwMode="auto">
          <a:xfrm flipV="1">
            <a:off x="2987824" y="4257092"/>
            <a:ext cx="234062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5329976" y="3897052"/>
            <a:ext cx="1114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329976" y="4113076"/>
            <a:ext cx="1114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329976" y="4329100"/>
            <a:ext cx="11142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8186" y="154351"/>
            <a:ext cx="6871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Motivation: Enable a process that requires more memory than the amount of physical memory </a:t>
            </a:r>
          </a:p>
        </p:txBody>
      </p:sp>
    </p:spTree>
    <p:extLst>
      <p:ext uri="{BB962C8B-B14F-4D97-AF65-F5344CB8AC3E}">
        <p14:creationId xmlns:p14="http://schemas.microsoft.com/office/powerpoint/2010/main" val="16064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CFE1C22D-4228-4035-86E0-D72134B02BEA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Handler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TLB miss indicates</a:t>
            </a:r>
          </a:p>
          <a:p>
            <a:pPr lvl="1" eaLnBrk="1" hangingPunct="1"/>
            <a:r>
              <a:rPr lang="en-AU" altLang="en-US"/>
              <a:t>Page present, but PTE not in TLB</a:t>
            </a:r>
          </a:p>
          <a:p>
            <a:pPr lvl="1" eaLnBrk="1" hangingPunct="1"/>
            <a:r>
              <a:rPr lang="en-AU" altLang="en-US"/>
              <a:t>Page not preset</a:t>
            </a:r>
          </a:p>
          <a:p>
            <a:pPr eaLnBrk="1" hangingPunct="1"/>
            <a:r>
              <a:rPr lang="en-AU" altLang="en-US"/>
              <a:t>Must recognize TLB miss before destination register overwritten</a:t>
            </a:r>
          </a:p>
          <a:p>
            <a:pPr lvl="1" eaLnBrk="1" hangingPunct="1"/>
            <a:r>
              <a:rPr lang="en-AU" altLang="en-US"/>
              <a:t>Raise exception</a:t>
            </a:r>
          </a:p>
          <a:p>
            <a:pPr eaLnBrk="1" hangingPunct="1"/>
            <a:r>
              <a:rPr lang="en-AU" altLang="en-US"/>
              <a:t>Handler copies PTE from memory to TLB</a:t>
            </a:r>
          </a:p>
          <a:p>
            <a:pPr lvl="1" eaLnBrk="1" hangingPunct="1"/>
            <a:r>
              <a:rPr lang="en-AU" altLang="en-US"/>
              <a:t>Then restarts instruction</a:t>
            </a:r>
          </a:p>
          <a:p>
            <a:pPr lvl="1" eaLnBrk="1" hangingPunct="1"/>
            <a:r>
              <a:rPr lang="en-AU" altLang="en-US"/>
              <a:t>If page not present, page fault will occur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ED7CCE26-4236-4522-9AFC-D5BAEE4D75E7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Page Fault Handler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Use faulting virtual address to find PTE</a:t>
            </a:r>
          </a:p>
          <a:p>
            <a:pPr eaLnBrk="1" hangingPunct="1"/>
            <a:r>
              <a:rPr lang="en-AU" altLang="en-US"/>
              <a:t>Locate page on disk</a:t>
            </a:r>
          </a:p>
          <a:p>
            <a:pPr eaLnBrk="1" hangingPunct="1"/>
            <a:r>
              <a:rPr lang="en-AU" altLang="en-US"/>
              <a:t>Choose page to replace</a:t>
            </a:r>
          </a:p>
          <a:p>
            <a:pPr lvl="1" eaLnBrk="1" hangingPunct="1"/>
            <a:r>
              <a:rPr lang="en-AU" altLang="en-US"/>
              <a:t>If dirty, write to disk first</a:t>
            </a:r>
          </a:p>
          <a:p>
            <a:pPr eaLnBrk="1" hangingPunct="1"/>
            <a:r>
              <a:rPr lang="en-AU" altLang="en-US"/>
              <a:t>Read page into memory and update page table</a:t>
            </a:r>
          </a:p>
          <a:p>
            <a:pPr eaLnBrk="1" hangingPunct="1"/>
            <a:r>
              <a:rPr lang="en-AU" altLang="en-US"/>
              <a:t>Make process runnable again</a:t>
            </a:r>
          </a:p>
          <a:p>
            <a:pPr lvl="1" eaLnBrk="1" hangingPunct="1"/>
            <a:r>
              <a:rPr lang="en-AU" altLang="en-US"/>
              <a:t>Restart from faulting instruction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F613B78F-D3A3-4994-AD9B-EB0CCCDE4D38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5" y="1196752"/>
            <a:ext cx="6912446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50E6230F-9886-40BF-BF52-5508F1F412B0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pitchFamily="2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pitchFamily="2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pitchFamily="18" charset="2"/>
              </a:rPr>
              <a:t> L2 cache  …  DRAM memory</a:t>
            </a:r>
            <a:br>
              <a:rPr lang="en-US" altLang="en-US" sz="2400">
                <a:sym typeface="Symbol" pitchFamily="18" charset="2"/>
              </a:rPr>
            </a:br>
            <a:r>
              <a:rPr lang="en-US" altLang="en-US" sz="2400">
                <a:sym typeface="Symbol" pitchFamily="18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pitchFamily="18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§5.16 Concluding Remarks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4</a:t>
            </a:fld>
            <a:endParaRPr lang="en-AU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Virtual Memory</a:t>
            </a:r>
            <a:endParaRPr lang="en-AU" altLang="en-US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18108"/>
            <a:ext cx="7149040" cy="54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Virtual Memory</a:t>
            </a:r>
            <a:endParaRPr lang="en-AU" altLang="en-US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0923"/>
            <a:ext cx="7483544" cy="48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D8960837-845B-40AA-BA41-7A99872AC009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Virtual Address Translation</a:t>
            </a:r>
            <a:endParaRPr lang="en-AU" altLang="en-US" dirty="0"/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Fixed-size pages (e.g., 4K)</a:t>
            </a:r>
            <a:endParaRPr lang="en-AU" altLang="en-US"/>
          </a:p>
        </p:txBody>
      </p:sp>
      <p:pic>
        <p:nvPicPr>
          <p:cNvPr id="72709" name="Picture 8" descr="f05-20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f05-19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A33D34CC-20F5-495A-B056-76ABC8991613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Translation Using a Page Table</a:t>
            </a:r>
            <a:endParaRPr lang="en-AU" alt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48246"/>
            <a:ext cx="6750120" cy="49933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 — </a:t>
            </a:r>
            <a:fld id="{2C6E3C08-0969-414E-8E88-6572137C1422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899592" y="1484784"/>
            <a:ext cx="65515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Consider a memory system that has the following parameters:</a:t>
            </a:r>
          </a:p>
          <a:p>
            <a:r>
              <a:rPr lang="en-US" sz="1400" dirty="0"/>
              <a:t>Virtual address:	32 bits</a:t>
            </a:r>
          </a:p>
          <a:p>
            <a:r>
              <a:rPr lang="en-US" sz="1400" dirty="0"/>
              <a:t>Physical address:	30 bits</a:t>
            </a:r>
          </a:p>
          <a:p>
            <a:r>
              <a:rPr lang="en-US" sz="1400" dirty="0"/>
              <a:t>Page size:		4 KB</a:t>
            </a:r>
          </a:p>
          <a:p>
            <a:endParaRPr lang="en-US" sz="1400" dirty="0"/>
          </a:p>
          <a:p>
            <a:r>
              <a:rPr lang="en-US" sz="1400" dirty="0"/>
              <a:t>If a processor with above parameters is supporting 100 processes, what is </a:t>
            </a:r>
          </a:p>
          <a:p>
            <a:r>
              <a:rPr lang="en-US" sz="1400" dirty="0"/>
              <a:t>the maximum memory required  by page tables.</a:t>
            </a:r>
          </a:p>
          <a:p>
            <a:endParaRPr lang="en-US" sz="1400" dirty="0"/>
          </a:p>
          <a:p>
            <a:r>
              <a:rPr lang="en-US" sz="1400" dirty="0"/>
              <a:t>The number of entries in a page table for a process is:  2^20</a:t>
            </a:r>
          </a:p>
          <a:p>
            <a:endParaRPr lang="en-US" sz="1400" dirty="0"/>
          </a:p>
          <a:p>
            <a:r>
              <a:rPr lang="en-US" sz="1400" dirty="0"/>
              <a:t>Maximum number of pages in the physical memory for a given process is: 2^18</a:t>
            </a:r>
          </a:p>
          <a:p>
            <a:endParaRPr lang="en-US" sz="1400" dirty="0"/>
          </a:p>
          <a:p>
            <a:r>
              <a:rPr lang="en-US" sz="1400" dirty="0"/>
              <a:t>Assume a page table entry consists of a valid bit and the physical page number, </a:t>
            </a:r>
          </a:p>
          <a:p>
            <a:r>
              <a:rPr lang="en-US" sz="1400" dirty="0"/>
              <a:t>the exact size in bits of a page table for a process is:  2^20 * 19</a:t>
            </a:r>
          </a:p>
          <a:p>
            <a:endParaRPr lang="en-US" sz="1400" dirty="0"/>
          </a:p>
          <a:p>
            <a:r>
              <a:rPr lang="en-US" sz="1400" dirty="0"/>
              <a:t>Total for all 100 page tables (there are </a:t>
            </a:r>
            <a:r>
              <a:rPr lang="en-US" sz="1400"/>
              <a:t>100 processes):  2^20 * 19 * 100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223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5 — Large and Fast: Exploiting Memory Hierarchy — </a:t>
            </a:r>
            <a:fld id="{816B7755-75AE-496C-AFEC-B1B148C26427}" type="slidenum">
              <a:rPr lang="en-AU" altLang="en-US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Page Tables</a:t>
            </a:r>
            <a:endParaRPr lang="en-AU" altLang="en-US"/>
          </a:p>
        </p:txBody>
      </p:sp>
      <p:sp>
        <p:nvSpPr>
          <p:cNvPr id="74756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placement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Array of page table entries, indexed by virtual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Page table register in CPU points to page table in physical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present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stores the physical page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Plus other status bits (referenced, dirty,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page is not 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PTE can refer to location in swap space on disk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1903</Words>
  <Application>Microsoft Office PowerPoint</Application>
  <PresentationFormat>On-screen Show (4:3)</PresentationFormat>
  <Paragraphs>343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Batang</vt:lpstr>
      <vt:lpstr>Arial</vt:lpstr>
      <vt:lpstr>Arial Black</vt:lpstr>
      <vt:lpstr>Cambria Math</vt:lpstr>
      <vt:lpstr>Corbel</vt:lpstr>
      <vt:lpstr>Symbol</vt:lpstr>
      <vt:lpstr>Times New Roman</vt:lpstr>
      <vt:lpstr>Wingdings</vt:lpstr>
      <vt:lpstr>cod4e</vt:lpstr>
      <vt:lpstr>Chapter 5</vt:lpstr>
      <vt:lpstr>PowerPoint Presentation</vt:lpstr>
      <vt:lpstr>PowerPoint Presentation</vt:lpstr>
      <vt:lpstr>PowerPoint Presentation</vt:lpstr>
      <vt:lpstr>PowerPoint Presentation</vt:lpstr>
      <vt:lpstr>Virtual Address Translation</vt:lpstr>
      <vt:lpstr>Translation Using a Page Table</vt:lpstr>
      <vt:lpstr>PowerPoint Presentation</vt:lpstr>
      <vt:lpstr>Page Tables</vt:lpstr>
      <vt:lpstr>Mapping Pages to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Fault Penalty</vt:lpstr>
      <vt:lpstr>Replacement and Writes</vt:lpstr>
      <vt:lpstr>Fast Translation Using a TLB</vt:lpstr>
      <vt:lpstr>Fast Translation Using a TLB</vt:lpstr>
      <vt:lpstr>PowerPoint Presentation</vt:lpstr>
      <vt:lpstr>TLB Misses</vt:lpstr>
      <vt:lpstr>TLB Miss Handler</vt:lpstr>
      <vt:lpstr>Page Fault Handler</vt:lpstr>
      <vt:lpstr>TLB and Cache Interaction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Anton Rasmussen</dc:creator>
  <cp:lastModifiedBy>Anton Rasmussen</cp:lastModifiedBy>
  <cp:revision>3</cp:revision>
  <dcterms:modified xsi:type="dcterms:W3CDTF">2017-12-05T21:01:44Z</dcterms:modified>
</cp:coreProperties>
</file>