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70" r:id="rId2"/>
    <p:sldId id="288" r:id="rId3"/>
    <p:sldId id="274" r:id="rId4"/>
    <p:sldId id="275" r:id="rId5"/>
    <p:sldId id="290" r:id="rId6"/>
    <p:sldId id="346" r:id="rId7"/>
    <p:sldId id="347" r:id="rId8"/>
    <p:sldId id="345" r:id="rId9"/>
    <p:sldId id="338" r:id="rId10"/>
    <p:sldId id="294" r:id="rId11"/>
    <p:sldId id="344" r:id="rId12"/>
    <p:sldId id="298" r:id="rId13"/>
    <p:sldId id="299" r:id="rId14"/>
    <p:sldId id="307" r:id="rId15"/>
    <p:sldId id="308" r:id="rId16"/>
    <p:sldId id="348" r:id="rId17"/>
    <p:sldId id="352" r:id="rId18"/>
    <p:sldId id="353" r:id="rId19"/>
    <p:sldId id="354" r:id="rId20"/>
    <p:sldId id="323" r:id="rId21"/>
    <p:sldId id="287" r:id="rId22"/>
  </p:sldIdLst>
  <p:sldSz cx="9144000" cy="6858000" type="screen4x3"/>
  <p:notesSz cx="7099300" cy="10234613"/>
  <p:custDataLst>
    <p:tags r:id="rId25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3" autoAdjust="0"/>
    <p:restoredTop sz="94686" autoAdjust="0"/>
  </p:normalViewPr>
  <p:slideViewPr>
    <p:cSldViewPr snapToObjects="1">
      <p:cViewPr varScale="1">
        <p:scale>
          <a:sx n="108" d="100"/>
          <a:sy n="108" d="100"/>
        </p:scale>
        <p:origin x="15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515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2D0BFD7-7635-4FAD-A33B-394B5EA5B729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9791DD3-5C5B-423C-BD4B-0764806650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89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E4CA0F3-6BC5-4222-AE0B-1245683EE3AA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04E91F6-1B50-401F-825D-6A65194F97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604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45EC501-2EB1-4B25-A9BB-79D2BB05A12C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F7DE7-C0D1-4058-86D4-0B4A421B2648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569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73C6833-6048-4713-8457-C39CB37BDEAA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E04FF-DFC4-43E7-A762-F77D8A450844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08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66C3E1-0578-4FD4-8863-47B3E6095D68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582DE-C7EA-4D12-BBFB-F0F13DB84C2D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01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46E8B39-0964-4B5E-9117-9B45CFED57A2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B05F4B-4DDA-49F5-B612-31298607D78D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14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F77C198-4D68-4B8B-B408-0F1DF628D703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701F6-196D-4433-BC4E-E0DD917D390E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13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087E48-E5BA-44A3-8F8E-0FF40573C7CA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4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087E48-E5BA-44A3-8F8E-0FF40573C7CA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945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087E48-E5BA-44A3-8F8E-0FF40573C7CA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860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087E48-E5BA-44A3-8F8E-0FF40573C7CA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28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087E48-E5BA-44A3-8F8E-0FF40573C7CA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563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8A5DC1-BCC1-471D-B2D2-200372185B1C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008BA-BA8F-4CD1-BBE3-1EF5E7A88B48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2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A8461BE-5FBA-41C0-85FA-9D5A609E837B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52539-2C27-48F3-94C6-85F38E88B577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997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282C0A1-AEC3-4680-B42D-A6DEA842CB55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9532B-6E7B-4A73-AC4F-E0054901636A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93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DE53D6-C2AC-4083-9CFE-BB9E3ABAB175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2B0B3-782E-4FAE-9430-A9DB68CF58D1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92673F-275A-45E2-8FC5-00E0428D894D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16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67841-5A35-4B6C-AD36-EDACF2D7024F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36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67841-5A35-4B6C-AD36-EDACF2D7024F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04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67841-5A35-4B6C-AD36-EDACF2D7024F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21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CE30C7-C54C-432D-9589-9C5120F65C6F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99653-06C1-4D7F-B756-99A53191AFF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85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BEC012-9E29-47EA-92A1-EFDDC373D7C0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8066C-61A7-416E-8BA7-802AB25F4BF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8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881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2E337B80-4715-48EB-B1E4-55C494E4B2E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3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DDE1D37D-FFF7-449C-A73E-90528CC6173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555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0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22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4DAC8519-5356-4040-9FE2-0E789868E3C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962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5B3EE424-8D65-40DD-A8B8-07BA554D621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6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4DB1017E-7028-4794-92BC-7242FBEA6DD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364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EBEB981B-A4B8-4B29-8B33-799BA5129A7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47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6E2953EE-6F6A-412E-B316-3167664A843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701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623C870F-16E4-4A74-8CB0-EE615F006C7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1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6 — Parallel Processors from Client to Cloud — </a:t>
            </a:r>
            <a:fld id="{5772FD35-4F0A-456E-B883-CF859C75528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84200"/>
          </a:xfrm>
        </p:spPr>
        <p:txBody>
          <a:bodyPr/>
          <a:lstStyle/>
          <a:p>
            <a:pPr eaLnBrk="1" hangingPunct="1"/>
            <a:r>
              <a:rPr lang="en-AU" altLang="en-US"/>
              <a:t>Parallel Processors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f07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/>
              <a:t>SMP: shared memory multiprocessor</a:t>
            </a:r>
          </a:p>
          <a:p>
            <a:pPr lvl="1" eaLnBrk="1" hangingPunct="1"/>
            <a:r>
              <a:rPr lang="en-AU" altLang="en-US" sz="2400"/>
              <a:t>Hardware provides single physical</a:t>
            </a:r>
            <a:br>
              <a:rPr lang="en-AU" altLang="en-US" sz="2400"/>
            </a:br>
            <a:r>
              <a:rPr lang="en-AU" altLang="en-US" sz="2400"/>
              <a:t>address space for all processors</a:t>
            </a:r>
          </a:p>
          <a:p>
            <a:pPr lvl="1" eaLnBrk="1" hangingPunct="1"/>
            <a:r>
              <a:rPr lang="en-AU" altLang="en-US" sz="2400"/>
              <a:t>Synchronize shared variables using locks</a:t>
            </a:r>
          </a:p>
          <a:p>
            <a:pPr lvl="1" eaLnBrk="1" hangingPunct="1"/>
            <a:r>
              <a:rPr lang="en-AU" altLang="en-US" sz="2400"/>
              <a:t>Memory access time</a:t>
            </a:r>
          </a:p>
          <a:p>
            <a:pPr lvl="2" eaLnBrk="1" hangingPunct="1"/>
            <a:r>
              <a:rPr lang="en-AU" altLang="en-US" sz="2000"/>
              <a:t>UMA (uniform) vs. NUMA (nonuniform)</a:t>
            </a:r>
          </a:p>
          <a:p>
            <a:pPr eaLnBrk="1" hangingPunct="1"/>
            <a:endParaRPr lang="en-AU" altLang="en-US" sz="280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GPU Architectures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Processing is highly data-parallel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GPUs are highly multithreaded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Use thread switching to hide memory latency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Less reliance on multi-level caches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Graphics memory is wide and high-bandwidth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Trend toward general purpose GPUs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Heterogeneous CPU/GPU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CPU for sequential code, GPU for parallel code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Programming languages/APIs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DirectX, OpenGL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 for Graphics (Cg), High Level Shader Language (HLSL)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Compute Unified Device Architecture (CUDA)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f07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544888"/>
            <a:ext cx="45243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Message Passing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 rot="5400000">
            <a:off x="6066631" y="2707481"/>
            <a:ext cx="57880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§6.7 Clusters, WSC, and Other Message-Passing MPs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Loosely Coupled Clusters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Network of independent computers</a:t>
            </a:r>
          </a:p>
          <a:p>
            <a:pPr lvl="1" eaLnBrk="1" hangingPunct="1"/>
            <a:r>
              <a:rPr lang="en-AU" altLang="en-US" sz="2400"/>
              <a:t>Each has private memory and OS</a:t>
            </a:r>
          </a:p>
          <a:p>
            <a:pPr lvl="1" eaLnBrk="1" hangingPunct="1"/>
            <a:r>
              <a:rPr lang="en-AU" altLang="en-US" sz="2400"/>
              <a:t>Connected using I/O system</a:t>
            </a:r>
          </a:p>
          <a:p>
            <a:pPr lvl="2" eaLnBrk="1" hangingPunct="1"/>
            <a:r>
              <a:rPr lang="en-AU" altLang="en-US" sz="2000"/>
              <a:t>E.g., Ethernet/switch, Internet</a:t>
            </a:r>
          </a:p>
          <a:p>
            <a:pPr eaLnBrk="1" hangingPunct="1"/>
            <a:r>
              <a:rPr lang="en-AU" altLang="en-US" sz="2800"/>
              <a:t>Suitable for applications with independent tasks</a:t>
            </a:r>
          </a:p>
          <a:p>
            <a:pPr lvl="1" eaLnBrk="1" hangingPunct="1"/>
            <a:r>
              <a:rPr lang="en-AU" altLang="en-US" sz="2400"/>
              <a:t>Web servers, databases, simulations, …</a:t>
            </a:r>
          </a:p>
          <a:p>
            <a:pPr eaLnBrk="1" hangingPunct="1"/>
            <a:r>
              <a:rPr lang="en-AU" altLang="en-US" sz="2800"/>
              <a:t>High availability, scalable, affordable</a:t>
            </a:r>
          </a:p>
          <a:p>
            <a:pPr eaLnBrk="1" hangingPunct="1"/>
            <a:r>
              <a:rPr lang="en-AU" altLang="en-US" sz="2800"/>
              <a:t>Problems</a:t>
            </a:r>
          </a:p>
          <a:p>
            <a:pPr lvl="1" eaLnBrk="1" hangingPunct="1"/>
            <a:r>
              <a:rPr lang="en-AU" altLang="en-US" sz="2400"/>
              <a:t>Administration cost (prefer virtual machines)</a:t>
            </a:r>
          </a:p>
          <a:p>
            <a:pPr lvl="1" eaLnBrk="1" hangingPunct="1"/>
            <a:r>
              <a:rPr lang="en-AU" altLang="en-US" sz="2400"/>
              <a:t>Low interconnect bandwidth</a:t>
            </a:r>
          </a:p>
          <a:p>
            <a:pPr lvl="2" eaLnBrk="1" hangingPunct="1"/>
            <a:r>
              <a:rPr lang="en-AU" altLang="en-US" sz="2000"/>
              <a:t>c.f. processor/memory bandwidth on an SMP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Linpack: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SPECrate: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Multithreaded applications using Pthreads and OpenMP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§6.10 </a:t>
            </a:r>
            <a:r>
              <a:rPr lang="en-AU" altLang="en-US" sz="1800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835696" y="2060848"/>
            <a:ext cx="1296144" cy="9361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292080" y="2060848"/>
            <a:ext cx="1702122" cy="9361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3212976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can operate at</a:t>
            </a:r>
          </a:p>
          <a:p>
            <a:r>
              <a:rPr lang="en-US" dirty="0"/>
              <a:t>16 GFLOPS/s</a:t>
            </a: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 bwMode="auto">
          <a:xfrm>
            <a:off x="3131840" y="2528900"/>
            <a:ext cx="21602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51920" y="1754944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Peak Memory Bandwidth</a:t>
            </a:r>
          </a:p>
          <a:p>
            <a:r>
              <a:rPr lang="en-US" sz="1400" dirty="0"/>
              <a:t>16 GB/s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5696" y="4329970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program that on average perform 1/8 FLOPS per byte access of data</a:t>
            </a:r>
          </a:p>
          <a:p>
            <a:endParaRPr lang="en-US" dirty="0"/>
          </a:p>
          <a:p>
            <a:r>
              <a:rPr lang="en-US" dirty="0"/>
              <a:t>What is the maximum performance I can get for this program?   16 GFLOPS/s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1340" y="1628800"/>
            <a:ext cx="389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program that on average perform 1/8 FLOPS per byte access of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3563888" cy="1448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575" y="4149080"/>
            <a:ext cx="818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much data we can move in 1s to CPU?      16 GB</a:t>
            </a:r>
          </a:p>
          <a:p>
            <a:endParaRPr lang="en-US" sz="1400" dirty="0"/>
          </a:p>
          <a:p>
            <a:r>
              <a:rPr lang="en-US" sz="1400" dirty="0"/>
              <a:t>How many operations CPU can perform in  1s?   16 GB * (1/8 FLOPS/B) = 2 GFLOPS/s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397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1340" y="1628800"/>
            <a:ext cx="389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program that on average perform 1/4 FLOPS per byte access of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3563888" cy="1448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575" y="4149080"/>
            <a:ext cx="818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much data we can move in 1s to CPU?      16 GB</a:t>
            </a:r>
          </a:p>
          <a:p>
            <a:endParaRPr lang="en-US" sz="1400" dirty="0"/>
          </a:p>
          <a:p>
            <a:r>
              <a:rPr lang="en-US" sz="1400" dirty="0"/>
              <a:t>How many operations CPU can perform in  1s?   16 GB * (1/4 FLOPS/B) = 4 GFLOPS/s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565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1340" y="1628800"/>
            <a:ext cx="389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program that on average perform 1 FLOPS per byte access of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3563888" cy="1448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575" y="4149080"/>
            <a:ext cx="818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much data we can move in 1s to CPU?      16 GB</a:t>
            </a:r>
          </a:p>
          <a:p>
            <a:endParaRPr lang="en-US" sz="1400" dirty="0"/>
          </a:p>
          <a:p>
            <a:r>
              <a:rPr lang="en-US" sz="1400" dirty="0"/>
              <a:t>How many operations CPU can perform in  1s?   16 GB * (1 FLOPS/B) = 16 GFLOPS/s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08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1340" y="1628800"/>
            <a:ext cx="389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program that on average perform 2 FLOPS per byte access of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3563888" cy="1448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0972" y="3573016"/>
            <a:ext cx="818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much data we can move in 1s to CPU?      16 GB</a:t>
            </a:r>
          </a:p>
          <a:p>
            <a:endParaRPr lang="en-US" sz="1400" dirty="0"/>
          </a:p>
          <a:p>
            <a:r>
              <a:rPr lang="en-US" sz="1400" dirty="0"/>
              <a:t>How many operations CPU can perform in  1s?   16 GB * (2 FLOPS/B) = 32 GFLOPS/s</a:t>
            </a:r>
          </a:p>
          <a:p>
            <a:endParaRPr lang="en-US" sz="1400" dirty="0"/>
          </a:p>
          <a:p>
            <a:r>
              <a:rPr lang="en-US" sz="1400" dirty="0"/>
              <a:t>Is that possible?  The maximum CPU can perform is 16 GFLOPS/s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Performance = MIN ( Bandwidth * Arithmetic Intensity,   Peak CPU Performance)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26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Serial: e.g., Pentium 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Parallel: e.g., quad-core Xeon e5345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Sequential: e.g., matrix multiplication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Concurrent: e.g.,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Sequential/concurrent software can run on serial/parallel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Challenge: making effective use of parallel hardware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f07-1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30338"/>
            <a:ext cx="37099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Attainable GPLOPs/sec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= Min ( Peak Memory BW × Arithmetic Intensity, Peak FP Performance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en-US" sz="2800" dirty="0">
                <a:sym typeface="Symbol" pitchFamily="18" charset="2"/>
              </a:rPr>
              <a:t>Goal: higher performance by using multiple processors</a:t>
            </a:r>
          </a:p>
          <a:p>
            <a:pPr eaLnBrk="1" hangingPunct="1">
              <a:defRPr/>
            </a:pPr>
            <a:r>
              <a:rPr lang="en-AU" altLang="en-US" sz="2800" dirty="0">
                <a:sym typeface="Symbol" pitchFamily="18" charset="2"/>
              </a:rPr>
              <a:t>Difficulties</a:t>
            </a:r>
          </a:p>
          <a:p>
            <a:pPr eaLnBrk="1" hangingPunct="1">
              <a:defRPr/>
            </a:pPr>
            <a:endParaRPr lang="en-AU" altLang="en-US" sz="2800" dirty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AU" altLang="en-US" sz="2400" dirty="0">
                <a:sym typeface="Symbol" pitchFamily="18" charset="2"/>
              </a:rPr>
              <a:t>Developing parallel software</a:t>
            </a:r>
          </a:p>
          <a:p>
            <a:pPr lvl="1" eaLnBrk="1" hangingPunct="1">
              <a:defRPr/>
            </a:pPr>
            <a:endParaRPr lang="en-AU" altLang="en-US" sz="2400" dirty="0">
              <a:sym typeface="Symbol" pitchFamily="18" charset="2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AU" altLang="en-US" sz="2400" dirty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AU" altLang="en-US" sz="2400" dirty="0">
                <a:sym typeface="Symbol" pitchFamily="18" charset="2"/>
              </a:rPr>
              <a:t>Devising appropriate architectures</a:t>
            </a:r>
          </a:p>
          <a:p>
            <a:pPr eaLnBrk="1" hangingPunct="1">
              <a:defRPr/>
            </a:pPr>
            <a:endParaRPr lang="en-AU" altLang="en-US" sz="2800" dirty="0">
              <a:sym typeface="Symbol" pitchFamily="18" charset="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§6.14 Concluding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Programming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problem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1800" dirty="0"/>
              <a:t>Sequential part can limit speedup</a:t>
            </a:r>
          </a:p>
          <a:p>
            <a:pPr eaLnBrk="1" hangingPunct="1"/>
            <a:r>
              <a:rPr lang="en-AU" altLang="en-US" sz="1800" dirty="0"/>
              <a:t>Example:  Execution time for a program: 1s</a:t>
            </a:r>
          </a:p>
          <a:p>
            <a:pPr lvl="1" eaLnBrk="1" hangingPunct="1"/>
            <a:r>
              <a:rPr lang="en-AU" altLang="en-US" sz="1400" dirty="0"/>
              <a:t>All of the program can be parallelized</a:t>
            </a:r>
          </a:p>
          <a:p>
            <a:pPr lvl="1" eaLnBrk="1" hangingPunct="1"/>
            <a:r>
              <a:rPr lang="en-AU" altLang="en-US" sz="1400" dirty="0"/>
              <a:t>With 100 processors, the new execution time is 1/100 s</a:t>
            </a:r>
          </a:p>
          <a:p>
            <a:pPr lvl="1" eaLnBrk="1" hangingPunct="1"/>
            <a:r>
              <a:rPr lang="en-AU" altLang="en-US" sz="1400" dirty="0"/>
              <a:t>Speed up = 1s/0.01s = 100</a:t>
            </a:r>
          </a:p>
          <a:p>
            <a:pPr lvl="1" eaLnBrk="1" hangingPunct="1"/>
            <a:endParaRPr lang="en-AU" altLang="en-US" sz="1400" dirty="0"/>
          </a:p>
          <a:p>
            <a:pPr eaLnBrk="1" hangingPunct="1"/>
            <a:r>
              <a:rPr lang="en-AU" altLang="en-US" sz="1800" dirty="0"/>
              <a:t>Example: Execution time for a program: 1s</a:t>
            </a:r>
          </a:p>
          <a:p>
            <a:pPr lvl="1" eaLnBrk="1" hangingPunct="1"/>
            <a:r>
              <a:rPr lang="en-AU" altLang="en-US" sz="1400" dirty="0"/>
              <a:t>Computation corresponding to time 0.9s (out of 1s) an be parallelized, the other computation cannot be parallelized.  </a:t>
            </a:r>
          </a:p>
          <a:p>
            <a:pPr lvl="1" eaLnBrk="1" hangingPunct="1"/>
            <a:r>
              <a:rPr lang="en-AU" altLang="en-US" sz="1400" dirty="0"/>
              <a:t>With 100 processors, the new execution time is: 0.9/100s + 0.1s</a:t>
            </a:r>
          </a:p>
          <a:p>
            <a:pPr lvl="1" eaLnBrk="1" hangingPunct="1"/>
            <a:r>
              <a:rPr lang="en-AU" altLang="en-US" sz="1400" dirty="0"/>
              <a:t>Speed up = 1s/(0.9/100s + 0.1s) = 9.2</a:t>
            </a:r>
          </a:p>
          <a:p>
            <a:pPr lvl="1" eaLnBrk="1" hangingPunct="1"/>
            <a:endParaRPr lang="en-AU" altLang="en-US" sz="1400" dirty="0"/>
          </a:p>
          <a:p>
            <a:pPr eaLnBrk="1" hangingPunct="1"/>
            <a:r>
              <a:rPr lang="en-AU" altLang="en-US" sz="1800" dirty="0"/>
              <a:t>Example: Execution time for a program: 1s</a:t>
            </a:r>
          </a:p>
          <a:p>
            <a:pPr lvl="1" eaLnBrk="1" hangingPunct="1"/>
            <a:r>
              <a:rPr lang="en-AU" altLang="en-US" sz="1400" dirty="0"/>
              <a:t>Computation corresponding to time 0.9s (out of 1s) an be parallelized, the other computation cannot be parallelized.  </a:t>
            </a:r>
          </a:p>
          <a:p>
            <a:pPr lvl="1" eaLnBrk="1" hangingPunct="1"/>
            <a:r>
              <a:rPr lang="en-AU" altLang="en-US" sz="1400" dirty="0"/>
              <a:t>With infinite  processors, the new execution time approaches to:  0.1s</a:t>
            </a:r>
          </a:p>
          <a:p>
            <a:pPr lvl="1" eaLnBrk="1" hangingPunct="1"/>
            <a:r>
              <a:rPr lang="en-AU" altLang="en-US" sz="1400" dirty="0"/>
              <a:t>Speed up = 1s/(0.1s) = 10</a:t>
            </a:r>
            <a:endParaRPr lang="en-AU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 dirty="0"/>
              <a:t>Workload: sum of 10 scalars, and 10 </a:t>
            </a:r>
            <a:r>
              <a:rPr lang="en-US" altLang="en-US" sz="2800" dirty="0">
                <a:cs typeface="Arial" charset="0"/>
              </a:rPr>
              <a:t>× 10 matrix 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Speed up from 10 to 100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Single processor: Time = (10 + 100) × </a:t>
            </a:r>
            <a:r>
              <a:rPr lang="en-US" altLang="en-US" sz="2800" dirty="0" err="1">
                <a:cs typeface="Arial" charset="0"/>
              </a:rPr>
              <a:t>t</a:t>
            </a:r>
            <a:r>
              <a:rPr lang="en-US" altLang="en-US" sz="2800" baseline="-25000" dirty="0" err="1">
                <a:cs typeface="Arial" charset="0"/>
              </a:rPr>
              <a:t>add</a:t>
            </a:r>
            <a:endParaRPr lang="en-US" altLang="en-US" sz="2800" baseline="-250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Time = 10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+ 100/10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= 20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endParaRPr lang="en-US" altLang="en-US" sz="2400" dirty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Speedup = 110/20 = 5.5 (55% of potential)</a:t>
            </a:r>
            <a:endParaRPr lang="en-US" altLang="en-US" sz="2400" baseline="-250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Time = 10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+ 100/100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= 11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endParaRPr lang="en-US" altLang="en-US" sz="2400" baseline="-25000" dirty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Speedup = 110/11 = 10 (10% of potential)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Assumes load can be balanced across processors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 dirty="0"/>
              <a:t>Workload: sum of 10 scalars, and 10 </a:t>
            </a:r>
            <a:r>
              <a:rPr lang="en-US" altLang="en-US" sz="2800" dirty="0">
                <a:cs typeface="Arial" charset="0"/>
              </a:rPr>
              <a:t>× 10 matrix sum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Single processor: Time = (10 + 100) × </a:t>
            </a:r>
            <a:r>
              <a:rPr lang="en-US" altLang="en-US" sz="2800" dirty="0" err="1">
                <a:cs typeface="Arial" charset="0"/>
              </a:rPr>
              <a:t>t</a:t>
            </a:r>
            <a:r>
              <a:rPr lang="en-US" altLang="en-US" sz="2800" baseline="-25000" dirty="0" err="1">
                <a:cs typeface="Arial" charset="0"/>
              </a:rPr>
              <a:t>add</a:t>
            </a:r>
            <a:endParaRPr lang="en-US" altLang="en-US" sz="2800" baseline="-250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Time = 10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+ 100/10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= 20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endParaRPr lang="en-US" altLang="en-US" sz="2400" dirty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Speedup = 110/20 = 5.5 (55% of potential)</a:t>
            </a:r>
            <a:endParaRPr lang="en-US" altLang="en-US" sz="2400" baseline="-25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 dirty="0"/>
              <a:t>Workload: sum of 10 scalars, and 10 </a:t>
            </a:r>
            <a:r>
              <a:rPr lang="en-US" altLang="en-US" sz="2800" dirty="0">
                <a:cs typeface="Arial" charset="0"/>
              </a:rPr>
              <a:t>× 10 matrix sum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Single processor: Time = (10 + 100) × </a:t>
            </a:r>
            <a:r>
              <a:rPr lang="en-US" altLang="en-US" sz="2800" dirty="0" err="1">
                <a:cs typeface="Arial" charset="0"/>
              </a:rPr>
              <a:t>t</a:t>
            </a:r>
            <a:r>
              <a:rPr lang="en-US" altLang="en-US" sz="2800" baseline="-25000" dirty="0" err="1">
                <a:cs typeface="Arial" charset="0"/>
              </a:rPr>
              <a:t>add</a:t>
            </a:r>
            <a:endParaRPr lang="en-US" altLang="en-US" sz="2800" baseline="-250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Time = 10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+ 100/100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r>
              <a:rPr lang="en-US" altLang="en-US" sz="2400" dirty="0">
                <a:cs typeface="Arial" charset="0"/>
              </a:rPr>
              <a:t> = 11 × </a:t>
            </a:r>
            <a:r>
              <a:rPr lang="en-US" altLang="en-US" sz="2400" dirty="0" err="1">
                <a:cs typeface="Arial" charset="0"/>
              </a:rPr>
              <a:t>t</a:t>
            </a:r>
            <a:r>
              <a:rPr lang="en-US" altLang="en-US" sz="2400" baseline="-25000" dirty="0" err="1">
                <a:cs typeface="Arial" charset="0"/>
              </a:rPr>
              <a:t>add</a:t>
            </a:r>
            <a:endParaRPr lang="en-US" altLang="en-US" sz="2400" baseline="-25000" dirty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charset="0"/>
              </a:rPr>
              <a:t>Speedup = 110/11 = 10 (10% of potential)</a:t>
            </a:r>
          </a:p>
        </p:txBody>
      </p:sp>
    </p:spTree>
    <p:extLst>
      <p:ext uri="{BB962C8B-B14F-4D97-AF65-F5344CB8AC3E}">
        <p14:creationId xmlns:p14="http://schemas.microsoft.com/office/powerpoint/2010/main" val="341984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EBEB981B-A4B8-4B29-8B33-799BA5129A75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kern="0" dirty="0"/>
              <a:t>Load Balancing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1340768"/>
            <a:ext cx="712879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AU" altLang="en-US" dirty="0"/>
              <a:t>Sum of 10 scalars, and 32 </a:t>
            </a:r>
            <a:r>
              <a:rPr lang="en-US" altLang="en-US" dirty="0"/>
              <a:t>× 32 matrix sum on 100 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1912" y="2408695"/>
            <a:ext cx="7879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Balance: Each processor is adding 10 matrix elements</a:t>
            </a:r>
          </a:p>
          <a:p>
            <a:r>
              <a:rPr lang="en-US" dirty="0"/>
              <a:t>Speedup = (10+1000)/20 = 50.5</a:t>
            </a:r>
          </a:p>
          <a:p>
            <a:endParaRPr lang="en-US" dirty="0"/>
          </a:p>
          <a:p>
            <a:r>
              <a:rPr lang="en-US" dirty="0"/>
              <a:t>Load Unbalance: One processor adds 20 matrix elements, and the rest 980</a:t>
            </a:r>
          </a:p>
          <a:p>
            <a:r>
              <a:rPr lang="en-US" dirty="0"/>
              <a:t>additions are distributed uniformly amongst 99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1041" y="3963744"/>
                <a:ext cx="393184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980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41" y="3963744"/>
                <a:ext cx="3931846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7692" y="1810576"/>
                <a:ext cx="28224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2" y="1810576"/>
                <a:ext cx="2822439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5584" y="4724374"/>
                <a:ext cx="23111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84" y="4724374"/>
                <a:ext cx="2311146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01041" y="5661248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one processor adds 100 elements?</a:t>
            </a:r>
          </a:p>
        </p:txBody>
      </p:sp>
    </p:spTree>
    <p:extLst>
      <p:ext uri="{BB962C8B-B14F-4D97-AF65-F5344CB8AC3E}">
        <p14:creationId xmlns:p14="http://schemas.microsoft.com/office/powerpoint/2010/main" val="58448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Switch threads after each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Interleave instruction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one thread stalls, others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Simplifies hardware, but doesn’t hide short stalls (eg, data hazards)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§6.4 Hardware Multithreading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3291</TotalTime>
  <Words>1482</Words>
  <Application>Microsoft Office PowerPoint</Application>
  <PresentationFormat>On-screen Show (4:3)</PresentationFormat>
  <Paragraphs>263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Cambria Math</vt:lpstr>
      <vt:lpstr>Corbel</vt:lpstr>
      <vt:lpstr>Symbol</vt:lpstr>
      <vt:lpstr>Times New Roman</vt:lpstr>
      <vt:lpstr>Wingdings</vt:lpstr>
      <vt:lpstr>cod4e</vt:lpstr>
      <vt:lpstr>PowerPoint Presentation</vt:lpstr>
      <vt:lpstr>Hardware and Software</vt:lpstr>
      <vt:lpstr>Parallel Programming</vt:lpstr>
      <vt:lpstr>Amdahl’s Law</vt:lpstr>
      <vt:lpstr>Scaling Example</vt:lpstr>
      <vt:lpstr>Scaling Example</vt:lpstr>
      <vt:lpstr>Scaling Example</vt:lpstr>
      <vt:lpstr>PowerPoint Presentation</vt:lpstr>
      <vt:lpstr>Multithreading</vt:lpstr>
      <vt:lpstr>Shared Memory</vt:lpstr>
      <vt:lpstr>GPU Architectures</vt:lpstr>
      <vt:lpstr>Message Passing</vt:lpstr>
      <vt:lpstr>Loosely Coupled Clusters</vt:lpstr>
      <vt:lpstr>Parallel Benchmarks</vt:lpstr>
      <vt:lpstr>Modeling Performance</vt:lpstr>
      <vt:lpstr>Modeling Performance</vt:lpstr>
      <vt:lpstr>Modeling Performance</vt:lpstr>
      <vt:lpstr>Modeling Performance</vt:lpstr>
      <vt:lpstr>Modeling Performance</vt:lpstr>
      <vt:lpstr>Roofline Diagram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Anton Rasmussen</cp:lastModifiedBy>
  <cp:revision>80</cp:revision>
  <dcterms:created xsi:type="dcterms:W3CDTF">2008-09-13T02:05:53Z</dcterms:created>
  <dcterms:modified xsi:type="dcterms:W3CDTF">2017-12-05T21:01:57Z</dcterms:modified>
</cp:coreProperties>
</file>