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1" r:id="rId1"/>
    <p:sldMasterId id="2147483732" r:id="rId2"/>
    <p:sldMasterId id="2147483716" r:id="rId3"/>
    <p:sldMasterId id="2147483730" r:id="rId4"/>
  </p:sldMasterIdLst>
  <p:notesMasterIdLst>
    <p:notesMasterId r:id="rId29"/>
  </p:notesMasterIdLst>
  <p:handoutMasterIdLst>
    <p:handoutMasterId r:id="rId30"/>
  </p:handoutMasterIdLst>
  <p:sldIdLst>
    <p:sldId id="360" r:id="rId5"/>
    <p:sldId id="336" r:id="rId6"/>
    <p:sldId id="338" r:id="rId7"/>
    <p:sldId id="337" r:id="rId8"/>
    <p:sldId id="339" r:id="rId9"/>
    <p:sldId id="340" r:id="rId10"/>
    <p:sldId id="341" r:id="rId11"/>
    <p:sldId id="342" r:id="rId12"/>
    <p:sldId id="343" r:id="rId13"/>
    <p:sldId id="344" r:id="rId14"/>
    <p:sldId id="268" r:id="rId15"/>
    <p:sldId id="345" r:id="rId16"/>
    <p:sldId id="346" r:id="rId17"/>
    <p:sldId id="347" r:id="rId18"/>
    <p:sldId id="348" r:id="rId19"/>
    <p:sldId id="349" r:id="rId20"/>
    <p:sldId id="359" r:id="rId21"/>
    <p:sldId id="351" r:id="rId22"/>
    <p:sldId id="352" r:id="rId23"/>
    <p:sldId id="353" r:id="rId24"/>
    <p:sldId id="354" r:id="rId25"/>
    <p:sldId id="355" r:id="rId26"/>
    <p:sldId id="356" r:id="rId27"/>
    <p:sldId id="357" r:id="rId28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66" autoAdjust="0"/>
    <p:restoredTop sz="94710" autoAdjust="0"/>
  </p:normalViewPr>
  <p:slideViewPr>
    <p:cSldViewPr>
      <p:cViewPr varScale="1">
        <p:scale>
          <a:sx n="121" d="100"/>
          <a:sy n="121" d="100"/>
        </p:scale>
        <p:origin x="84" y="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1890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A46FBC5-435C-4AF8-B45E-7836C27FE290}" type="datetime4">
              <a:rPr lang="en-US"/>
              <a:pPr>
                <a:defRPr/>
              </a:pPr>
              <a:t>August 27, 2017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CF52354-1561-4B89-A417-BA2666537E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898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BA6151B-555E-4DDE-9680-0C187616C716}" type="datetime4">
              <a:rPr lang="en-US"/>
              <a:pPr>
                <a:defRPr/>
              </a:pPr>
              <a:t>August 27, 2017</a:t>
            </a:fld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549BCA4F-B6C1-481C-AE12-C603A52EB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059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0F8B66F-8208-4183-828D-16E2BE84F541}" type="datetime4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/>
              <a:t>August 27, 2017</a:t>
            </a:fld>
            <a:endParaRPr lang="en-US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t>Chapter 1 — Computer Abstractions and Technology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1A00A489-BDA8-4775-A2B5-5BB9AED42046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/>
              <a:t>1</a:t>
            </a:fld>
            <a:endParaRPr lang="en-US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30547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1E5FACB-7C97-422F-A2F1-B458732103E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August 27, 2017</a:t>
            </a:fld>
            <a:endParaRPr lang="en-US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48EFC0-E7DE-4F0E-9049-E4A19958E8CC}" type="slidenum"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17</a:t>
            </a:fld>
            <a:endParaRPr 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val="608087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ABCEAE7-F359-4F65-8F91-52908B123FDC}" type="datetime3">
              <a:rPr lang="en-AU"/>
              <a:pPr/>
              <a:t>27 August, 2017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1F02BE-5AE7-4B44-9C04-4B31F9682E4C}" type="slidenum">
              <a:rPr lang="en-AU"/>
              <a:pPr/>
              <a:t>18</a:t>
            </a:fld>
            <a:endParaRPr lang="en-AU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27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ABCEAE7-F359-4F65-8F91-52908B123FDC}" type="datetime3">
              <a:rPr lang="en-AU"/>
              <a:pPr/>
              <a:t>27 August, 2017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1F02BE-5AE7-4B44-9C04-4B31F9682E4C}" type="slidenum">
              <a:rPr lang="en-AU"/>
              <a:pPr/>
              <a:t>19</a:t>
            </a:fld>
            <a:endParaRPr lang="en-AU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35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ABCEAE7-F359-4F65-8F91-52908B123FDC}" type="datetime3">
              <a:rPr lang="en-AU"/>
              <a:pPr/>
              <a:t>27 August, 2017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1F02BE-5AE7-4B44-9C04-4B31F9682E4C}" type="slidenum">
              <a:rPr lang="en-AU"/>
              <a:pPr/>
              <a:t>20</a:t>
            </a:fld>
            <a:endParaRPr lang="en-AU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49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13B1C74-EC4A-4F7A-9B03-501F3F3A3194}" type="datetime3">
              <a:rPr lang="en-AU"/>
              <a:pPr/>
              <a:t>27 August, 2017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D33D3E-583E-4260-808C-062A54BEA977}" type="slidenum">
              <a:rPr lang="en-AU"/>
              <a:pPr/>
              <a:t>21</a:t>
            </a:fld>
            <a:endParaRPr lang="en-AU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231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13B1C74-EC4A-4F7A-9B03-501F3F3A3194}" type="datetime3">
              <a:rPr lang="en-AU"/>
              <a:pPr/>
              <a:t>27 August, 2017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D33D3E-583E-4260-808C-062A54BEA977}" type="slidenum">
              <a:rPr lang="en-AU"/>
              <a:pPr/>
              <a:t>22</a:t>
            </a:fld>
            <a:endParaRPr lang="en-AU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546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13B1C74-EC4A-4F7A-9B03-501F3F3A3194}" type="datetime3">
              <a:rPr lang="en-AU"/>
              <a:pPr/>
              <a:t>27 August, 2017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D33D3E-583E-4260-808C-062A54BEA977}" type="slidenum">
              <a:rPr lang="en-AU"/>
              <a:pPr/>
              <a:t>23</a:t>
            </a:fld>
            <a:endParaRPr lang="en-AU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339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ABCEAE7-F359-4F65-8F91-52908B123FDC}" type="datetime3">
              <a:rPr lang="en-AU"/>
              <a:pPr/>
              <a:t>27 August, 2017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1F02BE-5AE7-4B44-9C04-4B31F9682E4C}" type="slidenum">
              <a:rPr lang="en-AU"/>
              <a:pPr/>
              <a:t>24</a:t>
            </a:fld>
            <a:endParaRPr lang="en-AU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15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3D8EF7E-333A-4AED-8A74-0ED17B4A7938}" type="datetime4">
              <a:rPr lang="en-US" altLang="en-US" smtClean="0">
                <a:latin typeface="Times New Roman" pitchFamily="18" charset="0"/>
              </a:rPr>
              <a:pPr/>
              <a:t>August 27, 2017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522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mtClean="0">
                <a:latin typeface="Times New Roman" pitchFamily="18" charset="0"/>
              </a:rPr>
              <a:t>Chapter 1 — Computer Abstractions and Technology</a:t>
            </a:r>
          </a:p>
        </p:txBody>
      </p:sp>
      <p:sp>
        <p:nvSpPr>
          <p:cNvPr id="522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872FF223-F8E9-48C9-8CB1-1DA0D2E02ADD}" type="slidenum">
              <a:rPr lang="en-US" altLang="en-US" smtClean="0">
                <a:latin typeface="Times New Roman" pitchFamily="18" charset="0"/>
              </a:rPr>
              <a:pPr/>
              <a:t>8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522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659167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DCA84324-55C1-4497-8AC0-119DC3EF5316}" type="datetime4">
              <a:rPr lang="en-US" altLang="en-US" smtClean="0">
                <a:latin typeface="Times New Roman" pitchFamily="18" charset="0"/>
              </a:rPr>
              <a:pPr/>
              <a:t>August 27, 2017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53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mtClean="0">
                <a:latin typeface="Times New Roman" pitchFamily="18" charset="0"/>
              </a:rPr>
              <a:t>Chapter 1 — Computer Abstractions and Technology</a:t>
            </a:r>
          </a:p>
        </p:txBody>
      </p:sp>
      <p:sp>
        <p:nvSpPr>
          <p:cNvPr id="53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F71B515F-C547-4E8F-B67D-499F03A8B4FD}" type="slidenum">
              <a:rPr lang="en-US" altLang="en-US" smtClean="0">
                <a:latin typeface="Times New Roman" pitchFamily="18" charset="0"/>
              </a:rPr>
              <a:pPr/>
              <a:t>9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947142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F12C16D0-18F8-4F4B-9A57-144600678343}" type="datetime4">
              <a:rPr lang="en-US" altLang="en-US" smtClean="0">
                <a:latin typeface="Times New Roman" pitchFamily="18" charset="0"/>
              </a:rPr>
              <a:pPr/>
              <a:t>August 27, 2017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mtClean="0">
                <a:latin typeface="Times New Roman" pitchFamily="18" charset="0"/>
              </a:rPr>
              <a:t>Chapter 1 — Computer Abstractions and Technology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AE722EF7-D22A-4A93-B5D9-C624B767FC4D}" type="slidenum">
              <a:rPr lang="en-US" altLang="en-US" smtClean="0">
                <a:latin typeface="Times New Roman" pitchFamily="18" charset="0"/>
              </a:rPr>
              <a:pPr/>
              <a:t>10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869523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0F8B66F-8208-4183-828D-16E2BE84F541}" type="datetime4">
              <a:rPr lang="en-US" altLang="en-US" smtClean="0">
                <a:latin typeface="Times New Roman" pitchFamily="18" charset="0"/>
              </a:rPr>
              <a:pPr/>
              <a:t>August 27, 2017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mtClean="0">
                <a:latin typeface="Times New Roman" pitchFamily="18" charset="0"/>
              </a:rPr>
              <a:t>Chapter 1 — Computer Abstractions and Technology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1A00A489-BDA8-4775-A2B5-5BB9AED42046}" type="slidenum">
              <a:rPr lang="en-US" altLang="en-US" smtClean="0">
                <a:latin typeface="Times New Roman" pitchFamily="18" charset="0"/>
              </a:rPr>
              <a:pPr/>
              <a:t>11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481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913579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92552E51-2D18-4AAF-A541-8456BDFB033B}" type="datetime4">
              <a:rPr lang="en-US" altLang="en-US" smtClean="0">
                <a:latin typeface="Times New Roman" pitchFamily="18" charset="0"/>
              </a:rPr>
              <a:pPr/>
              <a:t>August 27, 2017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2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mtClean="0">
                <a:latin typeface="Times New Roman" pitchFamily="18" charset="0"/>
              </a:rPr>
              <a:t>Chapter 1 — Computer Abstractions and Technology</a:t>
            </a:r>
          </a:p>
        </p:txBody>
      </p:sp>
      <p:sp>
        <p:nvSpPr>
          <p:cNvPr id="82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C8F4A9FF-4BDE-4644-AC8A-2A4C70C25C3F}" type="slidenum">
              <a:rPr lang="en-US" altLang="en-US" smtClean="0">
                <a:latin typeface="Times New Roman" pitchFamily="18" charset="0"/>
              </a:rPr>
              <a:pPr/>
              <a:t>12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29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553288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27F67386-7638-4BD3-80D0-82F021684EB1}" type="datetime4">
              <a:rPr lang="en-US" altLang="en-US" smtClean="0">
                <a:latin typeface="Times New Roman" pitchFamily="18" charset="0"/>
              </a:rPr>
              <a:pPr/>
              <a:t>August 27, 2017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39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mtClean="0">
                <a:latin typeface="Times New Roman" pitchFamily="18" charset="0"/>
              </a:rPr>
              <a:t>Chapter 1 — Computer Abstractions and Technology</a:t>
            </a:r>
          </a:p>
        </p:txBody>
      </p:sp>
      <p:sp>
        <p:nvSpPr>
          <p:cNvPr id="839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A4615836-1B9E-4D89-AADA-B5DBE88EBAAD}" type="slidenum">
              <a:rPr lang="en-US" altLang="en-US" smtClean="0">
                <a:latin typeface="Times New Roman" pitchFamily="18" charset="0"/>
              </a:rPr>
              <a:pPr/>
              <a:t>13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39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623694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9ADD8F00-A3F8-4288-80B6-BA0D1C6767B0}" type="datetime4">
              <a:rPr lang="en-US" altLang="en-US" smtClean="0">
                <a:latin typeface="Times New Roman" pitchFamily="18" charset="0"/>
              </a:rPr>
              <a:pPr/>
              <a:t>August 27, 2017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mtClean="0">
                <a:latin typeface="Times New Roman" pitchFamily="18" charset="0"/>
              </a:rPr>
              <a:t>Chapter 1 — Computer Abstractions and Technology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A247861F-3555-4A62-8BA8-1011D4CA7333}" type="slidenum">
              <a:rPr lang="en-US" altLang="en-US" smtClean="0">
                <a:latin typeface="Times New Roman" pitchFamily="18" charset="0"/>
              </a:rPr>
              <a:pPr/>
              <a:t>15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558745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DC64D87E-DB51-4EA1-82B7-25E0F82A00D8}" type="datetime4">
              <a:rPr lang="en-US" altLang="en-US" smtClean="0">
                <a:latin typeface="Times New Roman" pitchFamily="18" charset="0"/>
              </a:rPr>
              <a:pPr/>
              <a:t>August 27, 2017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98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mtClean="0">
                <a:latin typeface="Times New Roman" pitchFamily="18" charset="0"/>
              </a:rPr>
              <a:t>Chapter 1 — Computer Abstractions and Technology</a:t>
            </a:r>
          </a:p>
        </p:txBody>
      </p:sp>
      <p:sp>
        <p:nvSpPr>
          <p:cNvPr id="798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2B926A3-EEBD-4A4D-AF3F-9C6029F26CB0}" type="slidenum">
              <a:rPr lang="en-US" altLang="en-US" smtClean="0">
                <a:latin typeface="Times New Roman" pitchFamily="18" charset="0"/>
              </a:rPr>
              <a:pPr/>
              <a:t>16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98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104766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pic>
        <p:nvPicPr>
          <p:cNvPr id="8" name="Picture 8" descr="MKP-logo-white-transpar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39725"/>
            <a:ext cx="136048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pic>
        <p:nvPicPr>
          <p:cNvPr id="11" name="Picture 11" descr="Ti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15888"/>
            <a:ext cx="6424612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 descr="4th-edi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813" y="188913"/>
            <a:ext cx="730250" cy="72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109880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270 – Introduction and Review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9265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270 – Introduction and Review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6360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270 – Introduction and Review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7930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270 – Introduction and Review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503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270 – Introduction and Review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7265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30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rgbClr val="FFFFFF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rgbClr val="FFFFFF"/>
                </a:solidFill>
                <a:latin typeface="Corbel" pitchFamily="34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2000">
                  <a:solidFill>
                    <a:srgbClr val="FFFFFF"/>
                  </a:solidFill>
                  <a:latin typeface="Arial" charset="0"/>
                </a:rPr>
                <a:t>The Hardware/Software Interface</a:t>
              </a:r>
              <a:endParaRPr lang="en-US" sz="2000">
                <a:solidFill>
                  <a:srgbClr val="FFFFFF"/>
                </a:solidFill>
                <a:latin typeface="Arial" charset="0"/>
              </a:endParaRPr>
            </a:p>
          </p:txBody>
        </p:sp>
      </p:grpSp>
      <p:grpSp>
        <p:nvGrpSpPr>
          <p:cNvPr id="14" name="Group 29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4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6" name="TextBox 15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sz="2000">
                  <a:solidFill>
                    <a:srgbClr val="FFFFFF"/>
                  </a:solidFill>
                  <a:latin typeface="Arial Black" pitchFamily="34" charset="0"/>
                </a:rPr>
                <a:t>5</a:t>
              </a:r>
              <a:r>
                <a:rPr lang="en-GB" sz="2000" baseline="30000">
                  <a:solidFill>
                    <a:srgbClr val="FFFFFF"/>
                  </a:solidFill>
                  <a:latin typeface="Arial Black" pitchFamily="34" charset="0"/>
                </a:rPr>
                <a:t>th</a:t>
              </a:r>
              <a:endParaRPr lang="en-GB" sz="2000">
                <a:solidFill>
                  <a:srgbClr val="FFFFFF"/>
                </a:solidFill>
                <a:latin typeface="Arial Black" pitchFamily="34" charset="0"/>
              </a:endParaRPr>
            </a:p>
            <a:p>
              <a:pPr>
                <a:defRPr/>
              </a:pPr>
              <a:endParaRPr lang="en-US" sz="2000">
                <a:solidFill>
                  <a:srgbClr val="FFFFFF"/>
                </a:solidFill>
                <a:latin typeface="Arial Black" pitchFamily="34" charset="0"/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sz="1400">
                  <a:solidFill>
                    <a:srgbClr val="FFFFFF"/>
                  </a:solidFill>
                  <a:latin typeface="Arial" charset="0"/>
                </a:rPr>
                <a:t>Edition</a:t>
              </a:r>
              <a:endParaRPr lang="en-US" sz="1400">
                <a:solidFill>
                  <a:srgbClr val="FFFFFF"/>
                </a:solidFill>
                <a:latin typeface="Arial" charset="0"/>
              </a:endParaRPr>
            </a:p>
          </p:txBody>
        </p:sp>
      </p:grp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21602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270 – Introduction and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17A-9B25-4CB2-840B-E27EE036A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78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270 – Introduction and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17A-9B25-4CB2-840B-E27EE036A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831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270 – Introduction and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17A-9B25-4CB2-840B-E27EE036A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550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270 – Introduction and Review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17A-9B25-4CB2-840B-E27EE036A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270 – Introduction and Review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356458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270 – Introduction and Review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17A-9B25-4CB2-840B-E27EE036A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767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270 – Introduction and Review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17A-9B25-4CB2-840B-E27EE036A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36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270 – Introduction and Review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17A-9B25-4CB2-840B-E27EE036A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017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270 – Introduction and Review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17A-9B25-4CB2-840B-E27EE036A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44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270 – Introduction and Review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17A-9B25-4CB2-840B-E27EE036A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109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270 – Introduction and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17A-9B25-4CB2-840B-E27EE036A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05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270 – Introduction and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17A-9B25-4CB2-840B-E27EE036A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42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30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rgbClr val="FFFFFF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rgbClr val="FFFFFF"/>
                </a:solidFill>
                <a:latin typeface="Corbel" pitchFamily="34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2000">
                  <a:solidFill>
                    <a:srgbClr val="FFFFFF"/>
                  </a:solidFill>
                  <a:latin typeface="Arial" charset="0"/>
                </a:rPr>
                <a:t>The Hardware/Software Interface</a:t>
              </a:r>
              <a:endParaRPr lang="en-US" sz="2000">
                <a:solidFill>
                  <a:srgbClr val="FFFFFF"/>
                </a:solidFill>
                <a:latin typeface="Arial" charset="0"/>
              </a:endParaRPr>
            </a:p>
          </p:txBody>
        </p:sp>
      </p:grpSp>
      <p:grpSp>
        <p:nvGrpSpPr>
          <p:cNvPr id="14" name="Group 29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4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6" name="TextBox 15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sz="2000">
                  <a:solidFill>
                    <a:srgbClr val="FFFFFF"/>
                  </a:solidFill>
                  <a:latin typeface="Arial Black" pitchFamily="34" charset="0"/>
                </a:rPr>
                <a:t>5</a:t>
              </a:r>
              <a:r>
                <a:rPr lang="en-GB" sz="2000" baseline="30000">
                  <a:solidFill>
                    <a:srgbClr val="FFFFFF"/>
                  </a:solidFill>
                  <a:latin typeface="Arial Black" pitchFamily="34" charset="0"/>
                </a:rPr>
                <a:t>th</a:t>
              </a:r>
              <a:endParaRPr lang="en-GB" sz="2000">
                <a:solidFill>
                  <a:srgbClr val="FFFFFF"/>
                </a:solidFill>
                <a:latin typeface="Arial Black" pitchFamily="34" charset="0"/>
              </a:endParaRPr>
            </a:p>
            <a:p>
              <a:pPr>
                <a:defRPr/>
              </a:pPr>
              <a:endParaRPr lang="en-US" sz="2000">
                <a:solidFill>
                  <a:srgbClr val="FFFFFF"/>
                </a:solidFill>
                <a:latin typeface="Arial Black" pitchFamily="34" charset="0"/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sz="1400">
                  <a:solidFill>
                    <a:srgbClr val="FFFFFF"/>
                  </a:solidFill>
                  <a:latin typeface="Arial" charset="0"/>
                </a:rPr>
                <a:t>Edition</a:t>
              </a:r>
              <a:endParaRPr lang="en-US" sz="1400">
                <a:solidFill>
                  <a:srgbClr val="FFFFFF"/>
                </a:solidFill>
                <a:latin typeface="Arial" charset="0"/>
              </a:endParaRPr>
            </a:p>
          </p:txBody>
        </p:sp>
      </p:grp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81827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270 – Introduction and Review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748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270 – Introduction and Review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07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270 – Introduction and Review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294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270 – Introduction and Review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0106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270 – Introduction and Review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271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270 – Introduction and Review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8774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270 – Introduction and Review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9513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CS 270 – Introduction and Review</a:t>
            </a:r>
            <a:endParaRPr lang="en-AU"/>
          </a:p>
        </p:txBody>
      </p:sp>
      <p:pic>
        <p:nvPicPr>
          <p:cNvPr id="14342" name="Picture 6" descr="MKP-log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308725"/>
            <a:ext cx="13716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4919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r>
              <a:rPr lang="en-AU" smtClean="0">
                <a:solidFill>
                  <a:srgbClr val="000000"/>
                </a:solidFill>
              </a:rPr>
              <a:t>Chapter 1 — Computer Abstractions and Technology — </a:t>
            </a:r>
            <a:fld id="{77C586DD-A193-4EA0-9EA2-A85D1D9ED3D6}" type="slidenum">
              <a:rPr lang="en-AU" smtClean="0">
                <a:solidFill>
                  <a:srgbClr val="000000"/>
                </a:solidFill>
              </a:rPr>
              <a:pPr/>
              <a:t>‹#›</a:t>
            </a:fld>
            <a:endParaRPr lang="en-AU" smtClean="0">
              <a:solidFill>
                <a:srgbClr val="000000"/>
              </a:solidFill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6391" name="Picture 7" descr="MK Log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185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270 – Introduction and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3E17A-9B25-4CB2-840B-E27EE036A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4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r>
              <a:rPr lang="en-AU" smtClean="0">
                <a:solidFill>
                  <a:srgbClr val="000000"/>
                </a:solidFill>
              </a:rPr>
              <a:t>Chapter 1 — Computer Abstractions and Technology — </a:t>
            </a:r>
            <a:fld id="{77C586DD-A193-4EA0-9EA2-A85D1D9ED3D6}" type="slidenum">
              <a:rPr lang="en-AU" smtClean="0">
                <a:solidFill>
                  <a:srgbClr val="000000"/>
                </a:solidFill>
              </a:rPr>
              <a:pPr/>
              <a:t>‹#›</a:t>
            </a:fld>
            <a:endParaRPr lang="en-AU" smtClean="0">
              <a:solidFill>
                <a:srgbClr val="000000"/>
              </a:solidFill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6391" name="Picture 7" descr="MK Log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196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4"/>
          <p:cNvSpPr txBox="1">
            <a:spLocks noChangeArrowheads="1"/>
          </p:cNvSpPr>
          <p:nvPr/>
        </p:nvSpPr>
        <p:spPr bwMode="auto">
          <a:xfrm rot="5400000">
            <a:off x="8016875" y="760413"/>
            <a:ext cx="1887538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>
                <a:solidFill>
                  <a:srgbClr val="ECEAAC"/>
                </a:solidFill>
              </a:rPr>
              <a:t>§1.1 Introduction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882" y="2204864"/>
            <a:ext cx="8259762" cy="1446550"/>
          </a:xfrm>
        </p:spPr>
        <p:txBody>
          <a:bodyPr/>
          <a:lstStyle/>
          <a:p>
            <a:r>
              <a:rPr lang="en-US" dirty="0"/>
              <a:t>CS 270 – Introduction to Computer Architecture II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 270 – Introduction and Review</a:t>
            </a:r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61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mtClean="0"/>
              <a:t>CS 270 – Introduction and Review</a:t>
            </a:r>
            <a:endParaRPr lang="en-AU" alt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Below Your Program</a:t>
            </a:r>
            <a:endParaRPr lang="en-AU" altLang="en-US" smtClean="0"/>
          </a:p>
        </p:txBody>
      </p:sp>
      <p:sp>
        <p:nvSpPr>
          <p:cNvPr id="23556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3132138" y="1125538"/>
            <a:ext cx="5822950" cy="511175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Application software</a:t>
            </a:r>
          </a:p>
          <a:p>
            <a:pPr lvl="1" eaLnBrk="1" hangingPunct="1"/>
            <a:r>
              <a:rPr lang="en-US" altLang="en-US" sz="2400" smtClean="0"/>
              <a:t>Written in high-level language</a:t>
            </a:r>
          </a:p>
          <a:p>
            <a:pPr eaLnBrk="1" hangingPunct="1"/>
            <a:r>
              <a:rPr lang="en-US" altLang="en-US" sz="2800" smtClean="0"/>
              <a:t>System software</a:t>
            </a:r>
          </a:p>
          <a:p>
            <a:pPr lvl="1" eaLnBrk="1" hangingPunct="1"/>
            <a:r>
              <a:rPr lang="en-US" altLang="en-US" sz="2400" smtClean="0"/>
              <a:t>Compiler: translates HLL code to machine code</a:t>
            </a:r>
          </a:p>
          <a:p>
            <a:pPr lvl="1" eaLnBrk="1" hangingPunct="1"/>
            <a:r>
              <a:rPr lang="en-US" altLang="en-US" sz="2400" smtClean="0"/>
              <a:t>Operating System: service code</a:t>
            </a:r>
          </a:p>
          <a:p>
            <a:pPr lvl="2" eaLnBrk="1" hangingPunct="1"/>
            <a:r>
              <a:rPr lang="en-US" altLang="en-US" sz="2000" smtClean="0"/>
              <a:t>Handling input/output</a:t>
            </a:r>
          </a:p>
          <a:p>
            <a:pPr lvl="2" eaLnBrk="1" hangingPunct="1"/>
            <a:r>
              <a:rPr lang="en-US" altLang="en-US" sz="2000" smtClean="0"/>
              <a:t>Managing memory and storage</a:t>
            </a:r>
          </a:p>
          <a:p>
            <a:pPr lvl="2" eaLnBrk="1" hangingPunct="1"/>
            <a:r>
              <a:rPr lang="en-US" altLang="en-US" sz="2000" smtClean="0"/>
              <a:t>Scheduling tasks &amp; sharing resources</a:t>
            </a:r>
          </a:p>
          <a:p>
            <a:pPr eaLnBrk="1" hangingPunct="1"/>
            <a:r>
              <a:rPr lang="en-US" altLang="en-US" sz="2800" smtClean="0"/>
              <a:t>Hardware</a:t>
            </a:r>
          </a:p>
          <a:p>
            <a:pPr lvl="1" eaLnBrk="1" hangingPunct="1"/>
            <a:r>
              <a:rPr lang="en-US" altLang="en-US" sz="2400" smtClean="0"/>
              <a:t>Processor, memory, I/O controllers</a:t>
            </a:r>
            <a:endParaRPr lang="en-AU" altLang="en-US" sz="2400" smtClean="0"/>
          </a:p>
        </p:txBody>
      </p:sp>
      <p:sp>
        <p:nvSpPr>
          <p:cNvPr id="23557" name="Text Box 7"/>
          <p:cNvSpPr txBox="1">
            <a:spLocks noChangeArrowheads="1"/>
          </p:cNvSpPr>
          <p:nvPr/>
        </p:nvSpPr>
        <p:spPr bwMode="auto">
          <a:xfrm rot="5400000">
            <a:off x="7560469" y="1216819"/>
            <a:ext cx="28003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§1.2 Below Your Program</a:t>
            </a:r>
          </a:p>
        </p:txBody>
      </p:sp>
      <p:pic>
        <p:nvPicPr>
          <p:cNvPr id="23558" name="Picture 11" descr="f01-0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781300"/>
            <a:ext cx="24003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1065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mtClean="0"/>
              <a:t>CS 270 – Introduction and Review</a:t>
            </a:r>
            <a:endParaRPr lang="en-AU" altLang="en-US" dirty="0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Computer Revolution</a:t>
            </a:r>
            <a:endParaRPr lang="en-AU" altLang="en-US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Progress in computer technology</a:t>
            </a:r>
          </a:p>
          <a:p>
            <a:pPr lvl="1" eaLnBrk="1" hangingPunct="1"/>
            <a:r>
              <a:rPr lang="en-US" altLang="en-US" dirty="0" smtClean="0"/>
              <a:t>Underpinned by Moore’s Law </a:t>
            </a:r>
          </a:p>
          <a:p>
            <a:pPr eaLnBrk="1" hangingPunct="1"/>
            <a:r>
              <a:rPr lang="en-US" altLang="en-US" dirty="0" smtClean="0"/>
              <a:t>Makes novel applications feasible</a:t>
            </a:r>
          </a:p>
          <a:p>
            <a:pPr lvl="1" eaLnBrk="1" hangingPunct="1"/>
            <a:r>
              <a:rPr lang="en-US" altLang="en-US" dirty="0" smtClean="0"/>
              <a:t>Computers in automobiles</a:t>
            </a:r>
          </a:p>
          <a:p>
            <a:pPr lvl="1" eaLnBrk="1" hangingPunct="1"/>
            <a:r>
              <a:rPr lang="en-US" altLang="en-US" dirty="0" smtClean="0"/>
              <a:t>Cell phones</a:t>
            </a:r>
          </a:p>
          <a:p>
            <a:pPr lvl="1" eaLnBrk="1" hangingPunct="1"/>
            <a:r>
              <a:rPr lang="en-US" altLang="en-US" dirty="0" smtClean="0"/>
              <a:t>Human genome project</a:t>
            </a:r>
          </a:p>
          <a:p>
            <a:pPr lvl="1" eaLnBrk="1" hangingPunct="1"/>
            <a:r>
              <a:rPr lang="en-US" altLang="en-US" dirty="0" smtClean="0"/>
              <a:t>World Wide Web</a:t>
            </a:r>
          </a:p>
          <a:p>
            <a:pPr lvl="1" eaLnBrk="1" hangingPunct="1"/>
            <a:r>
              <a:rPr lang="en-US" altLang="en-US" dirty="0" smtClean="0"/>
              <a:t>Search Engines</a:t>
            </a:r>
          </a:p>
          <a:p>
            <a:pPr eaLnBrk="1" hangingPunct="1"/>
            <a:r>
              <a:rPr lang="en-US" altLang="en-US" dirty="0" smtClean="0"/>
              <a:t>Computers are pervasive</a:t>
            </a: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 rot="5400000">
            <a:off x="8016875" y="760413"/>
            <a:ext cx="1887538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§1.1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mtClean="0"/>
              <a:t>CS 270 – Introduction and Review</a:t>
            </a:r>
            <a:endParaRPr lang="en-AU" altLang="en-US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Uniprocessor Performance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 rot="5400000">
            <a:off x="6163469" y="2613819"/>
            <a:ext cx="55943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§1.6 The Sea Change: The Switch to Multiprocessors</a:t>
            </a:r>
          </a:p>
        </p:txBody>
      </p:sp>
      <p:pic>
        <p:nvPicPr>
          <p:cNvPr id="41989" name="Picture 5" descr="f01-16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268413"/>
            <a:ext cx="6831012" cy="402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0" name="AutoShape 7"/>
          <p:cNvSpPr>
            <a:spLocks/>
          </p:cNvSpPr>
          <p:nvPr/>
        </p:nvSpPr>
        <p:spPr bwMode="auto">
          <a:xfrm>
            <a:off x="1116013" y="5516563"/>
            <a:ext cx="5400675" cy="649287"/>
          </a:xfrm>
          <a:prstGeom prst="borderCallout1">
            <a:avLst>
              <a:gd name="adj1" fmla="val 17602"/>
              <a:gd name="adj2" fmla="val 101412"/>
              <a:gd name="adj3" fmla="val -147431"/>
              <a:gd name="adj4" fmla="val 10743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AU" altLang="en-US" sz="1600"/>
              <a:t>Constrained by power, instruction-level parallelism, memory latency</a:t>
            </a:r>
          </a:p>
        </p:txBody>
      </p:sp>
    </p:spTree>
    <p:extLst>
      <p:ext uri="{BB962C8B-B14F-4D97-AF65-F5344CB8AC3E}">
        <p14:creationId xmlns:p14="http://schemas.microsoft.com/office/powerpoint/2010/main" val="1347061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mtClean="0"/>
              <a:t>CS 270 – Introduction and Review</a:t>
            </a:r>
            <a:endParaRPr lang="en-AU" altLang="en-US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Multiprocessors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Multicore microprocessors</a:t>
            </a:r>
          </a:p>
          <a:p>
            <a:pPr lvl="1" eaLnBrk="1" hangingPunct="1"/>
            <a:r>
              <a:rPr lang="en-AU" altLang="en-US" smtClean="0"/>
              <a:t>More than one processor per chip</a:t>
            </a:r>
          </a:p>
          <a:p>
            <a:pPr eaLnBrk="1" hangingPunct="1"/>
            <a:r>
              <a:rPr lang="en-AU" altLang="en-US" smtClean="0"/>
              <a:t>Requires explicitly parallel programming</a:t>
            </a:r>
          </a:p>
          <a:p>
            <a:pPr lvl="1" eaLnBrk="1" hangingPunct="1"/>
            <a:r>
              <a:rPr lang="en-AU" altLang="en-US" smtClean="0"/>
              <a:t>Compare with instruction level parallelism</a:t>
            </a:r>
          </a:p>
          <a:p>
            <a:pPr lvl="2" eaLnBrk="1" hangingPunct="1"/>
            <a:r>
              <a:rPr lang="en-AU" altLang="en-US" smtClean="0"/>
              <a:t>Hardware executes multiple instructions at once</a:t>
            </a:r>
          </a:p>
          <a:p>
            <a:pPr lvl="2" eaLnBrk="1" hangingPunct="1"/>
            <a:r>
              <a:rPr lang="en-AU" altLang="en-US" smtClean="0"/>
              <a:t>Hidden from the programmer</a:t>
            </a:r>
          </a:p>
          <a:p>
            <a:pPr lvl="1" eaLnBrk="1" hangingPunct="1"/>
            <a:r>
              <a:rPr lang="en-AU" altLang="en-US" smtClean="0"/>
              <a:t>Hard to do</a:t>
            </a:r>
          </a:p>
          <a:p>
            <a:pPr lvl="2" eaLnBrk="1" hangingPunct="1"/>
            <a:r>
              <a:rPr lang="en-AU" altLang="en-US" smtClean="0"/>
              <a:t>Programming for performance</a:t>
            </a:r>
          </a:p>
          <a:p>
            <a:pPr lvl="2" eaLnBrk="1" hangingPunct="1"/>
            <a:r>
              <a:rPr lang="en-AU" altLang="en-US" smtClean="0"/>
              <a:t>Load balancing</a:t>
            </a:r>
          </a:p>
          <a:p>
            <a:pPr lvl="2" eaLnBrk="1" hangingPunct="1"/>
            <a:r>
              <a:rPr lang="en-AU" altLang="en-US" smtClean="0"/>
              <a:t>Optimizing communication and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2279336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38609"/>
            <a:ext cx="8259762" cy="769441"/>
          </a:xfrm>
        </p:spPr>
        <p:txBody>
          <a:bodyPr/>
          <a:lstStyle/>
          <a:p>
            <a:r>
              <a:rPr lang="en-US" dirty="0" smtClean="0"/>
              <a:t>Anatomy of Computer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270 – Introduction and Review</a:t>
            </a:r>
            <a:endParaRPr lang="en-AU" dirty="0"/>
          </a:p>
        </p:txBody>
      </p:sp>
      <p:grpSp>
        <p:nvGrpSpPr>
          <p:cNvPr id="15" name="Group 14"/>
          <p:cNvGrpSpPr/>
          <p:nvPr/>
        </p:nvGrpSpPr>
        <p:grpSpPr>
          <a:xfrm>
            <a:off x="1716127" y="1916832"/>
            <a:ext cx="5256584" cy="3384376"/>
            <a:chOff x="1691680" y="1772816"/>
            <a:chExt cx="5832648" cy="3816424"/>
          </a:xfrm>
        </p:grpSpPr>
        <p:sp>
          <p:nvSpPr>
            <p:cNvPr id="6" name="Rectangle 5"/>
            <p:cNvSpPr/>
            <p:nvPr/>
          </p:nvSpPr>
          <p:spPr bwMode="auto">
            <a:xfrm>
              <a:off x="1691680" y="1772816"/>
              <a:ext cx="5832648" cy="381642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COMPUTER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1979712" y="2492896"/>
              <a:ext cx="1512168" cy="2808312"/>
            </a:xfrm>
            <a:prstGeom prst="round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Processor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3995936" y="2466953"/>
              <a:ext cx="1512168" cy="2808312"/>
            </a:xfrm>
            <a:prstGeom prst="round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Memory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charset="0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atin typeface="Arial" charset="0"/>
                </a:rPr>
                <a:t>Program /Data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5796136" y="2441010"/>
              <a:ext cx="1512168" cy="2808312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Devices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123728" y="3428999"/>
              <a:ext cx="1298610" cy="504056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Control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123728" y="4149080"/>
              <a:ext cx="1298610" cy="504056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Datapath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5976156" y="3329372"/>
              <a:ext cx="1152128" cy="50405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Input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5976156" y="4049452"/>
              <a:ext cx="1152128" cy="50405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7946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mtClean="0"/>
              <a:t>CS 270 – Introduction and Review</a:t>
            </a:r>
            <a:endParaRPr lang="en-AU" alt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Inside the Processor (CPU)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Datapath: performs operations on data</a:t>
            </a:r>
          </a:p>
          <a:p>
            <a:pPr eaLnBrk="1" hangingPunct="1"/>
            <a:r>
              <a:rPr lang="en-US" altLang="en-US" smtClean="0"/>
              <a:t>Control: sequences datapath, memory, ...</a:t>
            </a:r>
          </a:p>
          <a:p>
            <a:pPr eaLnBrk="1" hangingPunct="1"/>
            <a:r>
              <a:rPr lang="en-US" altLang="en-US" smtClean="0"/>
              <a:t>Cache memory</a:t>
            </a:r>
          </a:p>
          <a:p>
            <a:pPr lvl="1" eaLnBrk="1" hangingPunct="1"/>
            <a:r>
              <a:rPr lang="en-US" altLang="en-US" smtClean="0"/>
              <a:t>Small fast SRAM memory for immediate access to data</a:t>
            </a:r>
          </a:p>
        </p:txBody>
      </p:sp>
    </p:spTree>
    <p:extLst>
      <p:ext uri="{BB962C8B-B14F-4D97-AF65-F5344CB8AC3E}">
        <p14:creationId xmlns:p14="http://schemas.microsoft.com/office/powerpoint/2010/main" val="3947157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mtClean="0"/>
              <a:t>CS 270 – Introduction and Review</a:t>
            </a:r>
            <a:endParaRPr lang="en-AU" altLang="en-US" smtClean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Performance Summary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3284538"/>
            <a:ext cx="8270875" cy="2952750"/>
          </a:xfrm>
        </p:spPr>
        <p:txBody>
          <a:bodyPr/>
          <a:lstStyle/>
          <a:p>
            <a:pPr eaLnBrk="1" hangingPunct="1"/>
            <a:r>
              <a:rPr lang="en-AU" altLang="en-US" smtClean="0"/>
              <a:t>Performance depends on</a:t>
            </a:r>
          </a:p>
          <a:p>
            <a:pPr lvl="1" eaLnBrk="1" hangingPunct="1"/>
            <a:r>
              <a:rPr lang="en-AU" altLang="en-US" smtClean="0"/>
              <a:t>Algorithm: affects IC, possibly CPI</a:t>
            </a:r>
          </a:p>
          <a:p>
            <a:pPr lvl="1" eaLnBrk="1" hangingPunct="1"/>
            <a:r>
              <a:rPr lang="en-AU" altLang="en-US" smtClean="0"/>
              <a:t>Programming language: affects IC, CPI</a:t>
            </a:r>
          </a:p>
          <a:p>
            <a:pPr lvl="1" eaLnBrk="1" hangingPunct="1"/>
            <a:r>
              <a:rPr lang="en-AU" altLang="en-US" smtClean="0"/>
              <a:t>Compiler: affects IC, CPI</a:t>
            </a:r>
          </a:p>
          <a:p>
            <a:pPr lvl="1" eaLnBrk="1" hangingPunct="1"/>
            <a:r>
              <a:rPr lang="en-AU" altLang="en-US" smtClean="0"/>
              <a:t>Instruction set architecture: affects IC, CPI, T</a:t>
            </a:r>
            <a:r>
              <a:rPr lang="en-AU" altLang="en-US" baseline="-25000" smtClean="0"/>
              <a:t>c</a:t>
            </a:r>
          </a:p>
        </p:txBody>
      </p:sp>
      <p:sp>
        <p:nvSpPr>
          <p:cNvPr id="8198" name="Text Box 4"/>
          <p:cNvSpPr txBox="1">
            <a:spLocks noChangeArrowheads="1"/>
          </p:cNvSpPr>
          <p:nvPr/>
        </p:nvSpPr>
        <p:spPr bwMode="auto">
          <a:xfrm>
            <a:off x="684213" y="1258888"/>
            <a:ext cx="2825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z="2400" b="1">
                <a:solidFill>
                  <a:schemeClr val="folHlink"/>
                </a:solidFill>
                <a:latin typeface="Arial Black" pitchFamily="34" charset="0"/>
              </a:rPr>
              <a:t>The BIG Picture</a:t>
            </a:r>
          </a:p>
        </p:txBody>
      </p:sp>
      <p:graphicFrame>
        <p:nvGraphicFramePr>
          <p:cNvPr id="8194" name="Object 5"/>
          <p:cNvGraphicFramePr>
            <a:graphicFrameLocks noChangeAspect="1"/>
          </p:cNvGraphicFramePr>
          <p:nvPr/>
        </p:nvGraphicFramePr>
        <p:xfrm>
          <a:off x="827088" y="2060575"/>
          <a:ext cx="78486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Equation" r:id="rId4" imgW="3568680" imgH="419040" progId="Equation.3">
                  <p:embed/>
                </p:oleObj>
              </mc:Choice>
              <mc:Fallback>
                <p:oleObj name="Equation" r:id="rId4" imgW="35686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060575"/>
                        <a:ext cx="7848600" cy="92075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8393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9441"/>
          </a:xfrm>
        </p:spPr>
        <p:txBody>
          <a:bodyPr/>
          <a:lstStyle/>
          <a:p>
            <a:pPr eaLnBrk="1" hangingPunct="1"/>
            <a:r>
              <a:rPr lang="en-US" dirty="0" smtClean="0"/>
              <a:t>Appendix B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268538" y="3068638"/>
            <a:ext cx="5832475" cy="584775"/>
          </a:xfrm>
        </p:spPr>
        <p:txBody>
          <a:bodyPr/>
          <a:lstStyle/>
          <a:p>
            <a:r>
              <a:rPr lang="en-AU" dirty="0"/>
              <a:t>Basics of Logic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 270 – Introduction and Review</a:t>
            </a:r>
            <a:endParaRPr lang="en-AU" dirty="0"/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 Design Basics</a:t>
            </a:r>
            <a:endParaRPr lang="en-AU"/>
          </a:p>
        </p:txBody>
      </p:sp>
      <p:sp>
        <p:nvSpPr>
          <p:cNvPr id="269315" name="Text Box 3"/>
          <p:cNvSpPr txBox="1">
            <a:spLocks noChangeArrowheads="1"/>
          </p:cNvSpPr>
          <p:nvPr/>
        </p:nvSpPr>
        <p:spPr bwMode="auto">
          <a:xfrm rot="5400000">
            <a:off x="7287419" y="1489869"/>
            <a:ext cx="3346450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folHlink"/>
                </a:solidFill>
              </a:rPr>
              <a:t>§4.2 Logic Design Conventions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1196752"/>
            <a:ext cx="676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/>
              <a:t>Objective: </a:t>
            </a:r>
          </a:p>
          <a:p>
            <a:pPr algn="l"/>
            <a:r>
              <a:rPr lang="en-US" sz="2800" dirty="0" smtClean="0"/>
              <a:t>To understand how to build a processor</a:t>
            </a:r>
            <a:endParaRPr lang="en-US" sz="2800" dirty="0"/>
          </a:p>
        </p:txBody>
      </p: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5020766" y="2570956"/>
            <a:ext cx="3295650" cy="2595562"/>
            <a:chOff x="911" y="2323"/>
            <a:chExt cx="2076" cy="1635"/>
          </a:xfrm>
        </p:grpSpPr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911" y="2323"/>
              <a:ext cx="2076" cy="1635"/>
              <a:chOff x="911" y="2323"/>
              <a:chExt cx="2076" cy="1635"/>
            </a:xfrm>
          </p:grpSpPr>
          <p:sp>
            <p:nvSpPr>
              <p:cNvPr id="11" name="Freeform 4"/>
              <p:cNvSpPr>
                <a:spLocks/>
              </p:cNvSpPr>
              <p:nvPr/>
            </p:nvSpPr>
            <p:spPr bwMode="auto">
              <a:xfrm>
                <a:off x="1574" y="2797"/>
                <a:ext cx="388" cy="109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27"/>
                  </a:cxn>
                  <a:cxn ang="0">
                    <a:pos x="111" y="553"/>
                  </a:cxn>
                  <a:cxn ang="0">
                    <a:pos x="0" y="671"/>
                  </a:cxn>
                  <a:cxn ang="0">
                    <a:pos x="0" y="1098"/>
                  </a:cxn>
                  <a:cxn ang="0">
                    <a:pos x="387" y="790"/>
                  </a:cxn>
                  <a:cxn ang="0">
                    <a:pos x="387" y="308"/>
                  </a:cxn>
                  <a:cxn ang="0">
                    <a:pos x="0" y="0"/>
                  </a:cxn>
                </a:cxnLst>
                <a:rect l="0" t="0" r="r" b="b"/>
                <a:pathLst>
                  <a:path w="388" h="1099">
                    <a:moveTo>
                      <a:pt x="0" y="0"/>
                    </a:moveTo>
                    <a:lnTo>
                      <a:pt x="0" y="427"/>
                    </a:lnTo>
                    <a:lnTo>
                      <a:pt x="111" y="553"/>
                    </a:lnTo>
                    <a:lnTo>
                      <a:pt x="0" y="671"/>
                    </a:lnTo>
                    <a:lnTo>
                      <a:pt x="0" y="1098"/>
                    </a:lnTo>
                    <a:lnTo>
                      <a:pt x="387" y="790"/>
                    </a:lnTo>
                    <a:lnTo>
                      <a:pt x="387" y="308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5"/>
              <p:cNvSpPr>
                <a:spLocks noChangeShapeType="1"/>
              </p:cNvSpPr>
              <p:nvPr/>
            </p:nvSpPr>
            <p:spPr bwMode="auto">
              <a:xfrm>
                <a:off x="1054" y="3721"/>
                <a:ext cx="48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"/>
              <p:cNvSpPr>
                <a:spLocks noChangeShapeType="1"/>
              </p:cNvSpPr>
              <p:nvPr/>
            </p:nvSpPr>
            <p:spPr bwMode="auto">
              <a:xfrm>
                <a:off x="1978" y="3366"/>
                <a:ext cx="4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7"/>
              <p:cNvSpPr>
                <a:spLocks noChangeShapeType="1"/>
              </p:cNvSpPr>
              <p:nvPr/>
            </p:nvSpPr>
            <p:spPr bwMode="auto">
              <a:xfrm>
                <a:off x="1787" y="2530"/>
                <a:ext cx="0" cy="4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8"/>
              <p:cNvSpPr>
                <a:spLocks noChangeShapeType="1"/>
              </p:cNvSpPr>
              <p:nvPr/>
            </p:nvSpPr>
            <p:spPr bwMode="auto">
              <a:xfrm>
                <a:off x="1047" y="3002"/>
                <a:ext cx="4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9"/>
              <p:cNvSpPr>
                <a:spLocks noChangeShapeType="1"/>
              </p:cNvSpPr>
              <p:nvPr/>
            </p:nvSpPr>
            <p:spPr bwMode="auto">
              <a:xfrm flipH="1">
                <a:off x="1181" y="2948"/>
                <a:ext cx="86" cy="12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10"/>
              <p:cNvSpPr>
                <a:spLocks noChangeArrowheads="1"/>
              </p:cNvSpPr>
              <p:nvPr/>
            </p:nvSpPr>
            <p:spPr bwMode="auto">
              <a:xfrm>
                <a:off x="1093" y="3073"/>
                <a:ext cx="371" cy="17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defTabSz="904875">
                  <a:lnSpc>
                    <a:spcPts val="1200"/>
                  </a:lnSpc>
                  <a:tabLst>
                    <a:tab pos="452438" algn="l"/>
                    <a:tab pos="904875" algn="l"/>
                    <a:tab pos="1357313" algn="l"/>
                  </a:tabLst>
                </a:pPr>
                <a:r>
                  <a:rPr lang="en-US" sz="1000" b="1">
                    <a:solidFill>
                      <a:srgbClr val="000000"/>
                    </a:solidFill>
                  </a:rPr>
                  <a:t>32</a:t>
                </a:r>
              </a:p>
            </p:txBody>
          </p:sp>
          <p:grpSp>
            <p:nvGrpSpPr>
              <p:cNvPr id="18" name="Group 13"/>
              <p:cNvGrpSpPr>
                <a:grpSpLocks/>
              </p:cNvGrpSpPr>
              <p:nvPr/>
            </p:nvGrpSpPr>
            <p:grpSpPr bwMode="auto">
              <a:xfrm>
                <a:off x="1093" y="3659"/>
                <a:ext cx="371" cy="299"/>
                <a:chOff x="1093" y="3659"/>
                <a:chExt cx="371" cy="299"/>
              </a:xfrm>
            </p:grpSpPr>
            <p:sp>
              <p:nvSpPr>
                <p:cNvPr id="27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1181" y="3659"/>
                  <a:ext cx="86" cy="12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Rectangle 12"/>
                <p:cNvSpPr>
                  <a:spLocks noChangeArrowheads="1"/>
                </p:cNvSpPr>
                <p:nvPr/>
              </p:nvSpPr>
              <p:spPr bwMode="auto">
                <a:xfrm>
                  <a:off x="1093" y="3784"/>
                  <a:ext cx="371" cy="17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19050" tIns="26988" rIns="19050" bIns="26988"/>
                <a:lstStyle/>
                <a:p>
                  <a:pPr defTabSz="904875">
                    <a:lnSpc>
                      <a:spcPts val="1200"/>
                    </a:lnSpc>
                    <a:tabLst>
                      <a:tab pos="452438" algn="l"/>
                      <a:tab pos="904875" algn="l"/>
                      <a:tab pos="1357313" algn="l"/>
                    </a:tabLst>
                  </a:pPr>
                  <a:r>
                    <a:rPr lang="en-US" sz="1000" b="1">
                      <a:solidFill>
                        <a:srgbClr val="000000"/>
                      </a:solidFill>
                    </a:rPr>
                    <a:t>32</a:t>
                  </a:r>
                </a:p>
              </p:txBody>
            </p:sp>
          </p:grpSp>
          <p:grpSp>
            <p:nvGrpSpPr>
              <p:cNvPr id="19" name="Group 16"/>
              <p:cNvGrpSpPr>
                <a:grpSpLocks/>
              </p:cNvGrpSpPr>
              <p:nvPr/>
            </p:nvGrpSpPr>
            <p:grpSpPr bwMode="auto">
              <a:xfrm>
                <a:off x="2087" y="3304"/>
                <a:ext cx="371" cy="299"/>
                <a:chOff x="2087" y="3304"/>
                <a:chExt cx="371" cy="299"/>
              </a:xfrm>
            </p:grpSpPr>
            <p:sp>
              <p:nvSpPr>
                <p:cNvPr id="25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2175" y="3304"/>
                  <a:ext cx="86" cy="12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Rectangle 15"/>
                <p:cNvSpPr>
                  <a:spLocks noChangeArrowheads="1"/>
                </p:cNvSpPr>
                <p:nvPr/>
              </p:nvSpPr>
              <p:spPr bwMode="auto">
                <a:xfrm>
                  <a:off x="2087" y="3429"/>
                  <a:ext cx="371" cy="17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19050" tIns="26988" rIns="19050" bIns="26988"/>
                <a:lstStyle/>
                <a:p>
                  <a:pPr defTabSz="904875">
                    <a:lnSpc>
                      <a:spcPts val="1200"/>
                    </a:lnSpc>
                    <a:tabLst>
                      <a:tab pos="452438" algn="l"/>
                      <a:tab pos="904875" algn="l"/>
                      <a:tab pos="1357313" algn="l"/>
                    </a:tabLst>
                  </a:pPr>
                  <a:r>
                    <a:rPr lang="en-US" sz="1000" b="1">
                      <a:solidFill>
                        <a:srgbClr val="000000"/>
                      </a:solidFill>
                    </a:rPr>
                    <a:t>32</a:t>
                  </a:r>
                </a:p>
              </p:txBody>
            </p:sp>
          </p:grpSp>
          <p:sp>
            <p:nvSpPr>
              <p:cNvPr id="20" name="Line 17"/>
              <p:cNvSpPr>
                <a:spLocks noChangeShapeType="1"/>
              </p:cNvSpPr>
              <p:nvPr/>
            </p:nvSpPr>
            <p:spPr bwMode="auto">
              <a:xfrm>
                <a:off x="1725" y="2648"/>
                <a:ext cx="125" cy="5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1621" y="2323"/>
                <a:ext cx="742" cy="3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defTabSz="904875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452438" algn="l"/>
                    <a:tab pos="904875" algn="l"/>
                    <a:tab pos="1357313" algn="l"/>
                  </a:tabLst>
                </a:pPr>
                <a:r>
                  <a:rPr lang="en-US" sz="1200" b="1">
                    <a:solidFill>
                      <a:srgbClr val="000000"/>
                    </a:solidFill>
                  </a:rPr>
                  <a:t>operation</a:t>
                </a:r>
              </a:p>
            </p:txBody>
          </p:sp>
          <p:sp>
            <p:nvSpPr>
              <p:cNvPr id="22" name="Rectangle 19"/>
              <p:cNvSpPr>
                <a:spLocks noChangeArrowheads="1"/>
              </p:cNvSpPr>
              <p:nvPr/>
            </p:nvSpPr>
            <p:spPr bwMode="auto">
              <a:xfrm>
                <a:off x="2489" y="3216"/>
                <a:ext cx="498" cy="31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defTabSz="904875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452438" algn="l"/>
                    <a:tab pos="904875" algn="l"/>
                    <a:tab pos="1357313" algn="l"/>
                  </a:tabLst>
                </a:pPr>
                <a:r>
                  <a:rPr lang="en-US" sz="1200" b="1">
                    <a:solidFill>
                      <a:srgbClr val="000000"/>
                    </a:solidFill>
                  </a:rPr>
                  <a:t>result</a:t>
                </a:r>
              </a:p>
            </p:txBody>
          </p:sp>
          <p:sp>
            <p:nvSpPr>
              <p:cNvPr id="23" name="Rectangle 20"/>
              <p:cNvSpPr>
                <a:spLocks noChangeArrowheads="1"/>
              </p:cNvSpPr>
              <p:nvPr/>
            </p:nvSpPr>
            <p:spPr bwMode="auto">
              <a:xfrm>
                <a:off x="911" y="2844"/>
                <a:ext cx="316" cy="3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defTabSz="904875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452438" algn="l"/>
                    <a:tab pos="904875" algn="l"/>
                    <a:tab pos="1357313" algn="l"/>
                  </a:tabLst>
                </a:pPr>
                <a:r>
                  <a:rPr lang="en-US" sz="1200" b="1">
                    <a:solidFill>
                      <a:srgbClr val="000000"/>
                    </a:solidFill>
                  </a:rPr>
                  <a:t>a</a:t>
                </a:r>
              </a:p>
            </p:txBody>
          </p:sp>
          <p:sp>
            <p:nvSpPr>
              <p:cNvPr id="24" name="Rectangle 21"/>
              <p:cNvSpPr>
                <a:spLocks noChangeArrowheads="1"/>
              </p:cNvSpPr>
              <p:nvPr/>
            </p:nvSpPr>
            <p:spPr bwMode="auto">
              <a:xfrm>
                <a:off x="911" y="3555"/>
                <a:ext cx="316" cy="3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defTabSz="904875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452438" algn="l"/>
                    <a:tab pos="904875" algn="l"/>
                    <a:tab pos="1357313" algn="l"/>
                  </a:tabLst>
                </a:pPr>
                <a:r>
                  <a:rPr lang="en-US" sz="1200" b="1">
                    <a:solidFill>
                      <a:srgbClr val="000000"/>
                    </a:solidFill>
                  </a:rPr>
                  <a:t>b</a:t>
                </a:r>
              </a:p>
            </p:txBody>
          </p:sp>
        </p:grpSp>
        <p:sp>
          <p:nvSpPr>
            <p:cNvPr id="10" name="Rectangle 23"/>
            <p:cNvSpPr>
              <a:spLocks noChangeArrowheads="1"/>
            </p:cNvSpPr>
            <p:nvPr/>
          </p:nvSpPr>
          <p:spPr bwMode="auto">
            <a:xfrm>
              <a:off x="1613" y="3072"/>
              <a:ext cx="450" cy="1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defTabSz="904875">
                <a:lnSpc>
                  <a:spcPts val="16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 b="1" dirty="0">
                  <a:solidFill>
                    <a:srgbClr val="000000"/>
                  </a:solidFill>
                  <a:latin typeface="Arial" charset="0"/>
                </a:rPr>
                <a:t>ALU</a:t>
              </a:r>
            </a:p>
          </p:txBody>
        </p:sp>
      </p:grpSp>
      <p:sp>
        <p:nvSpPr>
          <p:cNvPr id="29" name="Rounded Rectangle 28"/>
          <p:cNvSpPr/>
          <p:nvPr/>
        </p:nvSpPr>
        <p:spPr>
          <a:xfrm>
            <a:off x="829766" y="3104356"/>
            <a:ext cx="1143000" cy="1828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Program in C++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1972766" y="3942556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506166" y="3180556"/>
            <a:ext cx="990600" cy="1752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Compiler + Assembler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85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 270 – Introduction and Review</a:t>
            </a:r>
            <a:endParaRPr lang="en-AU" dirty="0"/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 Design Basics</a:t>
            </a:r>
            <a:endParaRPr lang="en-AU"/>
          </a:p>
        </p:txBody>
      </p:sp>
      <p:sp>
        <p:nvSpPr>
          <p:cNvPr id="269315" name="Text Box 3"/>
          <p:cNvSpPr txBox="1">
            <a:spLocks noChangeArrowheads="1"/>
          </p:cNvSpPr>
          <p:nvPr/>
        </p:nvSpPr>
        <p:spPr bwMode="auto">
          <a:xfrm rot="5400000">
            <a:off x="7287419" y="1489869"/>
            <a:ext cx="3346450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folHlink"/>
                </a:solidFill>
              </a:rPr>
              <a:t>§4.2 Logic Design Conventions</a:t>
            </a:r>
          </a:p>
        </p:txBody>
      </p:sp>
      <p:sp>
        <p:nvSpPr>
          <p:cNvPr id="26931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Information encoded in binary</a:t>
            </a:r>
          </a:p>
          <a:p>
            <a:pPr lvl="1"/>
            <a:r>
              <a:rPr lang="en-US" dirty="0"/>
              <a:t>Low voltage = 0, High voltage = 1</a:t>
            </a:r>
          </a:p>
          <a:p>
            <a:pPr lvl="1"/>
            <a:r>
              <a:rPr lang="en-US" dirty="0"/>
              <a:t>One wire per bit</a:t>
            </a:r>
          </a:p>
          <a:p>
            <a:pPr lvl="1"/>
            <a:r>
              <a:rPr lang="en-US" dirty="0"/>
              <a:t>Multi-bit data encoded on multi-wire buses</a:t>
            </a:r>
          </a:p>
          <a:p>
            <a:r>
              <a:rPr lang="en-US" dirty="0"/>
              <a:t>Combinational element</a:t>
            </a:r>
          </a:p>
          <a:p>
            <a:pPr lvl="1"/>
            <a:r>
              <a:rPr lang="en-US" dirty="0"/>
              <a:t>Operate on data</a:t>
            </a:r>
          </a:p>
          <a:p>
            <a:pPr lvl="1"/>
            <a:r>
              <a:rPr lang="en-US" dirty="0"/>
              <a:t>Output is a function of input</a:t>
            </a:r>
          </a:p>
          <a:p>
            <a:r>
              <a:rPr lang="en-US" dirty="0"/>
              <a:t>State (sequential) elements</a:t>
            </a:r>
          </a:p>
          <a:p>
            <a:pPr lvl="1"/>
            <a:r>
              <a:rPr lang="en-US" dirty="0"/>
              <a:t>Store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103972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38609"/>
            <a:ext cx="8259762" cy="769441"/>
          </a:xfrm>
        </p:spPr>
        <p:txBody>
          <a:bodyPr/>
          <a:lstStyle/>
          <a:p>
            <a:r>
              <a:rPr lang="en-US" dirty="0" smtClean="0"/>
              <a:t>Course Description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270 – Introduction and Review</a:t>
            </a:r>
            <a:endParaRPr lang="en-AU" dirty="0"/>
          </a:p>
        </p:txBody>
      </p:sp>
      <p:grpSp>
        <p:nvGrpSpPr>
          <p:cNvPr id="15" name="Group 14"/>
          <p:cNvGrpSpPr/>
          <p:nvPr/>
        </p:nvGrpSpPr>
        <p:grpSpPr>
          <a:xfrm>
            <a:off x="1716127" y="2531580"/>
            <a:ext cx="5256584" cy="3384376"/>
            <a:chOff x="1691680" y="1772816"/>
            <a:chExt cx="5832648" cy="3816424"/>
          </a:xfrm>
        </p:grpSpPr>
        <p:sp>
          <p:nvSpPr>
            <p:cNvPr id="6" name="Rectangle 5"/>
            <p:cNvSpPr/>
            <p:nvPr/>
          </p:nvSpPr>
          <p:spPr bwMode="auto">
            <a:xfrm>
              <a:off x="1691680" y="1772816"/>
              <a:ext cx="5832648" cy="381642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COMPUTER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1979712" y="2492896"/>
              <a:ext cx="1512168" cy="2808312"/>
            </a:xfrm>
            <a:prstGeom prst="round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Processor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3995936" y="2466953"/>
              <a:ext cx="1512168" cy="2808312"/>
            </a:xfrm>
            <a:prstGeom prst="round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Memory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charset="0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atin typeface="Arial" charset="0"/>
                </a:rPr>
                <a:t>Program /Data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5796136" y="2441010"/>
              <a:ext cx="1512168" cy="2808312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Devices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123728" y="3428999"/>
              <a:ext cx="1298610" cy="504056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Control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123728" y="4149080"/>
              <a:ext cx="1298610" cy="504056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Datapath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5976156" y="3329372"/>
              <a:ext cx="1152128" cy="50405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Input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5976156" y="4049452"/>
              <a:ext cx="1152128" cy="50405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Output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583620" y="1052736"/>
            <a:ext cx="73007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CS 270  is a second  </a:t>
            </a:r>
            <a:r>
              <a:rPr lang="en-US" sz="1600" dirty="0"/>
              <a:t>course in </a:t>
            </a:r>
            <a:r>
              <a:rPr lang="en-US" sz="1600" dirty="0" smtClean="0"/>
              <a:t>a two </a:t>
            </a:r>
            <a:r>
              <a:rPr lang="en-US" sz="1600" dirty="0"/>
              <a:t>semester sequence; CS 170/270. CS 170 is a prerequisite for CS 270</a:t>
            </a:r>
            <a:r>
              <a:rPr lang="en-US" sz="1600" dirty="0" smtClean="0"/>
              <a:t>.  </a:t>
            </a:r>
          </a:p>
          <a:p>
            <a:endParaRPr lang="en-US" sz="1600" dirty="0"/>
          </a:p>
          <a:p>
            <a:r>
              <a:rPr lang="en-US" sz="1600" dirty="0" smtClean="0"/>
              <a:t>Focus: Shaded region in the figure below.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84948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 270 – Introduction and Review</a:t>
            </a:r>
            <a:endParaRPr lang="en-AU" dirty="0"/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1719"/>
            <a:ext cx="8259762" cy="646331"/>
          </a:xfrm>
        </p:spPr>
        <p:txBody>
          <a:bodyPr/>
          <a:lstStyle/>
          <a:p>
            <a:r>
              <a:rPr lang="en-US" sz="3600" dirty="0" smtClean="0"/>
              <a:t>Combinational and Sequential Logic</a:t>
            </a:r>
            <a:endParaRPr lang="en-AU" sz="3600" dirty="0"/>
          </a:p>
        </p:txBody>
      </p:sp>
      <p:sp>
        <p:nvSpPr>
          <p:cNvPr id="269315" name="Text Box 3"/>
          <p:cNvSpPr txBox="1">
            <a:spLocks noChangeArrowheads="1"/>
          </p:cNvSpPr>
          <p:nvPr/>
        </p:nvSpPr>
        <p:spPr bwMode="auto">
          <a:xfrm rot="5400000">
            <a:off x="7287419" y="1489869"/>
            <a:ext cx="3346450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folHlink"/>
                </a:solidFill>
              </a:rPr>
              <a:t>§4.2 Logic Design Conventions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684213" y="1125538"/>
            <a:ext cx="8270875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Combinational </a:t>
            </a:r>
            <a:r>
              <a:rPr lang="en-US" b="1" dirty="0"/>
              <a:t>logic:</a:t>
            </a:r>
            <a:r>
              <a:rPr lang="en-US" dirty="0"/>
              <a:t> A logic system whose blocks do not contain memory and hence compute the same output given the same input.</a:t>
            </a:r>
          </a:p>
          <a:p>
            <a:pPr>
              <a:spcBef>
                <a:spcPct val="50000"/>
              </a:spcBef>
            </a:pPr>
            <a:r>
              <a:rPr lang="en-US" b="1" dirty="0"/>
              <a:t>S</a:t>
            </a:r>
            <a:r>
              <a:rPr lang="en-US" b="1" dirty="0" smtClean="0"/>
              <a:t>equential </a:t>
            </a:r>
            <a:r>
              <a:rPr lang="en-US" b="1" dirty="0"/>
              <a:t>logic</a:t>
            </a:r>
            <a:r>
              <a:rPr lang="en-US" dirty="0"/>
              <a:t> A group of logic elements that contain memory and hence whose value depends on the inputs as well as the current contents of the memory.</a:t>
            </a:r>
          </a:p>
        </p:txBody>
      </p:sp>
    </p:spTree>
    <p:extLst>
      <p:ext uri="{BB962C8B-B14F-4D97-AF65-F5344CB8AC3E}">
        <p14:creationId xmlns:p14="http://schemas.microsoft.com/office/powerpoint/2010/main" val="321879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 270 – Introduction and Review</a:t>
            </a:r>
            <a:endParaRPr lang="en-AU" dirty="0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Combinational Elements</a:t>
            </a:r>
            <a:endParaRPr lang="en-AU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12875"/>
            <a:ext cx="3101975" cy="1295400"/>
          </a:xfrm>
        </p:spPr>
        <p:txBody>
          <a:bodyPr/>
          <a:lstStyle/>
          <a:p>
            <a:r>
              <a:rPr lang="en-US"/>
              <a:t>AND-gate</a:t>
            </a:r>
          </a:p>
          <a:p>
            <a:pPr lvl="1"/>
            <a:r>
              <a:rPr lang="en-US"/>
              <a:t>Y = A &amp; B</a:t>
            </a:r>
          </a:p>
        </p:txBody>
      </p:sp>
      <p:grpSp>
        <p:nvGrpSpPr>
          <p:cNvPr id="271364" name="Group 4"/>
          <p:cNvGrpSpPr>
            <a:grpSpLocks/>
          </p:cNvGrpSpPr>
          <p:nvPr/>
        </p:nvGrpSpPr>
        <p:grpSpPr bwMode="auto">
          <a:xfrm>
            <a:off x="1258888" y="2641600"/>
            <a:ext cx="1560512" cy="655638"/>
            <a:chOff x="249" y="2299"/>
            <a:chExt cx="983" cy="413"/>
          </a:xfrm>
        </p:grpSpPr>
        <p:grpSp>
          <p:nvGrpSpPr>
            <p:cNvPr id="271365" name="Group 5"/>
            <p:cNvGrpSpPr>
              <a:grpSpLocks/>
            </p:cNvGrpSpPr>
            <p:nvPr/>
          </p:nvGrpSpPr>
          <p:grpSpPr bwMode="auto">
            <a:xfrm>
              <a:off x="476" y="2387"/>
              <a:ext cx="544" cy="273"/>
              <a:chOff x="431" y="1888"/>
              <a:chExt cx="544" cy="273"/>
            </a:xfrm>
          </p:grpSpPr>
          <p:sp>
            <p:nvSpPr>
              <p:cNvPr id="271366" name="Arc 6"/>
              <p:cNvSpPr>
                <a:spLocks/>
              </p:cNvSpPr>
              <p:nvPr/>
            </p:nvSpPr>
            <p:spPr bwMode="auto">
              <a:xfrm>
                <a:off x="701" y="1889"/>
                <a:ext cx="139" cy="272"/>
              </a:xfrm>
              <a:custGeom>
                <a:avLst/>
                <a:gdLst>
                  <a:gd name="G0" fmla="+- 480 0 0"/>
                  <a:gd name="G1" fmla="+- 21600 0 0"/>
                  <a:gd name="G2" fmla="+- 21600 0 0"/>
                  <a:gd name="T0" fmla="*/ 480 w 22080"/>
                  <a:gd name="T1" fmla="*/ 0 h 43200"/>
                  <a:gd name="T2" fmla="*/ 0 w 22080"/>
                  <a:gd name="T3" fmla="*/ 43195 h 43200"/>
                  <a:gd name="T4" fmla="*/ 480 w 2208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0" h="43200" fill="none" extrusionOk="0">
                    <a:moveTo>
                      <a:pt x="479" y="0"/>
                    </a:moveTo>
                    <a:cubicBezTo>
                      <a:pt x="12409" y="0"/>
                      <a:pt x="22080" y="9670"/>
                      <a:pt x="22080" y="21600"/>
                    </a:cubicBezTo>
                    <a:cubicBezTo>
                      <a:pt x="22080" y="33529"/>
                      <a:pt x="12409" y="43200"/>
                      <a:pt x="480" y="43200"/>
                    </a:cubicBezTo>
                    <a:cubicBezTo>
                      <a:pt x="319" y="43200"/>
                      <a:pt x="159" y="43198"/>
                      <a:pt x="0" y="43194"/>
                    </a:cubicBezTo>
                  </a:path>
                  <a:path w="22080" h="43200" stroke="0" extrusionOk="0">
                    <a:moveTo>
                      <a:pt x="479" y="0"/>
                    </a:moveTo>
                    <a:cubicBezTo>
                      <a:pt x="12409" y="0"/>
                      <a:pt x="22080" y="9670"/>
                      <a:pt x="22080" y="21600"/>
                    </a:cubicBezTo>
                    <a:cubicBezTo>
                      <a:pt x="22080" y="33529"/>
                      <a:pt x="12409" y="43200"/>
                      <a:pt x="480" y="43200"/>
                    </a:cubicBezTo>
                    <a:cubicBezTo>
                      <a:pt x="319" y="43200"/>
                      <a:pt x="159" y="43198"/>
                      <a:pt x="0" y="43194"/>
                    </a:cubicBezTo>
                    <a:lnTo>
                      <a:pt x="48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1367" name="Line 7"/>
              <p:cNvSpPr>
                <a:spLocks noChangeShapeType="1"/>
              </p:cNvSpPr>
              <p:nvPr/>
            </p:nvSpPr>
            <p:spPr bwMode="auto">
              <a:xfrm>
                <a:off x="567" y="1888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368" name="Line 8"/>
              <p:cNvSpPr>
                <a:spLocks noChangeShapeType="1"/>
              </p:cNvSpPr>
              <p:nvPr/>
            </p:nvSpPr>
            <p:spPr bwMode="auto">
              <a:xfrm>
                <a:off x="567" y="188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369" name="Line 9"/>
              <p:cNvSpPr>
                <a:spLocks noChangeShapeType="1"/>
              </p:cNvSpPr>
              <p:nvPr/>
            </p:nvSpPr>
            <p:spPr bwMode="auto">
              <a:xfrm>
                <a:off x="567" y="2160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370" name="Line 10"/>
              <p:cNvSpPr>
                <a:spLocks noChangeShapeType="1"/>
              </p:cNvSpPr>
              <p:nvPr/>
            </p:nvSpPr>
            <p:spPr bwMode="auto">
              <a:xfrm>
                <a:off x="431" y="1933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371" name="Line 11"/>
              <p:cNvSpPr>
                <a:spLocks noChangeShapeType="1"/>
              </p:cNvSpPr>
              <p:nvPr/>
            </p:nvSpPr>
            <p:spPr bwMode="auto">
              <a:xfrm>
                <a:off x="431" y="2115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372" name="Line 12"/>
              <p:cNvSpPr>
                <a:spLocks noChangeShapeType="1"/>
              </p:cNvSpPr>
              <p:nvPr/>
            </p:nvSpPr>
            <p:spPr bwMode="auto">
              <a:xfrm>
                <a:off x="839" y="2024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1373" name="Text Box 13"/>
            <p:cNvSpPr txBox="1">
              <a:spLocks noChangeArrowheads="1"/>
            </p:cNvSpPr>
            <p:nvPr/>
          </p:nvSpPr>
          <p:spPr bwMode="auto">
            <a:xfrm>
              <a:off x="249" y="2299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A</a:t>
              </a:r>
              <a:endParaRPr lang="en-AU" sz="1800"/>
            </a:p>
          </p:txBody>
        </p:sp>
        <p:sp>
          <p:nvSpPr>
            <p:cNvPr id="271374" name="Text Box 14"/>
            <p:cNvSpPr txBox="1">
              <a:spLocks noChangeArrowheads="1"/>
            </p:cNvSpPr>
            <p:nvPr/>
          </p:nvSpPr>
          <p:spPr bwMode="auto">
            <a:xfrm>
              <a:off x="249" y="2481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B</a:t>
              </a:r>
              <a:endParaRPr lang="en-AU" sz="1800"/>
            </a:p>
          </p:txBody>
        </p:sp>
        <p:sp>
          <p:nvSpPr>
            <p:cNvPr id="271375" name="Text Box 15"/>
            <p:cNvSpPr txBox="1">
              <a:spLocks noChangeArrowheads="1"/>
            </p:cNvSpPr>
            <p:nvPr/>
          </p:nvSpPr>
          <p:spPr bwMode="auto">
            <a:xfrm>
              <a:off x="1020" y="2390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Y</a:t>
              </a:r>
              <a:endParaRPr lang="en-AU" sz="1800"/>
            </a:p>
          </p:txBody>
        </p:sp>
      </p:grpSp>
      <p:grpSp>
        <p:nvGrpSpPr>
          <p:cNvPr id="271376" name="Group 16"/>
          <p:cNvGrpSpPr>
            <a:grpSpLocks/>
          </p:cNvGrpSpPr>
          <p:nvPr/>
        </p:nvGrpSpPr>
        <p:grpSpPr bwMode="auto">
          <a:xfrm>
            <a:off x="1547813" y="4868863"/>
            <a:ext cx="1416050" cy="1308100"/>
            <a:chOff x="113" y="2840"/>
            <a:chExt cx="892" cy="824"/>
          </a:xfrm>
        </p:grpSpPr>
        <p:sp>
          <p:nvSpPr>
            <p:cNvPr id="271377" name="Line 17"/>
            <p:cNvSpPr>
              <a:spLocks noChangeShapeType="1"/>
            </p:cNvSpPr>
            <p:nvPr/>
          </p:nvSpPr>
          <p:spPr bwMode="auto">
            <a:xfrm>
              <a:off x="340" y="297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1378" name="Line 18"/>
            <p:cNvSpPr>
              <a:spLocks noChangeShapeType="1"/>
            </p:cNvSpPr>
            <p:nvPr/>
          </p:nvSpPr>
          <p:spPr bwMode="auto">
            <a:xfrm>
              <a:off x="340" y="3158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1379" name="Line 19"/>
            <p:cNvSpPr>
              <a:spLocks noChangeShapeType="1"/>
            </p:cNvSpPr>
            <p:nvPr/>
          </p:nvSpPr>
          <p:spPr bwMode="auto">
            <a:xfrm>
              <a:off x="657" y="3067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1380" name="Text Box 20"/>
            <p:cNvSpPr txBox="1">
              <a:spLocks noChangeArrowheads="1"/>
            </p:cNvSpPr>
            <p:nvPr/>
          </p:nvSpPr>
          <p:spPr bwMode="auto">
            <a:xfrm>
              <a:off x="113" y="2843"/>
              <a:ext cx="2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I0</a:t>
              </a:r>
              <a:endParaRPr lang="en-AU" sz="1800"/>
            </a:p>
          </p:txBody>
        </p:sp>
        <p:sp>
          <p:nvSpPr>
            <p:cNvPr id="271381" name="Text Box 21"/>
            <p:cNvSpPr txBox="1">
              <a:spLocks noChangeArrowheads="1"/>
            </p:cNvSpPr>
            <p:nvPr/>
          </p:nvSpPr>
          <p:spPr bwMode="auto">
            <a:xfrm>
              <a:off x="113" y="3025"/>
              <a:ext cx="2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I1</a:t>
              </a:r>
              <a:endParaRPr lang="en-AU" sz="1800"/>
            </a:p>
          </p:txBody>
        </p:sp>
        <p:sp>
          <p:nvSpPr>
            <p:cNvPr id="271382" name="Text Box 22"/>
            <p:cNvSpPr txBox="1">
              <a:spLocks noChangeArrowheads="1"/>
            </p:cNvSpPr>
            <p:nvPr/>
          </p:nvSpPr>
          <p:spPr bwMode="auto">
            <a:xfrm>
              <a:off x="793" y="2934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Y</a:t>
              </a:r>
              <a:endParaRPr lang="en-AU" sz="1800"/>
            </a:p>
          </p:txBody>
        </p:sp>
        <p:sp>
          <p:nvSpPr>
            <p:cNvPr id="271383" name="Line 23"/>
            <p:cNvSpPr>
              <a:spLocks noChangeShapeType="1"/>
            </p:cNvSpPr>
            <p:nvPr/>
          </p:nvSpPr>
          <p:spPr bwMode="auto">
            <a:xfrm>
              <a:off x="476" y="2931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1384" name="Arc 24"/>
            <p:cNvSpPr>
              <a:spLocks/>
            </p:cNvSpPr>
            <p:nvPr/>
          </p:nvSpPr>
          <p:spPr bwMode="auto">
            <a:xfrm>
              <a:off x="567" y="2840"/>
              <a:ext cx="90" cy="9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385" name="Arc 25"/>
            <p:cNvSpPr>
              <a:spLocks/>
            </p:cNvSpPr>
            <p:nvPr/>
          </p:nvSpPr>
          <p:spPr bwMode="auto">
            <a:xfrm flipH="1">
              <a:off x="476" y="2840"/>
              <a:ext cx="90" cy="9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386" name="Arc 26"/>
            <p:cNvSpPr>
              <a:spLocks/>
            </p:cNvSpPr>
            <p:nvPr/>
          </p:nvSpPr>
          <p:spPr bwMode="auto">
            <a:xfrm flipV="1">
              <a:off x="567" y="3203"/>
              <a:ext cx="90" cy="9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387" name="Arc 27"/>
            <p:cNvSpPr>
              <a:spLocks/>
            </p:cNvSpPr>
            <p:nvPr/>
          </p:nvSpPr>
          <p:spPr bwMode="auto">
            <a:xfrm flipH="1" flipV="1">
              <a:off x="476" y="3203"/>
              <a:ext cx="90" cy="9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388" name="Line 28"/>
            <p:cNvSpPr>
              <a:spLocks noChangeShapeType="1"/>
            </p:cNvSpPr>
            <p:nvPr/>
          </p:nvSpPr>
          <p:spPr bwMode="auto">
            <a:xfrm>
              <a:off x="657" y="2931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1389" name="Text Box 29"/>
            <p:cNvSpPr txBox="1">
              <a:spLocks noChangeArrowheads="1"/>
            </p:cNvSpPr>
            <p:nvPr/>
          </p:nvSpPr>
          <p:spPr bwMode="auto">
            <a:xfrm>
              <a:off x="476" y="2840"/>
              <a:ext cx="181" cy="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36000" rIns="0" bIns="0">
              <a:spAutoFit/>
            </a:bodyPr>
            <a:lstStyle/>
            <a:p>
              <a:r>
                <a:rPr lang="en-US" sz="1400"/>
                <a:t>M</a:t>
              </a:r>
              <a:br>
                <a:rPr lang="en-US" sz="1400"/>
              </a:br>
              <a:r>
                <a:rPr lang="en-US" sz="1400"/>
                <a:t>u</a:t>
              </a:r>
              <a:br>
                <a:rPr lang="en-US" sz="1400"/>
              </a:br>
              <a:r>
                <a:rPr lang="en-US" sz="1400"/>
                <a:t>x</a:t>
              </a:r>
              <a:endParaRPr lang="en-AU" sz="1400"/>
            </a:p>
          </p:txBody>
        </p:sp>
        <p:sp>
          <p:nvSpPr>
            <p:cNvPr id="271390" name="Line 30"/>
            <p:cNvSpPr>
              <a:spLocks noChangeShapeType="1"/>
            </p:cNvSpPr>
            <p:nvPr/>
          </p:nvSpPr>
          <p:spPr bwMode="auto">
            <a:xfrm flipV="1">
              <a:off x="567" y="329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1391" name="Text Box 31"/>
            <p:cNvSpPr txBox="1">
              <a:spLocks noChangeArrowheads="1"/>
            </p:cNvSpPr>
            <p:nvPr/>
          </p:nvSpPr>
          <p:spPr bwMode="auto">
            <a:xfrm>
              <a:off x="461" y="3433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S</a:t>
              </a:r>
              <a:endParaRPr lang="en-AU" sz="1800"/>
            </a:p>
          </p:txBody>
        </p:sp>
      </p:grpSp>
      <p:sp>
        <p:nvSpPr>
          <p:cNvPr id="271392" name="Rectangle 32"/>
          <p:cNvSpPr>
            <a:spLocks noChangeArrowheads="1"/>
          </p:cNvSpPr>
          <p:nvPr/>
        </p:nvSpPr>
        <p:spPr bwMode="auto">
          <a:xfrm>
            <a:off x="684213" y="3644900"/>
            <a:ext cx="324008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3200"/>
              <a:t>Multiplexer</a:t>
            </a:r>
          </a:p>
          <a:p>
            <a:pPr marL="742950" lvl="1" indent="-285750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800"/>
              <a:t>Y = S ? I1 : I0</a:t>
            </a:r>
            <a:endParaRPr lang="en-AU" sz="2800"/>
          </a:p>
        </p:txBody>
      </p:sp>
      <p:grpSp>
        <p:nvGrpSpPr>
          <p:cNvPr id="271393" name="Group 33"/>
          <p:cNvGrpSpPr>
            <a:grpSpLocks/>
          </p:cNvGrpSpPr>
          <p:nvPr/>
        </p:nvGrpSpPr>
        <p:grpSpPr bwMode="auto">
          <a:xfrm>
            <a:off x="7092950" y="1484313"/>
            <a:ext cx="1604963" cy="1012825"/>
            <a:chOff x="1111" y="2659"/>
            <a:chExt cx="1011" cy="638"/>
          </a:xfrm>
        </p:grpSpPr>
        <p:sp>
          <p:nvSpPr>
            <p:cNvPr id="271394" name="Line 34"/>
            <p:cNvSpPr>
              <a:spLocks noChangeShapeType="1"/>
            </p:cNvSpPr>
            <p:nvPr/>
          </p:nvSpPr>
          <p:spPr bwMode="auto">
            <a:xfrm>
              <a:off x="1338" y="2795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1395" name="Line 35"/>
            <p:cNvSpPr>
              <a:spLocks noChangeShapeType="1"/>
            </p:cNvSpPr>
            <p:nvPr/>
          </p:nvSpPr>
          <p:spPr bwMode="auto">
            <a:xfrm>
              <a:off x="1338" y="3158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1396" name="Line 36"/>
            <p:cNvSpPr>
              <a:spLocks noChangeShapeType="1"/>
            </p:cNvSpPr>
            <p:nvPr/>
          </p:nvSpPr>
          <p:spPr bwMode="auto">
            <a:xfrm>
              <a:off x="1791" y="297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1397" name="Text Box 37"/>
            <p:cNvSpPr txBox="1">
              <a:spLocks noChangeArrowheads="1"/>
            </p:cNvSpPr>
            <p:nvPr/>
          </p:nvSpPr>
          <p:spPr bwMode="auto">
            <a:xfrm>
              <a:off x="1111" y="2662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A</a:t>
              </a:r>
              <a:endParaRPr lang="en-AU" sz="1800"/>
            </a:p>
          </p:txBody>
        </p:sp>
        <p:sp>
          <p:nvSpPr>
            <p:cNvPr id="271398" name="Text Box 38"/>
            <p:cNvSpPr txBox="1">
              <a:spLocks noChangeArrowheads="1"/>
            </p:cNvSpPr>
            <p:nvPr/>
          </p:nvSpPr>
          <p:spPr bwMode="auto">
            <a:xfrm>
              <a:off x="1111" y="3066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B</a:t>
              </a:r>
              <a:endParaRPr lang="en-AU" sz="1800"/>
            </a:p>
          </p:txBody>
        </p:sp>
        <p:sp>
          <p:nvSpPr>
            <p:cNvPr id="271399" name="Text Box 39"/>
            <p:cNvSpPr txBox="1">
              <a:spLocks noChangeArrowheads="1"/>
            </p:cNvSpPr>
            <p:nvPr/>
          </p:nvSpPr>
          <p:spPr bwMode="auto">
            <a:xfrm>
              <a:off x="1910" y="2843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Y</a:t>
              </a:r>
              <a:endParaRPr lang="en-AU" sz="1800"/>
            </a:p>
          </p:txBody>
        </p:sp>
        <p:sp>
          <p:nvSpPr>
            <p:cNvPr id="271400" name="Line 40"/>
            <p:cNvSpPr>
              <a:spLocks noChangeShapeType="1"/>
            </p:cNvSpPr>
            <p:nvPr/>
          </p:nvSpPr>
          <p:spPr bwMode="auto">
            <a:xfrm>
              <a:off x="1474" y="2659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1401" name="Line 41"/>
            <p:cNvSpPr>
              <a:spLocks noChangeShapeType="1"/>
            </p:cNvSpPr>
            <p:nvPr/>
          </p:nvSpPr>
          <p:spPr bwMode="auto">
            <a:xfrm>
              <a:off x="1474" y="3067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1402" name="Line 42"/>
            <p:cNvSpPr>
              <a:spLocks noChangeShapeType="1"/>
            </p:cNvSpPr>
            <p:nvPr/>
          </p:nvSpPr>
          <p:spPr bwMode="auto">
            <a:xfrm>
              <a:off x="1474" y="2886"/>
              <a:ext cx="91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1403" name="Line 43"/>
            <p:cNvSpPr>
              <a:spLocks noChangeShapeType="1"/>
            </p:cNvSpPr>
            <p:nvPr/>
          </p:nvSpPr>
          <p:spPr bwMode="auto">
            <a:xfrm flipH="1">
              <a:off x="1474" y="2976"/>
              <a:ext cx="91" cy="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1404" name="Line 44"/>
            <p:cNvSpPr>
              <a:spLocks noChangeShapeType="1"/>
            </p:cNvSpPr>
            <p:nvPr/>
          </p:nvSpPr>
          <p:spPr bwMode="auto">
            <a:xfrm>
              <a:off x="1474" y="2659"/>
              <a:ext cx="317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1405" name="Line 45"/>
            <p:cNvSpPr>
              <a:spLocks noChangeShapeType="1"/>
            </p:cNvSpPr>
            <p:nvPr/>
          </p:nvSpPr>
          <p:spPr bwMode="auto">
            <a:xfrm flipV="1">
              <a:off x="1474" y="3113"/>
              <a:ext cx="317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1406" name="Line 46"/>
            <p:cNvSpPr>
              <a:spLocks noChangeShapeType="1"/>
            </p:cNvSpPr>
            <p:nvPr/>
          </p:nvSpPr>
          <p:spPr bwMode="auto">
            <a:xfrm>
              <a:off x="1791" y="2840"/>
              <a:ext cx="0" cy="2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1407" name="Text Box 47"/>
            <p:cNvSpPr txBox="1">
              <a:spLocks noChangeArrowheads="1"/>
            </p:cNvSpPr>
            <p:nvPr/>
          </p:nvSpPr>
          <p:spPr bwMode="auto">
            <a:xfrm>
              <a:off x="1620" y="2889"/>
              <a:ext cx="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/>
                <a:t>+</a:t>
              </a:r>
              <a:endParaRPr lang="en-AU" sz="1800"/>
            </a:p>
          </p:txBody>
        </p:sp>
      </p:grpSp>
      <p:grpSp>
        <p:nvGrpSpPr>
          <p:cNvPr id="271408" name="Group 48"/>
          <p:cNvGrpSpPr>
            <a:grpSpLocks/>
          </p:cNvGrpSpPr>
          <p:nvPr/>
        </p:nvGrpSpPr>
        <p:grpSpPr bwMode="auto">
          <a:xfrm>
            <a:off x="5580063" y="4575175"/>
            <a:ext cx="1676400" cy="1595438"/>
            <a:chOff x="2699" y="2750"/>
            <a:chExt cx="1056" cy="1005"/>
          </a:xfrm>
        </p:grpSpPr>
        <p:sp>
          <p:nvSpPr>
            <p:cNvPr id="271409" name="Line 49"/>
            <p:cNvSpPr>
              <a:spLocks noChangeShapeType="1"/>
            </p:cNvSpPr>
            <p:nvPr/>
          </p:nvSpPr>
          <p:spPr bwMode="auto">
            <a:xfrm>
              <a:off x="2926" y="288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1410" name="Line 50"/>
            <p:cNvSpPr>
              <a:spLocks noChangeShapeType="1"/>
            </p:cNvSpPr>
            <p:nvPr/>
          </p:nvSpPr>
          <p:spPr bwMode="auto">
            <a:xfrm>
              <a:off x="2926" y="3339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1411" name="Line 51"/>
            <p:cNvSpPr>
              <a:spLocks noChangeShapeType="1"/>
            </p:cNvSpPr>
            <p:nvPr/>
          </p:nvSpPr>
          <p:spPr bwMode="auto">
            <a:xfrm>
              <a:off x="3424" y="3113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1412" name="Text Box 52"/>
            <p:cNvSpPr txBox="1">
              <a:spLocks noChangeArrowheads="1"/>
            </p:cNvSpPr>
            <p:nvPr/>
          </p:nvSpPr>
          <p:spPr bwMode="auto">
            <a:xfrm>
              <a:off x="2699" y="2753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A</a:t>
              </a:r>
              <a:endParaRPr lang="en-AU" sz="1800"/>
            </a:p>
          </p:txBody>
        </p:sp>
        <p:sp>
          <p:nvSpPr>
            <p:cNvPr id="271413" name="Text Box 53"/>
            <p:cNvSpPr txBox="1">
              <a:spLocks noChangeArrowheads="1"/>
            </p:cNvSpPr>
            <p:nvPr/>
          </p:nvSpPr>
          <p:spPr bwMode="auto">
            <a:xfrm>
              <a:off x="2699" y="3247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B</a:t>
              </a:r>
              <a:endParaRPr lang="en-AU" sz="1800"/>
            </a:p>
          </p:txBody>
        </p:sp>
        <p:sp>
          <p:nvSpPr>
            <p:cNvPr id="271414" name="Text Box 54"/>
            <p:cNvSpPr txBox="1">
              <a:spLocks noChangeArrowheads="1"/>
            </p:cNvSpPr>
            <p:nvPr/>
          </p:nvSpPr>
          <p:spPr bwMode="auto">
            <a:xfrm>
              <a:off x="3543" y="2979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Y</a:t>
              </a:r>
              <a:endParaRPr lang="en-AU" sz="1800"/>
            </a:p>
          </p:txBody>
        </p:sp>
        <p:sp>
          <p:nvSpPr>
            <p:cNvPr id="271415" name="Line 55"/>
            <p:cNvSpPr>
              <a:spLocks noChangeShapeType="1"/>
            </p:cNvSpPr>
            <p:nvPr/>
          </p:nvSpPr>
          <p:spPr bwMode="auto">
            <a:xfrm>
              <a:off x="3061" y="2750"/>
              <a:ext cx="1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1416" name="Line 56"/>
            <p:cNvSpPr>
              <a:spLocks noChangeShapeType="1"/>
            </p:cNvSpPr>
            <p:nvPr/>
          </p:nvSpPr>
          <p:spPr bwMode="auto">
            <a:xfrm flipH="1">
              <a:off x="3061" y="3203"/>
              <a:ext cx="1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1417" name="Line 57"/>
            <p:cNvSpPr>
              <a:spLocks noChangeShapeType="1"/>
            </p:cNvSpPr>
            <p:nvPr/>
          </p:nvSpPr>
          <p:spPr bwMode="auto">
            <a:xfrm>
              <a:off x="3062" y="3022"/>
              <a:ext cx="91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1418" name="Line 58"/>
            <p:cNvSpPr>
              <a:spLocks noChangeShapeType="1"/>
            </p:cNvSpPr>
            <p:nvPr/>
          </p:nvSpPr>
          <p:spPr bwMode="auto">
            <a:xfrm flipH="1">
              <a:off x="3062" y="3112"/>
              <a:ext cx="91" cy="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1419" name="Line 59"/>
            <p:cNvSpPr>
              <a:spLocks noChangeShapeType="1"/>
            </p:cNvSpPr>
            <p:nvPr/>
          </p:nvSpPr>
          <p:spPr bwMode="auto">
            <a:xfrm>
              <a:off x="3061" y="2750"/>
              <a:ext cx="363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1420" name="Line 60"/>
            <p:cNvSpPr>
              <a:spLocks noChangeShapeType="1"/>
            </p:cNvSpPr>
            <p:nvPr/>
          </p:nvSpPr>
          <p:spPr bwMode="auto">
            <a:xfrm flipV="1">
              <a:off x="3061" y="3294"/>
              <a:ext cx="363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1421" name="Line 61"/>
            <p:cNvSpPr>
              <a:spLocks noChangeShapeType="1"/>
            </p:cNvSpPr>
            <p:nvPr/>
          </p:nvSpPr>
          <p:spPr bwMode="auto">
            <a:xfrm>
              <a:off x="3424" y="2931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1422" name="Text Box 62"/>
            <p:cNvSpPr txBox="1">
              <a:spLocks noChangeArrowheads="1"/>
            </p:cNvSpPr>
            <p:nvPr/>
          </p:nvSpPr>
          <p:spPr bwMode="auto">
            <a:xfrm>
              <a:off x="3152" y="3025"/>
              <a:ext cx="2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/>
                <a:t>ALU</a:t>
              </a:r>
              <a:endParaRPr lang="en-AU" sz="1800"/>
            </a:p>
          </p:txBody>
        </p:sp>
        <p:sp>
          <p:nvSpPr>
            <p:cNvPr id="271423" name="Line 63"/>
            <p:cNvSpPr>
              <a:spLocks noChangeShapeType="1"/>
            </p:cNvSpPr>
            <p:nvPr/>
          </p:nvSpPr>
          <p:spPr bwMode="auto">
            <a:xfrm>
              <a:off x="3243" y="3385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1424" name="Text Box 64"/>
            <p:cNvSpPr txBox="1">
              <a:spLocks noChangeArrowheads="1"/>
            </p:cNvSpPr>
            <p:nvPr/>
          </p:nvSpPr>
          <p:spPr bwMode="auto">
            <a:xfrm>
              <a:off x="3152" y="3524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F</a:t>
              </a:r>
              <a:endParaRPr lang="en-AU" sz="1800"/>
            </a:p>
          </p:txBody>
        </p:sp>
      </p:grpSp>
      <p:sp>
        <p:nvSpPr>
          <p:cNvPr id="271425" name="Rectangle 65"/>
          <p:cNvSpPr>
            <a:spLocks noChangeArrowheads="1"/>
          </p:cNvSpPr>
          <p:nvPr/>
        </p:nvSpPr>
        <p:spPr bwMode="auto">
          <a:xfrm>
            <a:off x="4211638" y="1412875"/>
            <a:ext cx="31019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3200"/>
              <a:t>Adder</a:t>
            </a:r>
          </a:p>
          <a:p>
            <a:pPr marL="742950" lvl="1" indent="-285750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800"/>
              <a:t>Y = A + B</a:t>
            </a:r>
          </a:p>
        </p:txBody>
      </p:sp>
      <p:sp>
        <p:nvSpPr>
          <p:cNvPr id="271426" name="Rectangle 66"/>
          <p:cNvSpPr>
            <a:spLocks noChangeArrowheads="1"/>
          </p:cNvSpPr>
          <p:nvPr/>
        </p:nvSpPr>
        <p:spPr bwMode="auto">
          <a:xfrm>
            <a:off x="4211638" y="3284538"/>
            <a:ext cx="431958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3200"/>
              <a:t>Arithmetic/Logic Unit</a:t>
            </a:r>
          </a:p>
          <a:p>
            <a:pPr marL="742950" lvl="1" indent="-285750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800"/>
              <a:t>Y = F(A, B)</a:t>
            </a:r>
          </a:p>
        </p:txBody>
      </p:sp>
    </p:spTree>
    <p:extLst>
      <p:ext uri="{BB962C8B-B14F-4D97-AF65-F5344CB8AC3E}">
        <p14:creationId xmlns:p14="http://schemas.microsoft.com/office/powerpoint/2010/main" val="66139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 270 – Introduction and Review</a:t>
            </a:r>
            <a:endParaRPr lang="en-AU" dirty="0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Elements</a:t>
            </a:r>
            <a:endParaRPr lang="en-AU" dirty="0"/>
          </a:p>
        </p:txBody>
      </p:sp>
      <p:sp>
        <p:nvSpPr>
          <p:cNvPr id="68" name="Content Placeholder 6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Output is completely specified by the input </a:t>
            </a:r>
          </a:p>
          <a:p>
            <a:pPr lvl="1"/>
            <a:r>
              <a:rPr lang="en-US" sz="1800" dirty="0" smtClean="0"/>
              <a:t>TRUTH TABLE is a way of describing how an output of a combinational logic depends on the input – completely specifies the logic function</a:t>
            </a:r>
          </a:p>
          <a:p>
            <a:r>
              <a:rPr lang="en-US" sz="1800" dirty="0" smtClean="0"/>
              <a:t>Example: Basic logic function such as AND </a:t>
            </a:r>
          </a:p>
          <a:p>
            <a:pPr lvl="1"/>
            <a:endParaRPr lang="en-US" dirty="0"/>
          </a:p>
          <a:p>
            <a:pPr lvl="2">
              <a:buNone/>
            </a:pPr>
            <a:endParaRPr lang="en-US" dirty="0" smtClean="0"/>
          </a:p>
        </p:txBody>
      </p:sp>
      <p:graphicFrame>
        <p:nvGraphicFramePr>
          <p:cNvPr id="69" name="Table 68"/>
          <p:cNvGraphicFramePr>
            <a:graphicFrameLocks noGrp="1"/>
          </p:cNvGraphicFramePr>
          <p:nvPr/>
        </p:nvGraphicFramePr>
        <p:xfrm>
          <a:off x="1187624" y="2924944"/>
          <a:ext cx="6096000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32000"/>
                <a:gridCol w="2032000"/>
                <a:gridCol w="2032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994463" y="5635987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How many entries in a truth table?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6496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 270 – Introduction and Review</a:t>
            </a:r>
            <a:endParaRPr lang="en-AU" dirty="0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38609"/>
            <a:ext cx="8259762" cy="769441"/>
          </a:xfrm>
        </p:spPr>
        <p:txBody>
          <a:bodyPr/>
          <a:lstStyle/>
          <a:p>
            <a:r>
              <a:rPr lang="en-US" dirty="0" smtClean="0"/>
              <a:t>Truth Table</a:t>
            </a:r>
            <a:endParaRPr lang="en-AU" dirty="0"/>
          </a:p>
        </p:txBody>
      </p:sp>
      <p:pic>
        <p:nvPicPr>
          <p:cNvPr id="534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268759"/>
            <a:ext cx="6840760" cy="516034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6458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 270 – Introduction and Review</a:t>
            </a:r>
            <a:endParaRPr lang="en-AU" dirty="0"/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</a:t>
            </a:r>
            <a:endParaRPr lang="en-AU" dirty="0"/>
          </a:p>
        </p:txBody>
      </p:sp>
      <p:sp>
        <p:nvSpPr>
          <p:cNvPr id="269315" name="Text Box 3"/>
          <p:cNvSpPr txBox="1">
            <a:spLocks noChangeArrowheads="1"/>
          </p:cNvSpPr>
          <p:nvPr/>
        </p:nvSpPr>
        <p:spPr bwMode="auto">
          <a:xfrm rot="5400000">
            <a:off x="7287419" y="1489869"/>
            <a:ext cx="3346450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folHlink"/>
                </a:solidFill>
              </a:rPr>
              <a:t>§4.2 Logic Design Conventions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2438509"/>
            <a:ext cx="67687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/>
              <a:t>Please review what I covered in the class today.</a:t>
            </a:r>
          </a:p>
          <a:p>
            <a:pPr algn="l"/>
            <a:endParaRPr lang="en-US" sz="2800" dirty="0" smtClean="0"/>
          </a:p>
          <a:p>
            <a:pPr algn="l"/>
            <a:r>
              <a:rPr lang="en-US" sz="2800" dirty="0" smtClean="0"/>
              <a:t>Next class could be a quiz!!</a:t>
            </a:r>
          </a:p>
        </p:txBody>
      </p:sp>
    </p:spTree>
    <p:extLst>
      <p:ext uri="{BB962C8B-B14F-4D97-AF65-F5344CB8AC3E}">
        <p14:creationId xmlns:p14="http://schemas.microsoft.com/office/powerpoint/2010/main" val="398694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38609"/>
            <a:ext cx="8259762" cy="769441"/>
          </a:xfrm>
        </p:spPr>
        <p:txBody>
          <a:bodyPr/>
          <a:lstStyle/>
          <a:p>
            <a:r>
              <a:rPr lang="en-US" dirty="0" smtClean="0"/>
              <a:t>Course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Design and operation of an ALU (Arithmetic/Logic </a:t>
            </a:r>
            <a:r>
              <a:rPr lang="en-US" sz="2400" dirty="0" smtClean="0"/>
              <a:t>Unit)</a:t>
            </a:r>
          </a:p>
          <a:p>
            <a:endParaRPr lang="en-US" sz="2400" dirty="0"/>
          </a:p>
          <a:p>
            <a:r>
              <a:rPr lang="en-US" sz="2400" dirty="0" smtClean="0"/>
              <a:t>Implementation </a:t>
            </a:r>
            <a:r>
              <a:rPr lang="en-US" sz="2400" dirty="0"/>
              <a:t>and control of single and </a:t>
            </a:r>
            <a:r>
              <a:rPr lang="en-US" sz="2400" dirty="0" err="1"/>
              <a:t>multicycle</a:t>
            </a:r>
            <a:r>
              <a:rPr lang="en-US" sz="2400" dirty="0"/>
              <a:t> </a:t>
            </a:r>
            <a:r>
              <a:rPr lang="en-US" sz="2400" dirty="0" smtClean="0"/>
              <a:t>processors</a:t>
            </a:r>
          </a:p>
          <a:p>
            <a:endParaRPr lang="en-US" sz="2400" dirty="0"/>
          </a:p>
          <a:p>
            <a:r>
              <a:rPr lang="en-US" sz="2400" dirty="0" smtClean="0"/>
              <a:t>Processor pipelining</a:t>
            </a:r>
          </a:p>
          <a:p>
            <a:endParaRPr lang="en-US" sz="2400" dirty="0"/>
          </a:p>
          <a:p>
            <a:r>
              <a:rPr lang="en-US" sz="2400" dirty="0" smtClean="0"/>
              <a:t>Technology </a:t>
            </a:r>
            <a:r>
              <a:rPr lang="en-US" sz="2400" dirty="0"/>
              <a:t>and operation of the memory hierarchy (cache-RAM-disk) </a:t>
            </a:r>
            <a:r>
              <a:rPr lang="en-US" sz="2400" dirty="0" smtClean="0"/>
              <a:t>as </a:t>
            </a:r>
            <a:r>
              <a:rPr lang="en-US" sz="2400" dirty="0"/>
              <a:t>well as virtual </a:t>
            </a:r>
            <a:r>
              <a:rPr lang="en-US" sz="2400" dirty="0" smtClean="0"/>
              <a:t>memory</a:t>
            </a:r>
          </a:p>
          <a:p>
            <a:endParaRPr lang="en-US" sz="2400" dirty="0"/>
          </a:p>
          <a:p>
            <a:r>
              <a:rPr lang="en-US" sz="2400" dirty="0" smtClean="0"/>
              <a:t>Importance </a:t>
            </a:r>
            <a:r>
              <a:rPr lang="en-US" sz="2400" dirty="0"/>
              <a:t>of performance and the strong connection between the hardware and </a:t>
            </a:r>
            <a:r>
              <a:rPr lang="en-US" sz="2400" dirty="0" smtClean="0"/>
              <a:t>software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270 – Introduction and Review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692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and Topics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270 – Introduction and Review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Computer </a:t>
            </a:r>
            <a:r>
              <a:rPr lang="en-US" sz="2800" dirty="0"/>
              <a:t>Organization and Design, </a:t>
            </a:r>
            <a:r>
              <a:rPr lang="en-US" sz="2800" dirty="0" smtClean="0"/>
              <a:t>5th Edition, David </a:t>
            </a:r>
            <a:r>
              <a:rPr lang="en-US" sz="2800" dirty="0"/>
              <a:t>A. Patterson and John L. </a:t>
            </a:r>
            <a:r>
              <a:rPr lang="en-US" sz="2800" dirty="0" smtClean="0"/>
              <a:t>Hennessy</a:t>
            </a:r>
          </a:p>
          <a:p>
            <a:endParaRPr lang="en-US" sz="2800" dirty="0"/>
          </a:p>
          <a:p>
            <a:r>
              <a:rPr lang="en-US" sz="2800" dirty="0" smtClean="0"/>
              <a:t>The </a:t>
            </a:r>
            <a:r>
              <a:rPr lang="en-US" sz="2800" dirty="0"/>
              <a:t>same text is used in both CS 170 and CS 270. The topics </a:t>
            </a:r>
            <a:r>
              <a:rPr lang="en-US" sz="2800" dirty="0" smtClean="0"/>
              <a:t>covered in </a:t>
            </a:r>
            <a:r>
              <a:rPr lang="en-US" sz="2800" dirty="0"/>
              <a:t>CS 270 are:</a:t>
            </a:r>
          </a:p>
          <a:p>
            <a:pPr lvl="1"/>
            <a:r>
              <a:rPr lang="en-US" sz="2400" dirty="0" smtClean="0"/>
              <a:t>Overview </a:t>
            </a:r>
            <a:r>
              <a:rPr lang="en-US" sz="2400" dirty="0"/>
              <a:t>of the Course, Review Chapter 1 and Appendix B</a:t>
            </a:r>
          </a:p>
          <a:p>
            <a:pPr lvl="1"/>
            <a:r>
              <a:rPr lang="en-US" sz="2400" dirty="0" smtClean="0"/>
              <a:t>Processor </a:t>
            </a:r>
            <a:r>
              <a:rPr lang="en-US" sz="2400" dirty="0"/>
              <a:t>- Chapter 4, Controller - Appendix </a:t>
            </a:r>
            <a:r>
              <a:rPr lang="en-US" sz="2400" dirty="0" smtClean="0"/>
              <a:t>D</a:t>
            </a:r>
            <a:endParaRPr lang="en-US" sz="2400" dirty="0"/>
          </a:p>
          <a:p>
            <a:pPr lvl="1"/>
            <a:r>
              <a:rPr lang="en-US" sz="2400" dirty="0" smtClean="0"/>
              <a:t>Exploiting </a:t>
            </a:r>
            <a:r>
              <a:rPr lang="en-US" sz="2400" dirty="0"/>
              <a:t>memory hierarchy - Chapter </a:t>
            </a:r>
            <a:r>
              <a:rPr lang="en-US" sz="2400" dirty="0" smtClean="0"/>
              <a:t>5</a:t>
            </a:r>
            <a:endParaRPr lang="en-US" sz="2400" dirty="0"/>
          </a:p>
          <a:p>
            <a:pPr lvl="1"/>
            <a:r>
              <a:rPr lang="en-US" sz="2400" dirty="0" smtClean="0"/>
              <a:t>Parallel computing overview - </a:t>
            </a:r>
            <a:r>
              <a:rPr lang="en-US" sz="2400" dirty="0"/>
              <a:t>Chapter 6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948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270 – Introduction and Review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Your </a:t>
            </a:r>
            <a:r>
              <a:rPr lang="en-US" sz="2800" dirty="0"/>
              <a:t>grade will be based on a total of 100 points with the following distribution.</a:t>
            </a:r>
          </a:p>
          <a:p>
            <a:pPr lvl="1"/>
            <a:r>
              <a:rPr lang="en-US" sz="2400" dirty="0" smtClean="0"/>
              <a:t>Five </a:t>
            </a:r>
            <a:r>
              <a:rPr lang="en-US" sz="2400" dirty="0"/>
              <a:t>homework assignments:  15 </a:t>
            </a:r>
            <a:r>
              <a:rPr lang="en-US" sz="2400" dirty="0" smtClean="0"/>
              <a:t>points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Quizzes </a:t>
            </a:r>
            <a:r>
              <a:rPr lang="en-US" sz="2400" dirty="0"/>
              <a:t>(unannounced, closed book and notes): 15 </a:t>
            </a:r>
            <a:r>
              <a:rPr lang="en-US" sz="2400" dirty="0" smtClean="0"/>
              <a:t>points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Two </a:t>
            </a:r>
            <a:r>
              <a:rPr lang="en-US" sz="2400" dirty="0"/>
              <a:t>midterms (open book and notes): 30 </a:t>
            </a:r>
            <a:r>
              <a:rPr lang="en-US" sz="2400" dirty="0" smtClean="0"/>
              <a:t>points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Final </a:t>
            </a:r>
            <a:r>
              <a:rPr lang="en-US" sz="2400" dirty="0"/>
              <a:t>examination (comprehensive, open book and notes): 40 </a:t>
            </a:r>
            <a:r>
              <a:rPr lang="en-US" sz="2400" dirty="0" smtClean="0"/>
              <a:t>points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26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38609"/>
            <a:ext cx="8259762" cy="769441"/>
          </a:xfrm>
        </p:spPr>
        <p:txBody>
          <a:bodyPr/>
          <a:lstStyle/>
          <a:p>
            <a:r>
              <a:rPr lang="en-US" dirty="0" smtClean="0"/>
              <a:t>Homework Assignments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270 – Introduction and Review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899592" y="1556792"/>
            <a:ext cx="76328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Homework assignment will be posted on the </a:t>
            </a:r>
            <a:r>
              <a:rPr lang="en-US" dirty="0" smtClean="0"/>
              <a:t>website. </a:t>
            </a:r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homework assignment </a:t>
            </a:r>
            <a:r>
              <a:rPr lang="en-US" dirty="0" smtClean="0"/>
              <a:t>will </a:t>
            </a:r>
            <a:r>
              <a:rPr lang="en-US" dirty="0"/>
              <a:t>be collected in the class on the due date and graded on a range of 0 to 10.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Solutions </a:t>
            </a:r>
            <a:r>
              <a:rPr lang="en-US" dirty="0"/>
              <a:t>for the homework will be posted on the website.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26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Quizzes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270 – Introduction and Review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Several quizzes will be given throughout the course. 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The </a:t>
            </a:r>
            <a:r>
              <a:rPr lang="en-US" sz="1800" dirty="0"/>
              <a:t>quiz will be given  at the beginning of a class and it will take </a:t>
            </a:r>
            <a:r>
              <a:rPr lang="en-US" sz="1800" dirty="0" smtClean="0"/>
              <a:t>at most </a:t>
            </a:r>
            <a:r>
              <a:rPr lang="en-US" sz="1800" dirty="0"/>
              <a:t>15 minutes to complete the quiz. </a:t>
            </a:r>
          </a:p>
          <a:p>
            <a:endParaRPr lang="en-US" sz="1800" dirty="0" smtClean="0"/>
          </a:p>
          <a:p>
            <a:r>
              <a:rPr lang="en-US" sz="1800" dirty="0" smtClean="0"/>
              <a:t>The </a:t>
            </a:r>
            <a:r>
              <a:rPr lang="en-US" sz="1800" dirty="0"/>
              <a:t>schedule for these quizzes will NOT be posted. 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Quizzes </a:t>
            </a:r>
            <a:r>
              <a:rPr lang="en-US" sz="1800" dirty="0"/>
              <a:t>will be based on the material covered in the </a:t>
            </a:r>
            <a:r>
              <a:rPr lang="en-US" sz="1800" dirty="0" smtClean="0"/>
              <a:t>previous </a:t>
            </a:r>
            <a:r>
              <a:rPr lang="en-US" sz="1800" dirty="0"/>
              <a:t>lecture. It is advisable that after each lecture you review the covered material so that you are ready for the quiz. 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If </a:t>
            </a:r>
            <a:r>
              <a:rPr lang="en-US" sz="1800" dirty="0"/>
              <a:t>you miss a quiz, </a:t>
            </a:r>
            <a:r>
              <a:rPr lang="en-US" sz="1800" dirty="0" smtClean="0"/>
              <a:t>you </a:t>
            </a:r>
            <a:r>
              <a:rPr lang="en-US" sz="1800" dirty="0"/>
              <a:t>will be assigned a score of zero for that quiz. </a:t>
            </a:r>
          </a:p>
          <a:p>
            <a:endParaRPr lang="en-US" sz="1800" dirty="0" smtClean="0"/>
          </a:p>
          <a:p>
            <a:r>
              <a:rPr lang="en-US" sz="1800" dirty="0" smtClean="0"/>
              <a:t>One </a:t>
            </a:r>
            <a:r>
              <a:rPr lang="en-US" sz="1800" dirty="0"/>
              <a:t>quiz with the lowest score will be </a:t>
            </a:r>
            <a:r>
              <a:rPr lang="en-US" sz="1800" dirty="0" smtClean="0"/>
              <a:t>dropped. </a:t>
            </a:r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There </a:t>
            </a:r>
            <a:r>
              <a:rPr lang="en-US" sz="1800" dirty="0"/>
              <a:t>will be no makeup if you miss a quiz. Computer Organization </a:t>
            </a:r>
            <a:r>
              <a:rPr lang="en-US" sz="1800" dirty="0" smtClean="0"/>
              <a:t>and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83626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mtClean="0"/>
              <a:t>CS 270 – Introduction and Review</a:t>
            </a:r>
            <a:endParaRPr lang="en-AU" alt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38609"/>
            <a:ext cx="8259762" cy="769441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Is Computer Smart?</a:t>
            </a:r>
            <a:endParaRPr lang="en-AU" altLang="en-US" dirty="0" smtClean="0"/>
          </a:p>
        </p:txBody>
      </p:sp>
      <p:sp>
        <p:nvSpPr>
          <p:cNvPr id="2150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3995738" y="1125538"/>
            <a:ext cx="4752975" cy="5213350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en-US" sz="2400" smtClean="0"/>
              <a:t>Hardware only understands electrical signals of the form of high and low voltage (ON/OFF)</a:t>
            </a:r>
          </a:p>
          <a:p>
            <a:pPr lvl="1" eaLnBrk="1" hangingPunct="1"/>
            <a:r>
              <a:rPr lang="en-US" altLang="en-US" sz="2000" smtClean="0"/>
              <a:t>Need to code the instruction in  low and high voltage electrical signals</a:t>
            </a:r>
          </a:p>
          <a:p>
            <a:pPr eaLnBrk="1" hangingPunct="1"/>
            <a:r>
              <a:rPr lang="en-US" altLang="en-US" sz="2400" smtClean="0"/>
              <a:t>Binary System</a:t>
            </a:r>
          </a:p>
          <a:p>
            <a:pPr lvl="1" eaLnBrk="1" hangingPunct="1"/>
            <a:r>
              <a:rPr lang="en-US" altLang="en-US" sz="2000" smtClean="0"/>
              <a:t>Ideal for representing machine code as it is based on two symbols (1 and 0) that directly map to high and low voltage electrical signals</a:t>
            </a:r>
          </a:p>
          <a:p>
            <a:pPr lvl="1" eaLnBrk="1" hangingPunct="1"/>
            <a:r>
              <a:rPr lang="en-US" altLang="en-US" sz="2000" smtClean="0"/>
              <a:t>For example “10010011”  is the machine code for an instruction to add two numbers</a:t>
            </a:r>
            <a:endParaRPr lang="en-AU" altLang="en-US" sz="2000" smtClean="0"/>
          </a:p>
        </p:txBody>
      </p:sp>
      <p:sp>
        <p:nvSpPr>
          <p:cNvPr id="21509" name="Text Box 7"/>
          <p:cNvSpPr txBox="1">
            <a:spLocks noChangeArrowheads="1"/>
          </p:cNvSpPr>
          <p:nvPr/>
        </p:nvSpPr>
        <p:spPr bwMode="auto">
          <a:xfrm rot="5400000">
            <a:off x="7560469" y="1216819"/>
            <a:ext cx="28003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§1.2 Below Your Program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11188" y="1628775"/>
            <a:ext cx="3097212" cy="14398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anchorCtr="1"/>
          <a:lstStyle/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Computer Hardware</a:t>
            </a:r>
          </a:p>
        </p:txBody>
      </p:sp>
      <p:cxnSp>
        <p:nvCxnSpPr>
          <p:cNvPr id="21511" name="Straight Connector 8"/>
          <p:cNvCxnSpPr>
            <a:cxnSpLocks noChangeShapeType="1"/>
          </p:cNvCxnSpPr>
          <p:nvPr/>
        </p:nvCxnSpPr>
        <p:spPr bwMode="auto">
          <a:xfrm rot="5400000">
            <a:off x="598488" y="3297238"/>
            <a:ext cx="457200" cy="0"/>
          </a:xfrm>
          <a:prstGeom prst="lin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2" name="Straight Connector 9"/>
          <p:cNvCxnSpPr>
            <a:cxnSpLocks noChangeShapeType="1"/>
          </p:cNvCxnSpPr>
          <p:nvPr/>
        </p:nvCxnSpPr>
        <p:spPr bwMode="auto">
          <a:xfrm rot="5400000">
            <a:off x="1174750" y="3297238"/>
            <a:ext cx="457200" cy="0"/>
          </a:xfrm>
          <a:prstGeom prst="lin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3" name="Straight Connector 10"/>
          <p:cNvCxnSpPr>
            <a:cxnSpLocks noChangeShapeType="1"/>
          </p:cNvCxnSpPr>
          <p:nvPr/>
        </p:nvCxnSpPr>
        <p:spPr bwMode="auto">
          <a:xfrm rot="5400000">
            <a:off x="1751013" y="3297238"/>
            <a:ext cx="457200" cy="0"/>
          </a:xfrm>
          <a:prstGeom prst="lin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4" name="Straight Connector 11"/>
          <p:cNvCxnSpPr>
            <a:cxnSpLocks noChangeShapeType="1"/>
          </p:cNvCxnSpPr>
          <p:nvPr/>
        </p:nvCxnSpPr>
        <p:spPr bwMode="auto">
          <a:xfrm rot="5400000">
            <a:off x="3263900" y="3297238"/>
            <a:ext cx="457200" cy="0"/>
          </a:xfrm>
          <a:prstGeom prst="lin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5" name="Straight Connector 12"/>
          <p:cNvCxnSpPr>
            <a:cxnSpLocks noChangeShapeType="1"/>
          </p:cNvCxnSpPr>
          <p:nvPr/>
        </p:nvCxnSpPr>
        <p:spPr bwMode="auto">
          <a:xfrm rot="-5400000">
            <a:off x="598488" y="4089400"/>
            <a:ext cx="457200" cy="0"/>
          </a:xfrm>
          <a:prstGeom prst="lin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6" name="Straight Connector 13"/>
          <p:cNvCxnSpPr>
            <a:cxnSpLocks noChangeShapeType="1"/>
          </p:cNvCxnSpPr>
          <p:nvPr/>
        </p:nvCxnSpPr>
        <p:spPr bwMode="auto">
          <a:xfrm rot="-5400000">
            <a:off x="1174750" y="4089400"/>
            <a:ext cx="457200" cy="0"/>
          </a:xfrm>
          <a:prstGeom prst="lin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7" name="Straight Connector 14"/>
          <p:cNvCxnSpPr>
            <a:cxnSpLocks noChangeShapeType="1"/>
          </p:cNvCxnSpPr>
          <p:nvPr/>
        </p:nvCxnSpPr>
        <p:spPr bwMode="auto">
          <a:xfrm rot="-5400000">
            <a:off x="1751013" y="4089400"/>
            <a:ext cx="457200" cy="0"/>
          </a:xfrm>
          <a:prstGeom prst="lin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8" name="Straight Connector 15"/>
          <p:cNvCxnSpPr>
            <a:cxnSpLocks noChangeShapeType="1"/>
          </p:cNvCxnSpPr>
          <p:nvPr/>
        </p:nvCxnSpPr>
        <p:spPr bwMode="auto">
          <a:xfrm rot="-5400000">
            <a:off x="3263900" y="4089400"/>
            <a:ext cx="457200" cy="0"/>
          </a:xfrm>
          <a:prstGeom prst="lin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9" name="Straight Connector 17"/>
          <p:cNvCxnSpPr>
            <a:cxnSpLocks noChangeShapeType="1"/>
          </p:cNvCxnSpPr>
          <p:nvPr/>
        </p:nvCxnSpPr>
        <p:spPr bwMode="auto">
          <a:xfrm rot="5400000" flipH="1" flipV="1">
            <a:off x="1871663" y="3608388"/>
            <a:ext cx="360362" cy="1444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0" name="Straight Connector 19"/>
          <p:cNvCxnSpPr>
            <a:cxnSpLocks noChangeShapeType="1"/>
          </p:cNvCxnSpPr>
          <p:nvPr/>
        </p:nvCxnSpPr>
        <p:spPr bwMode="auto">
          <a:xfrm rot="5400000" flipH="1" flipV="1">
            <a:off x="1295401" y="3608387"/>
            <a:ext cx="360362" cy="1444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1" name="Straight Connector 20"/>
          <p:cNvCxnSpPr>
            <a:cxnSpLocks noChangeShapeType="1"/>
          </p:cNvCxnSpPr>
          <p:nvPr/>
        </p:nvCxnSpPr>
        <p:spPr bwMode="auto">
          <a:xfrm rot="5400000" flipH="1" flipV="1">
            <a:off x="719138" y="3608388"/>
            <a:ext cx="360362" cy="1444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2" name="Straight Connector 21"/>
          <p:cNvCxnSpPr>
            <a:cxnSpLocks noChangeShapeType="1"/>
          </p:cNvCxnSpPr>
          <p:nvPr/>
        </p:nvCxnSpPr>
        <p:spPr bwMode="auto">
          <a:xfrm rot="5400000" flipH="1" flipV="1">
            <a:off x="3383757" y="3609181"/>
            <a:ext cx="360362" cy="1428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3" name="Left Brace 23"/>
          <p:cNvSpPr>
            <a:spLocks/>
          </p:cNvSpPr>
          <p:nvPr/>
        </p:nvSpPr>
        <p:spPr bwMode="auto">
          <a:xfrm rot="-5400000">
            <a:off x="1943100" y="3536951"/>
            <a:ext cx="504825" cy="2736850"/>
          </a:xfrm>
          <a:prstGeom prst="lef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24" name="TextBox 24"/>
          <p:cNvSpPr txBox="1">
            <a:spLocks noChangeArrowheads="1"/>
          </p:cNvSpPr>
          <p:nvPr/>
        </p:nvSpPr>
        <p:spPr bwMode="auto">
          <a:xfrm>
            <a:off x="900113" y="5300663"/>
            <a:ext cx="2876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/>
              <a:t>Electrical signal (ON/OFF)</a:t>
            </a:r>
          </a:p>
        </p:txBody>
      </p:sp>
    </p:spTree>
    <p:extLst>
      <p:ext uri="{BB962C8B-B14F-4D97-AF65-F5344CB8AC3E}">
        <p14:creationId xmlns:p14="http://schemas.microsoft.com/office/powerpoint/2010/main" val="4043797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mtClean="0"/>
              <a:t>CS 270 – Introduction and Review</a:t>
            </a:r>
            <a:endParaRPr lang="en-AU" altLang="en-US" smtClean="0"/>
          </a:p>
        </p:txBody>
      </p:sp>
      <p:sp>
        <p:nvSpPr>
          <p:cNvPr id="22531" name="Rectangle 8"/>
          <p:cNvSpPr>
            <a:spLocks noGrp="1" noChangeArrowheads="1"/>
          </p:cNvSpPr>
          <p:nvPr>
            <p:ph type="title"/>
          </p:nvPr>
        </p:nvSpPr>
        <p:spPr>
          <a:xfrm>
            <a:off x="684213" y="323275"/>
            <a:ext cx="8259762" cy="584775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More Layers of Software –Look Smarter</a:t>
            </a:r>
            <a:endParaRPr lang="en-AU" altLang="en-US" sz="3200" dirty="0" smtClean="0"/>
          </a:p>
        </p:txBody>
      </p:sp>
      <p:sp>
        <p:nvSpPr>
          <p:cNvPr id="22532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4751387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High-level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Level of abstraction closer to problem domain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Provides for productivity and portability </a:t>
            </a:r>
            <a:endParaRPr lang="en-AU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Assembly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Textual representation of instructions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Hardware representation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Binary digits (bits)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Encoded instructions and data</a:t>
            </a:r>
          </a:p>
        </p:txBody>
      </p:sp>
      <p:pic>
        <p:nvPicPr>
          <p:cNvPr id="22533" name="Picture 10" descr="f01-03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1268413"/>
            <a:ext cx="3228975" cy="505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966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8736</TotalTime>
  <Words>1365</Words>
  <Application>Microsoft Office PowerPoint</Application>
  <PresentationFormat>On-screen Show (4:3)</PresentationFormat>
  <Paragraphs>320</Paragraphs>
  <Slides>24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Arial Black</vt:lpstr>
      <vt:lpstr>Calibri</vt:lpstr>
      <vt:lpstr>Corbel</vt:lpstr>
      <vt:lpstr>Times New Roman</vt:lpstr>
      <vt:lpstr>Wingdings</vt:lpstr>
      <vt:lpstr>2_Blends</vt:lpstr>
      <vt:lpstr>5_Blends</vt:lpstr>
      <vt:lpstr>Custom Design</vt:lpstr>
      <vt:lpstr>4_Blends</vt:lpstr>
      <vt:lpstr>Equation</vt:lpstr>
      <vt:lpstr>CS 270 – Introduction to Computer Architecture II</vt:lpstr>
      <vt:lpstr>Course Description</vt:lpstr>
      <vt:lpstr>Course Description</vt:lpstr>
      <vt:lpstr>Text and Topics</vt:lpstr>
      <vt:lpstr>Grading</vt:lpstr>
      <vt:lpstr>Homework Assignments</vt:lpstr>
      <vt:lpstr>Quizzes</vt:lpstr>
      <vt:lpstr>Is Computer Smart?</vt:lpstr>
      <vt:lpstr>More Layers of Software –Look Smarter</vt:lpstr>
      <vt:lpstr>Below Your Program</vt:lpstr>
      <vt:lpstr>The Computer Revolution</vt:lpstr>
      <vt:lpstr>Uniprocessor Performance</vt:lpstr>
      <vt:lpstr>Multiprocessors</vt:lpstr>
      <vt:lpstr>Anatomy of Computer</vt:lpstr>
      <vt:lpstr>Inside the Processor (CPU)</vt:lpstr>
      <vt:lpstr>Performance Summary</vt:lpstr>
      <vt:lpstr>Appendix B</vt:lpstr>
      <vt:lpstr>Logic Design Basics</vt:lpstr>
      <vt:lpstr>Logic Design Basics</vt:lpstr>
      <vt:lpstr>Combinational and Sequential Logic</vt:lpstr>
      <vt:lpstr>Combinational Elements</vt:lpstr>
      <vt:lpstr>Combinational Elements</vt:lpstr>
      <vt:lpstr>Truth Table</vt:lpstr>
      <vt:lpstr>Reminder</vt:lpstr>
    </vt:vector>
  </TitlesOfParts>
  <Company>Ashenden Designs Pty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Rosetta Demostrator Project MASC, Adelaide University and Ashenden Designs</dc:title>
  <dc:creator>Peter J. Ashenden</dc:creator>
  <cp:lastModifiedBy>Mohammad Zubair</cp:lastModifiedBy>
  <cp:revision>158</cp:revision>
  <dcterms:created xsi:type="dcterms:W3CDTF">2001-07-25T06:45:25Z</dcterms:created>
  <dcterms:modified xsi:type="dcterms:W3CDTF">2017-08-28T01:19:57Z</dcterms:modified>
</cp:coreProperties>
</file>